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313" r:id="rId6"/>
    <p:sldId id="304" r:id="rId7"/>
    <p:sldId id="324" r:id="rId8"/>
    <p:sldId id="325" r:id="rId9"/>
    <p:sldId id="326" r:id="rId10"/>
    <p:sldId id="328" r:id="rId11"/>
    <p:sldId id="318" r:id="rId12"/>
    <p:sldId id="319" r:id="rId13"/>
    <p:sldId id="317" r:id="rId14"/>
    <p:sldId id="322" r:id="rId15"/>
    <p:sldId id="336" r:id="rId16"/>
    <p:sldId id="294" r:id="rId17"/>
    <p:sldId id="320" r:id="rId18"/>
    <p:sldId id="327" r:id="rId19"/>
    <p:sldId id="337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323" r:id="rId28"/>
    <p:sldId id="312" r:id="rId29"/>
    <p:sldId id="295" r:id="rId30"/>
    <p:sldId id="333" r:id="rId31"/>
    <p:sldId id="334" r:id="rId32"/>
    <p:sldId id="335" r:id="rId33"/>
    <p:sldId id="374" r:id="rId34"/>
    <p:sldId id="375" r:id="rId35"/>
    <p:sldId id="376" r:id="rId36"/>
    <p:sldId id="338" r:id="rId37"/>
    <p:sldId id="349" r:id="rId38"/>
    <p:sldId id="350" r:id="rId39"/>
    <p:sldId id="358" r:id="rId40"/>
    <p:sldId id="356" r:id="rId41"/>
    <p:sldId id="351" r:id="rId42"/>
    <p:sldId id="359" r:id="rId43"/>
    <p:sldId id="357" r:id="rId44"/>
    <p:sldId id="352" r:id="rId45"/>
    <p:sldId id="360" r:id="rId46"/>
    <p:sldId id="362" r:id="rId47"/>
    <p:sldId id="353" r:id="rId48"/>
    <p:sldId id="361" r:id="rId49"/>
    <p:sldId id="365" r:id="rId50"/>
    <p:sldId id="355" r:id="rId51"/>
    <p:sldId id="364" r:id="rId52"/>
    <p:sldId id="366" r:id="rId53"/>
    <p:sldId id="354" r:id="rId54"/>
    <p:sldId id="363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34"/>
  </p:normalViewPr>
  <p:slideViewPr>
    <p:cSldViewPr snapToGrid="0" snapToObjects="1">
      <p:cViewPr>
        <p:scale>
          <a:sx n="115" d="100"/>
          <a:sy n="115" d="100"/>
        </p:scale>
        <p:origin x="3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9B2B1-F304-8640-A0B1-52A119176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807712-C3E6-CB44-A8FA-76FA72B55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7AA2E-3F7E-6547-BAA9-0BB9C3751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29BC-0115-7144-9142-DBDC6A60533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83408-A008-9C4E-82B4-A3733B189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C674C-EA54-EA42-AA8F-4C4FAA9C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73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72704-DAE9-1146-B393-C919C043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4B46A2-27F2-9845-88D2-811379365F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BCF63-417C-7B40-B5FE-E4A2356D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29BC-0115-7144-9142-DBDC6A60533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A8F55-BC73-4A4C-A9DB-21380692E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71B41-FE61-F544-A8AC-6ECA3E5F4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18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5F4978-D328-F248-8464-770E26F9C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F927B-4E6D-4E46-923A-80536816CE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CC601-0887-1F45-9ECF-C04B6E89A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29BC-0115-7144-9142-DBDC6A60533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80775-5867-B747-9ED7-62209FF00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84DA5-6C51-F04A-AFF5-5E19A4F16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58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7F1C8-63D2-F146-B4E6-45FFA2EA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36827-72F4-EB4E-B1B3-BB30F6CF7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9FCD-7FD0-3544-B2D3-53D83D63F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29BC-0115-7144-9142-DBDC6A60533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0A3AE-6AC7-D641-A42D-84E1DABEE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EE-B7C0-2247-9FAD-656D34A4F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46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0F4F9-BBA1-3542-905E-A84E6BD08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0D28E-CF2E-9B41-9ED0-099E6E0DE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074C0-C5D5-1247-BA73-684A66E56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29BC-0115-7144-9142-DBDC6A60533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38AAA-AD0F-9C49-820D-88DBEBE2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FFA27-FC27-9B4A-986C-8D51590F4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32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AD07-488B-3D4D-9BE2-63CCDF1AF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C1FA2-30CD-7345-98E7-A40FA66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0448F-46F7-964D-955B-9FD27489F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11CAB-8A64-3B4C-BEB9-DEC161EBE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29BC-0115-7144-9142-DBDC6A60533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0BC16-FC1B-CB47-90D0-3F2656B6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CB314-0D11-7C42-9489-B86134CF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85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2E97-8BDD-4D42-A726-8D18764D7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A4525-894D-C347-A136-64B216392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1B4A7-6CF1-C247-B204-8DB233914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7FDBAB-54AB-1546-BD91-2194F7CF5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D38D0C-1A15-A244-9C96-6EB68B4FF8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BB41F2-176D-2142-9B9D-99BF3A2E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29BC-0115-7144-9142-DBDC6A60533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B8A14-2F9E-E744-B6EE-2A83D9C47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2ABA9A-F4C5-A44C-BDB5-78FEA0DF5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3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E2DEE-0D91-9849-9AC7-FD4CD091C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55494-5CDA-054D-8665-18D4A30D3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29BC-0115-7144-9142-DBDC6A60533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DDFE4B-1A57-E542-80CB-8AC052A6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03AF8-61A2-E245-A27F-2EA18FBFB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20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17DFCB-5B59-7C4A-92C4-632DF369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29BC-0115-7144-9142-DBDC6A60533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997B9B-688B-1A4D-82AA-33CD99462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1796C-B2EE-0E47-8A14-E826C55C7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0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9EDC-CEAD-FA4A-8DA1-2AA8E0BCA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CC604-6D5F-0E4E-A8A8-BB6205014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3038D6-9EA3-E144-9BA5-4DC883953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AFA4C-B6BE-1F47-94A1-0E4D8E22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29BC-0115-7144-9142-DBDC6A60533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577E2-4AA8-FD41-AE71-98CFA39C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B32E4-3EF4-B64F-A47C-35DA7605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16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B11F6-325D-0C41-8CAD-DECCB134E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73FC18-BB6F-1D43-A493-89AF29BDA7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972B8C-FECD-AF45-84D7-874AB5E56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9ABB4-E2DC-F14E-9FDF-95AE7D297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29BC-0115-7144-9142-DBDC6A60533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5A1ED-2E24-3940-BFA1-FE34725E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B4F63-913E-D64A-9B30-42330A8D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8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FA7276-2BA2-C24F-8675-20CD7DB50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DCBAA-AD62-CF4E-AF43-529590C93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7B445-858B-1F47-BA8B-755FECCAE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A29BC-0115-7144-9142-DBDC6A605330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27CB7-9696-AF47-8645-AA7CBEBE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AAEA1-095E-E241-9C73-5DF596D28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4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4.png"/><Relationship Id="rId7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1.png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475CA-4618-3940-8FC1-624E4EF1A0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Committee  Meeting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C54BA2-381E-9E47-887E-942C7BEE90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5 April 2022</a:t>
            </a:r>
          </a:p>
          <a:p>
            <a:r>
              <a:rPr lang="en-US" dirty="0"/>
              <a:t>Christian Nairy</a:t>
            </a:r>
          </a:p>
        </p:txBody>
      </p:sp>
    </p:spTree>
    <p:extLst>
      <p:ext uri="{BB962C8B-B14F-4D97-AF65-F5344CB8AC3E}">
        <p14:creationId xmlns:p14="http://schemas.microsoft.com/office/powerpoint/2010/main" val="3562930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840399FB-BD3F-A54F-87F6-16FBC4150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471" y="520150"/>
            <a:ext cx="8567057" cy="58177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841E25-1471-094C-B02F-53AADA7A3A20}"/>
              </a:ext>
            </a:extLst>
          </p:cNvPr>
          <p:cNvCxnSpPr>
            <a:cxnSpLocks/>
          </p:cNvCxnSpPr>
          <p:nvPr/>
        </p:nvCxnSpPr>
        <p:spPr>
          <a:xfrm>
            <a:off x="9945665" y="5043813"/>
            <a:ext cx="1" cy="4613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450A4E-C754-3742-9E55-EC7DE22DC796}"/>
              </a:ext>
            </a:extLst>
          </p:cNvPr>
          <p:cNvCxnSpPr>
            <a:cxnSpLocks/>
          </p:cNvCxnSpPr>
          <p:nvPr/>
        </p:nvCxnSpPr>
        <p:spPr>
          <a:xfrm>
            <a:off x="6576164" y="5505189"/>
            <a:ext cx="336950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23FABF-9B78-D949-9182-DFD8158A955D}"/>
              </a:ext>
            </a:extLst>
          </p:cNvPr>
          <p:cNvCxnSpPr>
            <a:cxnSpLocks/>
          </p:cNvCxnSpPr>
          <p:nvPr/>
        </p:nvCxnSpPr>
        <p:spPr>
          <a:xfrm>
            <a:off x="5267195" y="5085566"/>
            <a:ext cx="0" cy="42588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9CAA4E-7960-5C45-8907-F3A8390D94B8}"/>
              </a:ext>
            </a:extLst>
          </p:cNvPr>
          <p:cNvCxnSpPr>
            <a:cxnSpLocks/>
          </p:cNvCxnSpPr>
          <p:nvPr/>
        </p:nvCxnSpPr>
        <p:spPr>
          <a:xfrm flipV="1">
            <a:off x="5267195" y="4966570"/>
            <a:ext cx="0" cy="11899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7F8C44-C5CB-B745-B79B-74312C6BD16C}"/>
              </a:ext>
            </a:extLst>
          </p:cNvPr>
          <p:cNvCxnSpPr>
            <a:cxnSpLocks/>
          </p:cNvCxnSpPr>
          <p:nvPr/>
        </p:nvCxnSpPr>
        <p:spPr>
          <a:xfrm flipH="1">
            <a:off x="6294496" y="4741101"/>
            <a:ext cx="159063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9ECB2C-5D74-984A-BBC6-4E5D73A10B89}"/>
              </a:ext>
            </a:extLst>
          </p:cNvPr>
          <p:cNvCxnSpPr>
            <a:cxnSpLocks/>
          </p:cNvCxnSpPr>
          <p:nvPr/>
        </p:nvCxnSpPr>
        <p:spPr>
          <a:xfrm flipV="1">
            <a:off x="7885134" y="4590789"/>
            <a:ext cx="0" cy="1503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F4CC90-F603-FA4C-8435-227458940AF5}"/>
              </a:ext>
            </a:extLst>
          </p:cNvPr>
          <p:cNvCxnSpPr>
            <a:cxnSpLocks/>
          </p:cNvCxnSpPr>
          <p:nvPr/>
        </p:nvCxnSpPr>
        <p:spPr>
          <a:xfrm>
            <a:off x="7885134" y="4203700"/>
            <a:ext cx="0" cy="38708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488BD8-8ABF-EE4B-893C-194490EF59AF}"/>
              </a:ext>
            </a:extLst>
          </p:cNvPr>
          <p:cNvCxnSpPr>
            <a:cxnSpLocks/>
          </p:cNvCxnSpPr>
          <p:nvPr/>
        </p:nvCxnSpPr>
        <p:spPr>
          <a:xfrm>
            <a:off x="8296070" y="4534422"/>
            <a:ext cx="501525" cy="563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8B0DD2-90E9-1042-8350-95F7AA9FDA5F}"/>
              </a:ext>
            </a:extLst>
          </p:cNvPr>
          <p:cNvCxnSpPr>
            <a:cxnSpLocks/>
          </p:cNvCxnSpPr>
          <p:nvPr/>
        </p:nvCxnSpPr>
        <p:spPr>
          <a:xfrm flipV="1">
            <a:off x="8797595" y="4590790"/>
            <a:ext cx="0" cy="15031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62B4928-C2C9-6944-BD40-EFE0824665F1}"/>
              </a:ext>
            </a:extLst>
          </p:cNvPr>
          <p:cNvCxnSpPr>
            <a:cxnSpLocks/>
          </p:cNvCxnSpPr>
          <p:nvPr/>
        </p:nvCxnSpPr>
        <p:spPr>
          <a:xfrm flipH="1">
            <a:off x="8797595" y="4741101"/>
            <a:ext cx="410937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496F7A-DE51-DA4A-BB54-0C5551D6E05F}"/>
              </a:ext>
            </a:extLst>
          </p:cNvPr>
          <p:cNvCxnSpPr>
            <a:cxnSpLocks/>
          </p:cNvCxnSpPr>
          <p:nvPr/>
        </p:nvCxnSpPr>
        <p:spPr>
          <a:xfrm>
            <a:off x="9208532" y="4741101"/>
            <a:ext cx="0" cy="33820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095EBB-9567-2848-A132-E10C91109A58}"/>
              </a:ext>
            </a:extLst>
          </p:cNvPr>
          <p:cNvCxnSpPr>
            <a:cxnSpLocks/>
          </p:cNvCxnSpPr>
          <p:nvPr/>
        </p:nvCxnSpPr>
        <p:spPr>
          <a:xfrm>
            <a:off x="9208532" y="5079304"/>
            <a:ext cx="2173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23EE71-B2AF-9A41-A9CB-BF9C0BED576F}"/>
              </a:ext>
            </a:extLst>
          </p:cNvPr>
          <p:cNvCxnSpPr>
            <a:cxnSpLocks/>
          </p:cNvCxnSpPr>
          <p:nvPr/>
        </p:nvCxnSpPr>
        <p:spPr>
          <a:xfrm flipV="1">
            <a:off x="9425836" y="5079304"/>
            <a:ext cx="0" cy="814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F3752D-D698-3D40-B4A0-16419C7664FF}"/>
              </a:ext>
            </a:extLst>
          </p:cNvPr>
          <p:cNvCxnSpPr>
            <a:cxnSpLocks/>
          </p:cNvCxnSpPr>
          <p:nvPr/>
        </p:nvCxnSpPr>
        <p:spPr>
          <a:xfrm flipH="1">
            <a:off x="9425836" y="5160723"/>
            <a:ext cx="306887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341828-B629-ED4E-9989-C3C0A4ADE752}"/>
              </a:ext>
            </a:extLst>
          </p:cNvPr>
          <p:cNvCxnSpPr>
            <a:cxnSpLocks/>
          </p:cNvCxnSpPr>
          <p:nvPr/>
        </p:nvCxnSpPr>
        <p:spPr>
          <a:xfrm flipV="1">
            <a:off x="9732723" y="5043813"/>
            <a:ext cx="0" cy="1169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7B0CB0-7B46-7B4B-A91A-72570030316E}"/>
              </a:ext>
            </a:extLst>
          </p:cNvPr>
          <p:cNvCxnSpPr>
            <a:cxnSpLocks/>
          </p:cNvCxnSpPr>
          <p:nvPr/>
        </p:nvCxnSpPr>
        <p:spPr>
          <a:xfrm flipH="1">
            <a:off x="9732723" y="5043813"/>
            <a:ext cx="21294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4FCA06-42CA-C049-8870-695F7D86EE9B}"/>
              </a:ext>
            </a:extLst>
          </p:cNvPr>
          <p:cNvCxnSpPr>
            <a:cxnSpLocks/>
          </p:cNvCxnSpPr>
          <p:nvPr/>
        </p:nvCxnSpPr>
        <p:spPr>
          <a:xfrm flipH="1">
            <a:off x="7743172" y="3261783"/>
            <a:ext cx="5177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7C35E9-95CD-4945-972D-518B13A30D87}"/>
              </a:ext>
            </a:extLst>
          </p:cNvPr>
          <p:cNvCxnSpPr>
            <a:cxnSpLocks/>
          </p:cNvCxnSpPr>
          <p:nvPr/>
        </p:nvCxnSpPr>
        <p:spPr>
          <a:xfrm flipV="1">
            <a:off x="7743172" y="3261783"/>
            <a:ext cx="0" cy="50855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A94A9AE-17A7-B941-B502-84DBEE48C561}"/>
              </a:ext>
            </a:extLst>
          </p:cNvPr>
          <p:cNvCxnSpPr>
            <a:cxnSpLocks/>
          </p:cNvCxnSpPr>
          <p:nvPr/>
        </p:nvCxnSpPr>
        <p:spPr>
          <a:xfrm flipV="1">
            <a:off x="8260915" y="3261783"/>
            <a:ext cx="0" cy="50855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9BE2E1-EC5D-A64A-BBC4-4C632BC0B1C5}"/>
              </a:ext>
            </a:extLst>
          </p:cNvPr>
          <p:cNvCxnSpPr>
            <a:cxnSpLocks/>
          </p:cNvCxnSpPr>
          <p:nvPr/>
        </p:nvCxnSpPr>
        <p:spPr>
          <a:xfrm flipH="1">
            <a:off x="7743171" y="3770334"/>
            <a:ext cx="5177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86480E9-7579-D046-815B-533BC56FFF64}"/>
              </a:ext>
            </a:extLst>
          </p:cNvPr>
          <p:cNvCxnSpPr>
            <a:cxnSpLocks/>
          </p:cNvCxnSpPr>
          <p:nvPr/>
        </p:nvCxnSpPr>
        <p:spPr>
          <a:xfrm>
            <a:off x="5267195" y="4966570"/>
            <a:ext cx="102730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E9029C5-D265-9A40-9841-2B243A7722AB}"/>
              </a:ext>
            </a:extLst>
          </p:cNvPr>
          <p:cNvCxnSpPr>
            <a:cxnSpLocks/>
          </p:cNvCxnSpPr>
          <p:nvPr/>
        </p:nvCxnSpPr>
        <p:spPr>
          <a:xfrm>
            <a:off x="6294496" y="4741101"/>
            <a:ext cx="0" cy="22546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33C58F-A6A0-664C-8562-58342DE347AA}"/>
              </a:ext>
            </a:extLst>
          </p:cNvPr>
          <p:cNvCxnSpPr>
            <a:cxnSpLocks/>
          </p:cNvCxnSpPr>
          <p:nvPr/>
        </p:nvCxnSpPr>
        <p:spPr>
          <a:xfrm>
            <a:off x="5267195" y="5505189"/>
            <a:ext cx="130896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2B1429-11AF-2546-86D4-DE06CAF2D562}"/>
              </a:ext>
            </a:extLst>
          </p:cNvPr>
          <p:cNvCxnSpPr>
            <a:cxnSpLocks/>
          </p:cNvCxnSpPr>
          <p:nvPr/>
        </p:nvCxnSpPr>
        <p:spPr>
          <a:xfrm>
            <a:off x="4593044" y="4665945"/>
            <a:ext cx="0" cy="2442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E8104F-9DB3-8F4E-BF95-A783EC4C14C0}"/>
              </a:ext>
            </a:extLst>
          </p:cNvPr>
          <p:cNvCxnSpPr>
            <a:cxnSpLocks/>
          </p:cNvCxnSpPr>
          <p:nvPr/>
        </p:nvCxnSpPr>
        <p:spPr>
          <a:xfrm>
            <a:off x="4920809" y="4677426"/>
            <a:ext cx="0" cy="2442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B584099-F5CF-E841-B259-20474398276C}"/>
              </a:ext>
            </a:extLst>
          </p:cNvPr>
          <p:cNvCxnSpPr>
            <a:cxnSpLocks/>
          </p:cNvCxnSpPr>
          <p:nvPr/>
        </p:nvCxnSpPr>
        <p:spPr>
          <a:xfrm>
            <a:off x="4593044" y="4677426"/>
            <a:ext cx="3358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1D4F572-E815-DC42-B12B-0841B3F17B7B}"/>
              </a:ext>
            </a:extLst>
          </p:cNvPr>
          <p:cNvCxnSpPr>
            <a:cxnSpLocks/>
          </p:cNvCxnSpPr>
          <p:nvPr/>
        </p:nvCxnSpPr>
        <p:spPr>
          <a:xfrm>
            <a:off x="4584953" y="4917507"/>
            <a:ext cx="3358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75F65E9-5342-3E4D-8CA8-93B5384C9C33}"/>
              </a:ext>
            </a:extLst>
          </p:cNvPr>
          <p:cNvCxnSpPr>
            <a:cxnSpLocks/>
          </p:cNvCxnSpPr>
          <p:nvPr/>
        </p:nvCxnSpPr>
        <p:spPr>
          <a:xfrm>
            <a:off x="7908471" y="4203700"/>
            <a:ext cx="3875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2598D8-85D8-B946-A8BE-6FB532DC07D5}"/>
              </a:ext>
            </a:extLst>
          </p:cNvPr>
          <p:cNvCxnSpPr>
            <a:cxnSpLocks/>
          </p:cNvCxnSpPr>
          <p:nvPr/>
        </p:nvCxnSpPr>
        <p:spPr>
          <a:xfrm flipV="1">
            <a:off x="8296070" y="4203700"/>
            <a:ext cx="0" cy="3307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909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A3BC4AA9-B02D-F549-9372-21246568B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928" y="643466"/>
            <a:ext cx="10222144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70BDB-D484-354A-9700-F5BD33A8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2843D8-1D28-EE4E-B94D-FF8081D8CF75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2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2F2B468-B061-4E4B-AE65-648BEDE17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356" y="643466"/>
            <a:ext cx="9605287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70BDB-D484-354A-9700-F5BD33A8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2843D8-1D28-EE4E-B94D-FF8081D8CF7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22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E707D-77ED-764B-B99B-0C4038CE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43D8-1D28-EE4E-B94D-FF8081D8CF75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64D00BA4-542C-CA46-BC45-1F1FF4033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313" y="1077082"/>
            <a:ext cx="6945373" cy="47038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A36C5A-32E5-B94F-B6EF-6EC458990CE9}"/>
              </a:ext>
            </a:extLst>
          </p:cNvPr>
          <p:cNvSpPr txBox="1"/>
          <p:nvPr/>
        </p:nvSpPr>
        <p:spPr>
          <a:xfrm>
            <a:off x="1006997" y="347241"/>
            <a:ext cx="262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‘all in’ PHIPS images</a:t>
            </a:r>
          </a:p>
        </p:txBody>
      </p:sp>
    </p:spTree>
    <p:extLst>
      <p:ext uri="{BB962C8B-B14F-4D97-AF65-F5344CB8AC3E}">
        <p14:creationId xmlns:p14="http://schemas.microsoft.com/office/powerpoint/2010/main" val="3594076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3D64D5-C117-894D-AD93-0D736A368019}"/>
              </a:ext>
            </a:extLst>
          </p:cNvPr>
          <p:cNvSpPr txBox="1"/>
          <p:nvPr/>
        </p:nvSpPr>
        <p:spPr>
          <a:xfrm>
            <a:off x="0" y="4385230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high percentage (83%) of the PHIPS images that contained particles &gt; 495 micro-meters were chain aggregates (with moderate-to-high confidence.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Thus, we can look at the CIP data (which has a higher sampling volume than the PHIPS) and pull the concentration of particles &gt; 495 micro-meters.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Chain aggregates = CIP particle concentrations &gt; 495 um; non-chain aggregates = CIP particle concentrations between 105 – 315 um; Particle buffer zone = CIP particle concentrations between 315 – 495 um.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F68E9B4-E4B1-8844-A8F9-C983AF85D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352" y="0"/>
            <a:ext cx="10197296" cy="438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72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ECCF359-B8B9-EC47-A2AA-FE35D6122D3C}"/>
              </a:ext>
            </a:extLst>
          </p:cNvPr>
          <p:cNvGrpSpPr/>
          <p:nvPr/>
        </p:nvGrpSpPr>
        <p:grpSpPr>
          <a:xfrm>
            <a:off x="-4775" y="-4571"/>
            <a:ext cx="12308502" cy="6981990"/>
            <a:chOff x="-4775" y="-4571"/>
            <a:chExt cx="12308502" cy="6981990"/>
          </a:xfrm>
        </p:grpSpPr>
        <p:pic>
          <p:nvPicPr>
            <p:cNvPr id="13" name="Picture 12" descr="Chart, scatter chart&#10;&#10;Description automatically generated">
              <a:extLst>
                <a:ext uri="{FF2B5EF4-FFF2-40B4-BE49-F238E27FC236}">
                  <a16:creationId xmlns:a16="http://schemas.microsoft.com/office/drawing/2014/main" id="{1529268D-C303-E14F-BCC3-040FCAC38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2145" y="3428537"/>
              <a:ext cx="3500968" cy="3319272"/>
            </a:xfrm>
            <a:prstGeom prst="rect">
              <a:avLst/>
            </a:prstGeom>
          </p:spPr>
        </p:pic>
        <p:pic>
          <p:nvPicPr>
            <p:cNvPr id="9" name="Picture 8" descr="Chart, scatter chart&#10;&#10;Description automatically generated">
              <a:extLst>
                <a:ext uri="{FF2B5EF4-FFF2-40B4-BE49-F238E27FC236}">
                  <a16:creationId xmlns:a16="http://schemas.microsoft.com/office/drawing/2014/main" id="{596B956B-11AB-4D49-BC62-16DA21EA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775" y="3430281"/>
              <a:ext cx="3500968" cy="3319272"/>
            </a:xfrm>
            <a:prstGeom prst="rect">
              <a:avLst/>
            </a:prstGeom>
          </p:spPr>
        </p:pic>
        <p:pic>
          <p:nvPicPr>
            <p:cNvPr id="7" name="Picture 6" descr="Chart, scatter chart&#10;&#10;Description automatically generated">
              <a:extLst>
                <a:ext uri="{FF2B5EF4-FFF2-40B4-BE49-F238E27FC236}">
                  <a16:creationId xmlns:a16="http://schemas.microsoft.com/office/drawing/2014/main" id="{BD160C0A-E64A-6745-B68B-D0647AFD8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2145" y="-4571"/>
              <a:ext cx="3500968" cy="3319272"/>
            </a:xfrm>
            <a:prstGeom prst="rect">
              <a:avLst/>
            </a:prstGeom>
          </p:spPr>
        </p:pic>
        <p:pic>
          <p:nvPicPr>
            <p:cNvPr id="3" name="Picture 2" descr="Chart, scatter chart&#10;&#10;Description automatically generated">
              <a:extLst>
                <a:ext uri="{FF2B5EF4-FFF2-40B4-BE49-F238E27FC236}">
                  <a16:creationId xmlns:a16="http://schemas.microsoft.com/office/drawing/2014/main" id="{C6AADDE1-0C86-7146-A77F-170A0F689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775" y="-4571"/>
              <a:ext cx="3500968" cy="3319272"/>
            </a:xfrm>
            <a:prstGeom prst="rect">
              <a:avLst/>
            </a:prstGeom>
          </p:spPr>
        </p:pic>
        <p:pic>
          <p:nvPicPr>
            <p:cNvPr id="86" name="Picture 85" descr="Diagram&#10;&#10;Description automatically generated">
              <a:extLst>
                <a:ext uri="{FF2B5EF4-FFF2-40B4-BE49-F238E27FC236}">
                  <a16:creationId xmlns:a16="http://schemas.microsoft.com/office/drawing/2014/main" id="{BCD12FDB-6954-3844-ABC6-94872B40F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585ACB7B-2F73-4747-94DF-15588CD99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6809"/>
            <a:stretch/>
          </p:blipFill>
          <p:spPr>
            <a:xfrm>
              <a:off x="3467400" y="33298"/>
              <a:ext cx="5179739" cy="699744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A588BEC-C11C-3146-8897-DC79115647F6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A14746-E085-764E-856A-B6515059F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0F8C89E-43AB-FE46-8BB0-8D45BC9EB41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67329DF-EF4A-C14C-ABBA-288508CBE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F82FAA6-80E8-B242-9214-6E9158008249}"/>
                </a:ext>
              </a:extLst>
            </p:cNvPr>
            <p:cNvCxnSpPr>
              <a:cxnSpLocks/>
              <a:stCxn id="67" idx="1"/>
              <a:endCxn id="66" idx="3"/>
            </p:cNvCxnSpPr>
            <p:nvPr/>
          </p:nvCxnSpPr>
          <p:spPr>
            <a:xfrm flipH="1" flipV="1">
              <a:off x="409980" y="331646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8C607BF-8C9C-7846-B6CA-C3BD70D1EEA3}"/>
                </a:ext>
              </a:extLst>
            </p:cNvPr>
            <p:cNvSpPr txBox="1"/>
            <p:nvPr/>
          </p:nvSpPr>
          <p:spPr>
            <a:xfrm>
              <a:off x="119516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C994681-25D0-684E-8E42-A184251E0783}"/>
                </a:ext>
              </a:extLst>
            </p:cNvPr>
            <p:cNvSpPr txBox="1"/>
            <p:nvPr/>
          </p:nvSpPr>
          <p:spPr>
            <a:xfrm>
              <a:off x="3244663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B81E555-391F-4A48-BE14-1E63036B856B}"/>
                </a:ext>
              </a:extLst>
            </p:cNvPr>
            <p:cNvCxnSpPr/>
            <p:nvPr/>
          </p:nvCxnSpPr>
          <p:spPr>
            <a:xfrm>
              <a:off x="9104240" y="332746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920B45F-E477-4840-B2A0-331326575B84}"/>
                </a:ext>
              </a:extLst>
            </p:cNvPr>
            <p:cNvSpPr txBox="1"/>
            <p:nvPr/>
          </p:nvSpPr>
          <p:spPr>
            <a:xfrm>
              <a:off x="8858281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872CC70-A17B-EB47-B599-ECDE7F000A71}"/>
                </a:ext>
              </a:extLst>
            </p:cNvPr>
            <p:cNvSpPr txBox="1"/>
            <p:nvPr/>
          </p:nvSpPr>
          <p:spPr>
            <a:xfrm>
              <a:off x="11969981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60AF066-840C-F94D-B1D9-5E99246BD4FC}"/>
                </a:ext>
              </a:extLst>
            </p:cNvPr>
            <p:cNvCxnSpPr/>
            <p:nvPr/>
          </p:nvCxnSpPr>
          <p:spPr>
            <a:xfrm>
              <a:off x="9104240" y="678175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9A1CE38-13AE-254C-A9AF-D9D2BF16368B}"/>
                </a:ext>
              </a:extLst>
            </p:cNvPr>
            <p:cNvSpPr txBox="1"/>
            <p:nvPr/>
          </p:nvSpPr>
          <p:spPr>
            <a:xfrm>
              <a:off x="8858281" y="6586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F69F694-89E4-3A41-8346-420A18571C76}"/>
                </a:ext>
              </a:extLst>
            </p:cNvPr>
            <p:cNvSpPr txBox="1"/>
            <p:nvPr/>
          </p:nvSpPr>
          <p:spPr>
            <a:xfrm>
              <a:off x="11969981" y="6597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pic>
          <p:nvPicPr>
            <p:cNvPr id="88" name="Picture 8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543E75-CC3D-3445-AF79-D66135B1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1F76C5F-0DAE-D04F-88B5-E165CC1F7B85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16AA584-1478-9F48-BE3E-62963D98BE66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0B34B58-8713-E44B-BE47-1C67BDF84E43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2362972-C8CC-6F4C-A2D8-BB34A073AD8A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97B5780-D6EE-F843-8C73-C16C3ABA15D3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F0C0342A-A598-2044-A651-4C8C0D526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3E1B2AC-90A3-1B48-9CF4-07F93BCE7855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361131E-7F09-0042-B2B0-EDDE03F76229}"/>
                </a:ext>
              </a:extLst>
            </p:cNvPr>
            <p:cNvCxnSpPr>
              <a:cxnSpLocks/>
              <a:stCxn id="91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D6AC5F2-98C7-784D-8D3C-302257E0A890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F71614-9A72-5840-B52C-F234B4512A12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9A3F077-94F4-F84D-9F4B-648FEDB6CAB6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E41D22F-E3F8-BE49-BEDE-5ECCE4B54CA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12881E9-3C51-1B4A-A3E2-A7C01CE0A4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A687D1EE-BC29-BF47-9B51-B203970D4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4568958-AE0A-9D4B-8DD9-F9A7CFE7CDAB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ABD61CC9-9CA6-FE4E-9CC4-DDFE82E2DD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6716C6D-9A4C-0043-937E-2448C854BF80}"/>
                </a:ext>
              </a:extLst>
            </p:cNvPr>
            <p:cNvCxnSpPr>
              <a:cxnSpLocks/>
              <a:stCxn id="131" idx="1"/>
              <a:endCxn id="130" idx="3"/>
            </p:cNvCxnSpPr>
            <p:nvPr/>
          </p:nvCxnSpPr>
          <p:spPr>
            <a:xfrm flipH="1" flipV="1">
              <a:off x="412165" y="678175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400F023-3E4E-7E4D-AB8D-2408CDC69293}"/>
                </a:ext>
              </a:extLst>
            </p:cNvPr>
            <p:cNvSpPr txBox="1"/>
            <p:nvPr/>
          </p:nvSpPr>
          <p:spPr>
            <a:xfrm>
              <a:off x="121701" y="6597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CAE25B8-906D-6849-8904-21CD4A77801E}"/>
                </a:ext>
              </a:extLst>
            </p:cNvPr>
            <p:cNvSpPr txBox="1"/>
            <p:nvPr/>
          </p:nvSpPr>
          <p:spPr>
            <a:xfrm>
              <a:off x="3246848" y="6608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98718A1-978E-F143-A636-57789E30A7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E89FD264-8001-0243-9D61-FC8033368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363" y="274002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5CAA7EBD-F889-AF43-B68F-BFCE6178973C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3" y="257492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713184D4-47F1-924E-9727-6AF6B9ED4272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3" y="245110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124D6540-A628-C34D-B866-0664E3568C7B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3" y="235768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AFA03491-C8D9-884A-AAC1-E26D2DE997CE}"/>
                </a:ext>
              </a:extLst>
            </p:cNvPr>
            <p:cNvCxnSpPr>
              <a:cxnSpLocks/>
            </p:cNvCxnSpPr>
            <p:nvPr/>
          </p:nvCxnSpPr>
          <p:spPr>
            <a:xfrm>
              <a:off x="362438" y="22846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FBFBA5B9-9095-514B-85D1-969A9CE49C5C}"/>
                </a:ext>
              </a:extLst>
            </p:cNvPr>
            <p:cNvCxnSpPr>
              <a:cxnSpLocks/>
            </p:cNvCxnSpPr>
            <p:nvPr/>
          </p:nvCxnSpPr>
          <p:spPr>
            <a:xfrm>
              <a:off x="362438" y="22211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A02143AD-7231-054B-A5A1-9334008174CE}"/>
                </a:ext>
              </a:extLst>
            </p:cNvPr>
            <p:cNvCxnSpPr>
              <a:cxnSpLocks/>
            </p:cNvCxnSpPr>
            <p:nvPr/>
          </p:nvCxnSpPr>
          <p:spPr>
            <a:xfrm>
              <a:off x="362438" y="216083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A45824EF-87FD-3447-9960-0480774347A7}"/>
                </a:ext>
              </a:extLst>
            </p:cNvPr>
            <p:cNvCxnSpPr>
              <a:cxnSpLocks/>
            </p:cNvCxnSpPr>
            <p:nvPr/>
          </p:nvCxnSpPr>
          <p:spPr>
            <a:xfrm>
              <a:off x="346563" y="211321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CA36519D-5915-C943-930E-3751510F23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23" y="17778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9AF5203D-D410-2F43-8DDE-427F8C489210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1612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7F483BF3-F22E-0C45-A147-3029603BEE89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1485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2EA17FD6-4EE1-1148-880D-5F8258483806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139233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EA0C18E3-624A-0B43-97C9-BAC57DAA6185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13224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C28A8B53-CD22-5748-9193-C42B78EF9434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12558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6C1BE032-C9DC-E94F-9EE4-911EC558F7A5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120183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4F40A60B-BA4F-0D40-A5BD-DA9319655250}"/>
                </a:ext>
              </a:extLst>
            </p:cNvPr>
            <p:cNvCxnSpPr>
              <a:cxnSpLocks/>
            </p:cNvCxnSpPr>
            <p:nvPr/>
          </p:nvCxnSpPr>
          <p:spPr>
            <a:xfrm>
              <a:off x="346498" y="11510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06FE9508-5B03-4346-B6C6-999631B00F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23" y="8126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4B1FD2E0-2E3B-9F4B-AF10-E50B79612749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6475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2F8FBF68-1416-AD45-AD7E-69F0344ABF42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5268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ACF64A-AB3C-6E46-AA46-D8446EA7DA0C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43665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22C98A6-46A4-684C-AE42-1BD2FC8B9A9A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3604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21691F2E-5F09-6A49-B0EC-6169591D7347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2906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2309A56-49C6-484C-A771-7E63EBF85B4E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23980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637CEFF3-B667-254E-AAC0-CDE9E93381BD}"/>
                </a:ext>
              </a:extLst>
            </p:cNvPr>
            <p:cNvCxnSpPr>
              <a:cxnSpLocks/>
            </p:cNvCxnSpPr>
            <p:nvPr/>
          </p:nvCxnSpPr>
          <p:spPr>
            <a:xfrm>
              <a:off x="346498" y="1858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8CCD432E-6E36-8640-81FF-094A048AB1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70" y="6173072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BEAFD060-ECEE-4241-A550-7C266E9A3D84}"/>
                </a:ext>
              </a:extLst>
            </p:cNvPr>
            <p:cNvCxnSpPr>
              <a:cxnSpLocks/>
            </p:cNvCxnSpPr>
            <p:nvPr/>
          </p:nvCxnSpPr>
          <p:spPr>
            <a:xfrm>
              <a:off x="375120" y="600479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85A8973A-F5F5-CD4E-93B4-BFC0F9AAE616}"/>
                </a:ext>
              </a:extLst>
            </p:cNvPr>
            <p:cNvCxnSpPr>
              <a:cxnSpLocks/>
            </p:cNvCxnSpPr>
            <p:nvPr/>
          </p:nvCxnSpPr>
          <p:spPr>
            <a:xfrm>
              <a:off x="375120" y="588732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188F782E-DAF3-D540-B900-8B743A4F6786}"/>
                </a:ext>
              </a:extLst>
            </p:cNvPr>
            <p:cNvCxnSpPr>
              <a:cxnSpLocks/>
            </p:cNvCxnSpPr>
            <p:nvPr/>
          </p:nvCxnSpPr>
          <p:spPr>
            <a:xfrm>
              <a:off x="375120" y="579391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A4BAEA76-3124-2E44-ABE6-576E44190F3A}"/>
                </a:ext>
              </a:extLst>
            </p:cNvPr>
            <p:cNvCxnSpPr>
              <a:cxnSpLocks/>
            </p:cNvCxnSpPr>
            <p:nvPr/>
          </p:nvCxnSpPr>
          <p:spPr>
            <a:xfrm>
              <a:off x="359245" y="572088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03B38176-40A5-AC44-B2B9-64B0FF34B653}"/>
                </a:ext>
              </a:extLst>
            </p:cNvPr>
            <p:cNvCxnSpPr>
              <a:cxnSpLocks/>
            </p:cNvCxnSpPr>
            <p:nvPr/>
          </p:nvCxnSpPr>
          <p:spPr>
            <a:xfrm>
              <a:off x="359245" y="565103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FA1555C3-9D8C-3549-ADEE-283DC41AB90B}"/>
                </a:ext>
              </a:extLst>
            </p:cNvPr>
            <p:cNvCxnSpPr>
              <a:cxnSpLocks/>
            </p:cNvCxnSpPr>
            <p:nvPr/>
          </p:nvCxnSpPr>
          <p:spPr>
            <a:xfrm>
              <a:off x="359245" y="5593886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F38CBA3-D560-C643-B3EA-6FD1CE91C515}"/>
                </a:ext>
              </a:extLst>
            </p:cNvPr>
            <p:cNvCxnSpPr>
              <a:cxnSpLocks/>
            </p:cNvCxnSpPr>
            <p:nvPr/>
          </p:nvCxnSpPr>
          <p:spPr>
            <a:xfrm>
              <a:off x="343370" y="5546261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DAFB22F1-6971-2949-A4E2-EA7169165C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05" y="521406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604E5B2C-E4C8-3240-B762-762FD9D6519B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50457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6183CC98-5653-0D49-8B2B-965A869E7468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49251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C57F0C16-7BC4-A949-BE97-C140B6781EA6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482537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7E6F9AB9-9D55-7D44-9E80-A34295D30709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47523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FA326AE0-67FA-C04A-8E0F-4646AE34A440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46888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2A872879-299F-FD44-8A36-F5756291C5A1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463170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FC10FCB7-B56B-F44E-9DC7-EFE46C8B2AED}"/>
                </a:ext>
              </a:extLst>
            </p:cNvPr>
            <p:cNvCxnSpPr>
              <a:cxnSpLocks/>
            </p:cNvCxnSpPr>
            <p:nvPr/>
          </p:nvCxnSpPr>
          <p:spPr>
            <a:xfrm>
              <a:off x="343305" y="458407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1B36B99E-09BD-334E-8CFE-811E3658A1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05" y="424568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FDE07C9D-A960-D141-B447-5F783CCB0B99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40805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C726E0B0-2072-A948-88AD-B96629009DEE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39599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B3520F0E-6C59-AB4A-AB9F-2E2958039765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386970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19BC83CE-B037-B84C-A56C-214D2F9A7883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379350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FFF10B1A-E14D-DB4B-B9E6-931076434CE9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37268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B85C43D4-A433-DB4D-8FBE-12C80B70913B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3676027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098A983F-E8B5-5B49-8327-CD94AE0AB5DE}"/>
                </a:ext>
              </a:extLst>
            </p:cNvPr>
            <p:cNvCxnSpPr>
              <a:cxnSpLocks/>
            </p:cNvCxnSpPr>
            <p:nvPr/>
          </p:nvCxnSpPr>
          <p:spPr>
            <a:xfrm>
              <a:off x="343305" y="362205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10525ADD-0DE6-4A45-BEB2-601894783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5190" y="274002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C434695-6346-7A44-AF00-012EC359BE34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40" y="257492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1349AFE5-ACFF-7B48-A721-3AD0EA5988CB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40" y="245110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B40F3F5D-8E62-AB43-8E82-7C21E4583F3E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40" y="235768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CC87B6DC-068B-084F-8B5E-F5D90FC41FDF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65" y="22846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FA74D70E-D95F-F94A-A0CE-2133E76F79E1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65" y="22211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A2B8A7A6-A262-5947-A4EB-8F6C3D0B9CE2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65" y="216083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E2023CD2-59A7-924A-A9AE-8FB4C685DFA5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90" y="211321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C0C2A2EA-5A63-4E43-A3F6-D5A14023E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50" y="17778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16DCEDB1-DAA1-C942-A73D-8AEB0D273100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1612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958A095F-CE66-1546-BA77-F442E5764046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1485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44B4F673-7106-0843-887F-C638C2E7D6F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139233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CED83F64-D900-6248-9B13-A3F539586780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13224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5691E6A4-633A-494E-82F9-1E06FEE34FA7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12558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72B9B15C-6192-174D-A5F3-AE68109E4AFF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120183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CE3AC5A5-F9F6-8A4F-B06A-2F6983D05A03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25" y="11510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EE090802-3296-DA49-A78D-C55AD95107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50" y="8126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CD13D5FB-598E-C748-8F5F-3150EE4CD49E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6475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31426C0D-BFAE-A346-A7CA-843368EA642E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5268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DD9BA69B-A76A-2343-99F9-226FBBC31997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43665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5260385C-2030-E54C-8F9E-FBC7F79774D2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3604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6F9728E0-9874-CE4B-8629-1886F3B2E193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2906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EEDF1D34-CCE4-9843-B870-C81A01996A16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23980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797DCF4-0976-5C45-B274-8ECC1124E03E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25" y="1858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8ED81EDA-413B-5243-AD4F-3912D811DE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97" y="6173072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4EC58915-F79F-8B45-9CFA-2CE42B32241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47" y="600479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D5B62B78-84C7-D94C-BE47-EF197BB5442D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47" y="588732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E8980252-51FE-8949-B3B2-F5E4B0C1D944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47" y="579391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D2AAB3E8-3172-E747-93A2-774D966E3AA4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72" y="572088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4C5BCB06-11FF-4540-A265-D5921183E954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72" y="565103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685E7D03-1F70-D547-8A84-5C56ECDC1CD8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72" y="5593886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10B1C89D-63A9-F747-A616-9AF6B74DB9AA}"/>
                </a:ext>
              </a:extLst>
            </p:cNvPr>
            <p:cNvCxnSpPr>
              <a:cxnSpLocks/>
            </p:cNvCxnSpPr>
            <p:nvPr/>
          </p:nvCxnSpPr>
          <p:spPr>
            <a:xfrm>
              <a:off x="9031197" y="5546261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31499563-94EB-1349-9C05-621B7C882A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32" y="521406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CE1830CF-F64C-844E-A1D5-9F955B0093CC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50457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3E2EF58F-C6A8-8C4B-9FD3-942C4AA7D688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49251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F028687F-E018-9140-AB7A-867A5F713E7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482537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DB90EB7D-ADFE-8840-8D0B-9B217C7E332A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47523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A21A565E-8D99-C240-8F76-DC13359EEAF7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46888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367016BE-3639-DE41-B115-C1E2DE0F4390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463170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5676AE4F-A2DB-EB4E-8BBE-1A6D071A1A7E}"/>
                </a:ext>
              </a:extLst>
            </p:cNvPr>
            <p:cNvCxnSpPr>
              <a:cxnSpLocks/>
            </p:cNvCxnSpPr>
            <p:nvPr/>
          </p:nvCxnSpPr>
          <p:spPr>
            <a:xfrm>
              <a:off x="9031132" y="458407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5ACB8FD2-0280-4640-8033-F5901B6FD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32" y="424568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F6342BE0-34DC-3940-93C6-46B1C790FDE4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40805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0DF578EF-8434-584D-B7E9-38B7D03B70B0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39599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2D3BD7FE-21DA-C745-A726-EAB22537EC7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386970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659E4F89-EBDA-B543-AFFF-787E36F7509C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379350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0034B29F-0678-DC4D-8B25-8CD041C38DD3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37268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3BF269B9-E020-C747-BB2C-24CAC6467B79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3676027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1156BE07-4167-1747-96BF-39C21ED18B69}"/>
                </a:ext>
              </a:extLst>
            </p:cNvPr>
            <p:cNvCxnSpPr>
              <a:cxnSpLocks/>
            </p:cNvCxnSpPr>
            <p:nvPr/>
          </p:nvCxnSpPr>
          <p:spPr>
            <a:xfrm>
              <a:off x="9031132" y="362205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8793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1D1D3B-8CC6-D441-B4EC-449F5D5BC8D6}"/>
              </a:ext>
            </a:extLst>
          </p:cNvPr>
          <p:cNvGrpSpPr/>
          <p:nvPr/>
        </p:nvGrpSpPr>
        <p:grpSpPr>
          <a:xfrm>
            <a:off x="-3175" y="-4557"/>
            <a:ext cx="12306902" cy="6981976"/>
            <a:chOff x="-3175" y="-4557"/>
            <a:chExt cx="12306902" cy="6981976"/>
          </a:xfrm>
        </p:grpSpPr>
        <p:pic>
          <p:nvPicPr>
            <p:cNvPr id="18" name="Picture 17" descr="Chart, scatter chart&#10;&#10;Description automatically generated">
              <a:extLst>
                <a:ext uri="{FF2B5EF4-FFF2-40B4-BE49-F238E27FC236}">
                  <a16:creationId xmlns:a16="http://schemas.microsoft.com/office/drawing/2014/main" id="{8A89CA34-E746-BE41-AAC7-2995EDF69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6440" y="3429000"/>
              <a:ext cx="3500968" cy="3319272"/>
            </a:xfrm>
            <a:prstGeom prst="rect">
              <a:avLst/>
            </a:prstGeom>
          </p:spPr>
        </p:pic>
        <p:pic>
          <p:nvPicPr>
            <p:cNvPr id="16" name="Picture 15" descr="Chart, scatter chart&#10;&#10;Description automatically generated">
              <a:extLst>
                <a:ext uri="{FF2B5EF4-FFF2-40B4-BE49-F238E27FC236}">
                  <a16:creationId xmlns:a16="http://schemas.microsoft.com/office/drawing/2014/main" id="{417E5657-F201-2E4F-B719-FE9EC6476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175" y="3432175"/>
              <a:ext cx="3500968" cy="3319272"/>
            </a:xfrm>
            <a:prstGeom prst="rect">
              <a:avLst/>
            </a:prstGeom>
          </p:spPr>
        </p:pic>
        <p:pic>
          <p:nvPicPr>
            <p:cNvPr id="14" name="Picture 13" descr="Chart, scatter chart&#10;&#10;Description automatically generated">
              <a:extLst>
                <a:ext uri="{FF2B5EF4-FFF2-40B4-BE49-F238E27FC236}">
                  <a16:creationId xmlns:a16="http://schemas.microsoft.com/office/drawing/2014/main" id="{3A06D70D-0485-2549-B424-AAD19A120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5110" y="-4557"/>
              <a:ext cx="3500968" cy="3319272"/>
            </a:xfrm>
            <a:prstGeom prst="rect">
              <a:avLst/>
            </a:prstGeom>
          </p:spPr>
        </p:pic>
        <p:pic>
          <p:nvPicPr>
            <p:cNvPr id="12" name="Picture 11" descr="Chart, scatter chart&#10;&#10;Description automatically generated">
              <a:extLst>
                <a:ext uri="{FF2B5EF4-FFF2-40B4-BE49-F238E27FC236}">
                  <a16:creationId xmlns:a16="http://schemas.microsoft.com/office/drawing/2014/main" id="{2F726F57-FC4A-AF47-8F2B-2EFDE3B6C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428" y="-2403"/>
              <a:ext cx="3500968" cy="3319272"/>
            </a:xfrm>
            <a:prstGeom prst="rect">
              <a:avLst/>
            </a:prstGeom>
          </p:spPr>
        </p:pic>
        <p:pic>
          <p:nvPicPr>
            <p:cNvPr id="86" name="Picture 85" descr="Diagram&#10;&#10;Description automatically generated">
              <a:extLst>
                <a:ext uri="{FF2B5EF4-FFF2-40B4-BE49-F238E27FC236}">
                  <a16:creationId xmlns:a16="http://schemas.microsoft.com/office/drawing/2014/main" id="{BCD12FDB-6954-3844-ABC6-94872B40F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585ACB7B-2F73-4747-94DF-15588CD99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6809"/>
            <a:stretch/>
          </p:blipFill>
          <p:spPr>
            <a:xfrm>
              <a:off x="3467400" y="33298"/>
              <a:ext cx="5179739" cy="699744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A588BEC-C11C-3146-8897-DC79115647F6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A14746-E085-764E-856A-B6515059F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0F8C89E-43AB-FE46-8BB0-8D45BC9EB41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67329DF-EF4A-C14C-ABBA-288508CBE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F82FAA6-80E8-B242-9214-6E9158008249}"/>
                </a:ext>
              </a:extLst>
            </p:cNvPr>
            <p:cNvCxnSpPr>
              <a:cxnSpLocks/>
              <a:stCxn id="67" idx="1"/>
              <a:endCxn id="66" idx="3"/>
            </p:cNvCxnSpPr>
            <p:nvPr/>
          </p:nvCxnSpPr>
          <p:spPr>
            <a:xfrm flipH="1" flipV="1">
              <a:off x="409980" y="331646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8C607BF-8C9C-7846-B6CA-C3BD70D1EEA3}"/>
                </a:ext>
              </a:extLst>
            </p:cNvPr>
            <p:cNvSpPr txBox="1"/>
            <p:nvPr/>
          </p:nvSpPr>
          <p:spPr>
            <a:xfrm>
              <a:off x="119516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C994681-25D0-684E-8E42-A184251E0783}"/>
                </a:ext>
              </a:extLst>
            </p:cNvPr>
            <p:cNvSpPr txBox="1"/>
            <p:nvPr/>
          </p:nvSpPr>
          <p:spPr>
            <a:xfrm>
              <a:off x="3244663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B81E555-391F-4A48-BE14-1E63036B856B}"/>
                </a:ext>
              </a:extLst>
            </p:cNvPr>
            <p:cNvCxnSpPr/>
            <p:nvPr/>
          </p:nvCxnSpPr>
          <p:spPr>
            <a:xfrm>
              <a:off x="9104240" y="332746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920B45F-E477-4840-B2A0-331326575B84}"/>
                </a:ext>
              </a:extLst>
            </p:cNvPr>
            <p:cNvSpPr txBox="1"/>
            <p:nvPr/>
          </p:nvSpPr>
          <p:spPr>
            <a:xfrm>
              <a:off x="8858281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872CC70-A17B-EB47-B599-ECDE7F000A71}"/>
                </a:ext>
              </a:extLst>
            </p:cNvPr>
            <p:cNvSpPr txBox="1"/>
            <p:nvPr/>
          </p:nvSpPr>
          <p:spPr>
            <a:xfrm>
              <a:off x="11969981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60AF066-840C-F94D-B1D9-5E99246BD4FC}"/>
                </a:ext>
              </a:extLst>
            </p:cNvPr>
            <p:cNvCxnSpPr/>
            <p:nvPr/>
          </p:nvCxnSpPr>
          <p:spPr>
            <a:xfrm>
              <a:off x="9104240" y="678175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9A1CE38-13AE-254C-A9AF-D9D2BF16368B}"/>
                </a:ext>
              </a:extLst>
            </p:cNvPr>
            <p:cNvSpPr txBox="1"/>
            <p:nvPr/>
          </p:nvSpPr>
          <p:spPr>
            <a:xfrm>
              <a:off x="8858281" y="6586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F69F694-89E4-3A41-8346-420A18571C76}"/>
                </a:ext>
              </a:extLst>
            </p:cNvPr>
            <p:cNvSpPr txBox="1"/>
            <p:nvPr/>
          </p:nvSpPr>
          <p:spPr>
            <a:xfrm>
              <a:off x="11969981" y="6597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pic>
          <p:nvPicPr>
            <p:cNvPr id="88" name="Picture 8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543E75-CC3D-3445-AF79-D66135B1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1F76C5F-0DAE-D04F-88B5-E165CC1F7B85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16AA584-1478-9F48-BE3E-62963D98BE66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0B34B58-8713-E44B-BE47-1C67BDF84E43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2362972-C8CC-6F4C-A2D8-BB34A073AD8A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97B5780-D6EE-F843-8C73-C16C3ABA15D3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F0C0342A-A598-2044-A651-4C8C0D526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3E1B2AC-90A3-1B48-9CF4-07F93BCE7855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361131E-7F09-0042-B2B0-EDDE03F76229}"/>
                </a:ext>
              </a:extLst>
            </p:cNvPr>
            <p:cNvCxnSpPr>
              <a:cxnSpLocks/>
              <a:stCxn id="91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D6AC5F2-98C7-784D-8D3C-302257E0A890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F71614-9A72-5840-B52C-F234B4512A12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9A3F077-94F4-F84D-9F4B-648FEDB6CAB6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E41D22F-E3F8-BE49-BEDE-5ECCE4B54CA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12881E9-3C51-1B4A-A3E2-A7C01CE0A4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A687D1EE-BC29-BF47-9B51-B203970D4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4568958-AE0A-9D4B-8DD9-F9A7CFE7CDAB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ABD61CC9-9CA6-FE4E-9CC4-DDFE82E2DD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6716C6D-9A4C-0043-937E-2448C854BF80}"/>
                </a:ext>
              </a:extLst>
            </p:cNvPr>
            <p:cNvCxnSpPr>
              <a:cxnSpLocks/>
              <a:stCxn id="131" idx="1"/>
              <a:endCxn id="130" idx="3"/>
            </p:cNvCxnSpPr>
            <p:nvPr/>
          </p:nvCxnSpPr>
          <p:spPr>
            <a:xfrm flipH="1" flipV="1">
              <a:off x="412165" y="678175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400F023-3E4E-7E4D-AB8D-2408CDC69293}"/>
                </a:ext>
              </a:extLst>
            </p:cNvPr>
            <p:cNvSpPr txBox="1"/>
            <p:nvPr/>
          </p:nvSpPr>
          <p:spPr>
            <a:xfrm>
              <a:off x="121701" y="6597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CAE25B8-906D-6849-8904-21CD4A77801E}"/>
                </a:ext>
              </a:extLst>
            </p:cNvPr>
            <p:cNvSpPr txBox="1"/>
            <p:nvPr/>
          </p:nvSpPr>
          <p:spPr>
            <a:xfrm>
              <a:off x="3246848" y="6608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98718A1-978E-F143-A636-57789E30A7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E89FD264-8001-0243-9D61-FC8033368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363" y="274002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5CAA7EBD-F889-AF43-B68F-BFCE6178973C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3" y="257492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713184D4-47F1-924E-9727-6AF6B9ED4272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3" y="245110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124D6540-A628-C34D-B866-0664E3568C7B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3" y="235768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AFA03491-C8D9-884A-AAC1-E26D2DE997CE}"/>
                </a:ext>
              </a:extLst>
            </p:cNvPr>
            <p:cNvCxnSpPr>
              <a:cxnSpLocks/>
            </p:cNvCxnSpPr>
            <p:nvPr/>
          </p:nvCxnSpPr>
          <p:spPr>
            <a:xfrm>
              <a:off x="362438" y="22846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FBFBA5B9-9095-514B-85D1-969A9CE49C5C}"/>
                </a:ext>
              </a:extLst>
            </p:cNvPr>
            <p:cNvCxnSpPr>
              <a:cxnSpLocks/>
            </p:cNvCxnSpPr>
            <p:nvPr/>
          </p:nvCxnSpPr>
          <p:spPr>
            <a:xfrm>
              <a:off x="362438" y="22211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A02143AD-7231-054B-A5A1-9334008174CE}"/>
                </a:ext>
              </a:extLst>
            </p:cNvPr>
            <p:cNvCxnSpPr>
              <a:cxnSpLocks/>
            </p:cNvCxnSpPr>
            <p:nvPr/>
          </p:nvCxnSpPr>
          <p:spPr>
            <a:xfrm>
              <a:off x="362438" y="216083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A45824EF-87FD-3447-9960-0480774347A7}"/>
                </a:ext>
              </a:extLst>
            </p:cNvPr>
            <p:cNvCxnSpPr>
              <a:cxnSpLocks/>
            </p:cNvCxnSpPr>
            <p:nvPr/>
          </p:nvCxnSpPr>
          <p:spPr>
            <a:xfrm>
              <a:off x="346563" y="211321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CA36519D-5915-C943-930E-3751510F23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23" y="17778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9AF5203D-D410-2F43-8DDE-427F8C489210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1612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7F483BF3-F22E-0C45-A147-3029603BEE89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1485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2EA17FD6-4EE1-1148-880D-5F8258483806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139233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EA0C18E3-624A-0B43-97C9-BAC57DAA6185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13224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C28A8B53-CD22-5748-9193-C42B78EF9434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12558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6C1BE032-C9DC-E94F-9EE4-911EC558F7A5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120183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4F40A60B-BA4F-0D40-A5BD-DA9319655250}"/>
                </a:ext>
              </a:extLst>
            </p:cNvPr>
            <p:cNvCxnSpPr>
              <a:cxnSpLocks/>
            </p:cNvCxnSpPr>
            <p:nvPr/>
          </p:nvCxnSpPr>
          <p:spPr>
            <a:xfrm>
              <a:off x="346498" y="11510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06FE9508-5B03-4346-B6C6-999631B00F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23" y="8126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4B1FD2E0-2E3B-9F4B-AF10-E50B79612749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6475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2F8FBF68-1416-AD45-AD7E-69F0344ABF42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5268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ACF64A-AB3C-6E46-AA46-D8446EA7DA0C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43665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22C98A6-46A4-684C-AE42-1BD2FC8B9A9A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3604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21691F2E-5F09-6A49-B0EC-6169591D7347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2906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2309A56-49C6-484C-A771-7E63EBF85B4E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23980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637CEFF3-B667-254E-AAC0-CDE9E93381BD}"/>
                </a:ext>
              </a:extLst>
            </p:cNvPr>
            <p:cNvCxnSpPr>
              <a:cxnSpLocks/>
            </p:cNvCxnSpPr>
            <p:nvPr/>
          </p:nvCxnSpPr>
          <p:spPr>
            <a:xfrm>
              <a:off x="346498" y="1858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8CCD432E-6E36-8640-81FF-094A048AB1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70" y="6173072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BEAFD060-ECEE-4241-A550-7C266E9A3D84}"/>
                </a:ext>
              </a:extLst>
            </p:cNvPr>
            <p:cNvCxnSpPr>
              <a:cxnSpLocks/>
            </p:cNvCxnSpPr>
            <p:nvPr/>
          </p:nvCxnSpPr>
          <p:spPr>
            <a:xfrm>
              <a:off x="375120" y="600479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85A8973A-F5F5-CD4E-93B4-BFC0F9AAE616}"/>
                </a:ext>
              </a:extLst>
            </p:cNvPr>
            <p:cNvCxnSpPr>
              <a:cxnSpLocks/>
            </p:cNvCxnSpPr>
            <p:nvPr/>
          </p:nvCxnSpPr>
          <p:spPr>
            <a:xfrm>
              <a:off x="375120" y="588732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188F782E-DAF3-D540-B900-8B743A4F6786}"/>
                </a:ext>
              </a:extLst>
            </p:cNvPr>
            <p:cNvCxnSpPr>
              <a:cxnSpLocks/>
            </p:cNvCxnSpPr>
            <p:nvPr/>
          </p:nvCxnSpPr>
          <p:spPr>
            <a:xfrm>
              <a:off x="375120" y="579391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A4BAEA76-3124-2E44-ABE6-576E44190F3A}"/>
                </a:ext>
              </a:extLst>
            </p:cNvPr>
            <p:cNvCxnSpPr>
              <a:cxnSpLocks/>
            </p:cNvCxnSpPr>
            <p:nvPr/>
          </p:nvCxnSpPr>
          <p:spPr>
            <a:xfrm>
              <a:off x="359245" y="572088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03B38176-40A5-AC44-B2B9-64B0FF34B653}"/>
                </a:ext>
              </a:extLst>
            </p:cNvPr>
            <p:cNvCxnSpPr>
              <a:cxnSpLocks/>
            </p:cNvCxnSpPr>
            <p:nvPr/>
          </p:nvCxnSpPr>
          <p:spPr>
            <a:xfrm>
              <a:off x="359245" y="565103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FA1555C3-9D8C-3549-ADEE-283DC41AB90B}"/>
                </a:ext>
              </a:extLst>
            </p:cNvPr>
            <p:cNvCxnSpPr>
              <a:cxnSpLocks/>
            </p:cNvCxnSpPr>
            <p:nvPr/>
          </p:nvCxnSpPr>
          <p:spPr>
            <a:xfrm>
              <a:off x="359245" y="5593886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F38CBA3-D560-C643-B3EA-6FD1CE91C515}"/>
                </a:ext>
              </a:extLst>
            </p:cNvPr>
            <p:cNvCxnSpPr>
              <a:cxnSpLocks/>
            </p:cNvCxnSpPr>
            <p:nvPr/>
          </p:nvCxnSpPr>
          <p:spPr>
            <a:xfrm>
              <a:off x="343370" y="5546261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DAFB22F1-6971-2949-A4E2-EA7169165C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05" y="521406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604E5B2C-E4C8-3240-B762-762FD9D6519B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50457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6183CC98-5653-0D49-8B2B-965A869E7468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49251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C57F0C16-7BC4-A949-BE97-C140B6781EA6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482537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7E6F9AB9-9D55-7D44-9E80-A34295D30709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47523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FA326AE0-67FA-C04A-8E0F-4646AE34A440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46888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2A872879-299F-FD44-8A36-F5756291C5A1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463170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FC10FCB7-B56B-F44E-9DC7-EFE46C8B2AED}"/>
                </a:ext>
              </a:extLst>
            </p:cNvPr>
            <p:cNvCxnSpPr>
              <a:cxnSpLocks/>
            </p:cNvCxnSpPr>
            <p:nvPr/>
          </p:nvCxnSpPr>
          <p:spPr>
            <a:xfrm>
              <a:off x="343305" y="458407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1B36B99E-09BD-334E-8CFE-811E3658A1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05" y="424568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FDE07C9D-A960-D141-B447-5F783CCB0B99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40805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C726E0B0-2072-A948-88AD-B96629009DEE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39599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B3520F0E-6C59-AB4A-AB9F-2E2958039765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386970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19BC83CE-B037-B84C-A56C-214D2F9A7883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379350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FFF10B1A-E14D-DB4B-B9E6-931076434CE9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37268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B85C43D4-A433-DB4D-8FBE-12C80B70913B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3676027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098A983F-E8B5-5B49-8327-CD94AE0AB5DE}"/>
                </a:ext>
              </a:extLst>
            </p:cNvPr>
            <p:cNvCxnSpPr>
              <a:cxnSpLocks/>
            </p:cNvCxnSpPr>
            <p:nvPr/>
          </p:nvCxnSpPr>
          <p:spPr>
            <a:xfrm>
              <a:off x="343305" y="362205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10525ADD-0DE6-4A45-BEB2-601894783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5190" y="274002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C434695-6346-7A44-AF00-012EC359BE34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40" y="257492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1349AFE5-ACFF-7B48-A721-3AD0EA5988CB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40" y="245110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B40F3F5D-8E62-AB43-8E82-7C21E4583F3E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40" y="235768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CC87B6DC-068B-084F-8B5E-F5D90FC41FDF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65" y="22846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FA74D70E-D95F-F94A-A0CE-2133E76F79E1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65" y="22211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A2B8A7A6-A262-5947-A4EB-8F6C3D0B9CE2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65" y="216083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E2023CD2-59A7-924A-A9AE-8FB4C685DFA5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90" y="211321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C0C2A2EA-5A63-4E43-A3F6-D5A14023E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50" y="17778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16DCEDB1-DAA1-C942-A73D-8AEB0D273100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1612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958A095F-CE66-1546-BA77-F442E5764046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1485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44B4F673-7106-0843-887F-C638C2E7D6F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139233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CED83F64-D900-6248-9B13-A3F539586780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13224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5691E6A4-633A-494E-82F9-1E06FEE34FA7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12558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72B9B15C-6192-174D-A5F3-AE68109E4AFF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120183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CE3AC5A5-F9F6-8A4F-B06A-2F6983D05A03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25" y="11510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EE090802-3296-DA49-A78D-C55AD95107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50" y="8126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CD13D5FB-598E-C748-8F5F-3150EE4CD49E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6475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31426C0D-BFAE-A346-A7CA-843368EA642E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5268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DD9BA69B-A76A-2343-99F9-226FBBC31997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43665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5260385C-2030-E54C-8F9E-FBC7F79774D2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3604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6F9728E0-9874-CE4B-8629-1886F3B2E193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2906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EEDF1D34-CCE4-9843-B870-C81A01996A16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23980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797DCF4-0976-5C45-B274-8ECC1124E03E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25" y="1858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8ED81EDA-413B-5243-AD4F-3912D811DE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97" y="6173072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4EC58915-F79F-8B45-9CFA-2CE42B32241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47" y="600479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D5B62B78-84C7-D94C-BE47-EF197BB5442D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47" y="588732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E8980252-51FE-8949-B3B2-F5E4B0C1D944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47" y="579391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D2AAB3E8-3172-E747-93A2-774D966E3AA4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72" y="572088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4C5BCB06-11FF-4540-A265-D5921183E954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72" y="565103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685E7D03-1F70-D547-8A84-5C56ECDC1CD8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72" y="5593886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10B1C89D-63A9-F747-A616-9AF6B74DB9AA}"/>
                </a:ext>
              </a:extLst>
            </p:cNvPr>
            <p:cNvCxnSpPr>
              <a:cxnSpLocks/>
            </p:cNvCxnSpPr>
            <p:nvPr/>
          </p:nvCxnSpPr>
          <p:spPr>
            <a:xfrm>
              <a:off x="9031197" y="5546261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31499563-94EB-1349-9C05-621B7C882A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32" y="521406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CE1830CF-F64C-844E-A1D5-9F955B0093CC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50457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3E2EF58F-C6A8-8C4B-9FD3-942C4AA7D688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49251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F028687F-E018-9140-AB7A-867A5F713E7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482537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DB90EB7D-ADFE-8840-8D0B-9B217C7E332A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47523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A21A565E-8D99-C240-8F76-DC13359EEAF7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46888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367016BE-3639-DE41-B115-C1E2DE0F4390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463170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5676AE4F-A2DB-EB4E-8BBE-1A6D071A1A7E}"/>
                </a:ext>
              </a:extLst>
            </p:cNvPr>
            <p:cNvCxnSpPr>
              <a:cxnSpLocks/>
            </p:cNvCxnSpPr>
            <p:nvPr/>
          </p:nvCxnSpPr>
          <p:spPr>
            <a:xfrm>
              <a:off x="9031132" y="458407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5ACB8FD2-0280-4640-8033-F5901B6FD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32" y="424568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F6342BE0-34DC-3940-93C6-46B1C790FDE4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40805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0DF578EF-8434-584D-B7E9-38B7D03B70B0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39599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2D3BD7FE-21DA-C745-A726-EAB22537EC7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386970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659E4F89-EBDA-B543-AFFF-787E36F7509C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379350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0034B29F-0678-DC4D-8B25-8CD041C38DD3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37268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3BF269B9-E020-C747-BB2C-24CAC6467B79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3676027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1156BE07-4167-1747-96BF-39C21ED18B69}"/>
                </a:ext>
              </a:extLst>
            </p:cNvPr>
            <p:cNvCxnSpPr>
              <a:cxnSpLocks/>
            </p:cNvCxnSpPr>
            <p:nvPr/>
          </p:nvCxnSpPr>
          <p:spPr>
            <a:xfrm>
              <a:off x="9031132" y="362205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3160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2A0B45-C60D-4F45-8513-4C159C53D023}"/>
              </a:ext>
            </a:extLst>
          </p:cNvPr>
          <p:cNvSpPr/>
          <p:nvPr/>
        </p:nvSpPr>
        <p:spPr>
          <a:xfrm>
            <a:off x="9888938" y="4191352"/>
            <a:ext cx="1859483" cy="5031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A68757-214B-0548-B38A-344B5EF2C70C}"/>
              </a:ext>
            </a:extLst>
          </p:cNvPr>
          <p:cNvGrpSpPr/>
          <p:nvPr/>
        </p:nvGrpSpPr>
        <p:grpSpPr>
          <a:xfrm>
            <a:off x="1829214" y="-3007"/>
            <a:ext cx="7423587" cy="6909148"/>
            <a:chOff x="1829214" y="-3007"/>
            <a:chExt cx="7423587" cy="6909148"/>
          </a:xfrm>
        </p:grpSpPr>
        <p:pic>
          <p:nvPicPr>
            <p:cNvPr id="164" name="Picture 163" descr="Chart&#10;&#10;Description automatically generated">
              <a:extLst>
                <a:ext uri="{FF2B5EF4-FFF2-40B4-BE49-F238E27FC236}">
                  <a16:creationId xmlns:a16="http://schemas.microsoft.com/office/drawing/2014/main" id="{E43C7832-68D7-C249-9D40-BF2DB2F73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0937" y="3428151"/>
              <a:ext cx="3404523" cy="3227832"/>
            </a:xfrm>
            <a:prstGeom prst="rect">
              <a:avLst/>
            </a:prstGeom>
          </p:spPr>
        </p:pic>
        <p:pic>
          <p:nvPicPr>
            <p:cNvPr id="166" name="Picture 165" descr="Chart, line chart&#10;&#10;Description automatically generated">
              <a:extLst>
                <a:ext uri="{FF2B5EF4-FFF2-40B4-BE49-F238E27FC236}">
                  <a16:creationId xmlns:a16="http://schemas.microsoft.com/office/drawing/2014/main" id="{C4299BA5-FE92-FC48-9FD3-A64594061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0370" y="3429428"/>
              <a:ext cx="3404523" cy="3227832"/>
            </a:xfrm>
            <a:prstGeom prst="rect">
              <a:avLst/>
            </a:prstGeom>
          </p:spPr>
        </p:pic>
        <p:pic>
          <p:nvPicPr>
            <p:cNvPr id="168" name="Picture 167" descr="Chart, line chart&#10;&#10;Description automatically generated">
              <a:extLst>
                <a:ext uri="{FF2B5EF4-FFF2-40B4-BE49-F238E27FC236}">
                  <a16:creationId xmlns:a16="http://schemas.microsoft.com/office/drawing/2014/main" id="{144FB3F4-38F4-B046-8705-C8FAE840C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0937" y="-3007"/>
              <a:ext cx="3404523" cy="3227832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C1853284-7043-1E43-8925-EF0FBF859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9214" y="-1750"/>
              <a:ext cx="3404523" cy="3227832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B88FFA1-56B0-254A-B21D-0C973605612B}"/>
                </a:ext>
              </a:extLst>
            </p:cNvPr>
            <p:cNvCxnSpPr>
              <a:cxnSpLocks/>
              <a:stCxn id="15" idx="1"/>
              <a:endCxn id="14" idx="3"/>
            </p:cNvCxnSpPr>
            <p:nvPr/>
          </p:nvCxnSpPr>
          <p:spPr>
            <a:xfrm flipH="1" flipV="1">
              <a:off x="2214717" y="3248708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488598-B693-1B41-820C-26CC16B3F1F0}"/>
                </a:ext>
              </a:extLst>
            </p:cNvPr>
            <p:cNvSpPr txBox="1"/>
            <p:nvPr/>
          </p:nvSpPr>
          <p:spPr>
            <a:xfrm>
              <a:off x="1924253" y="306404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924952-4348-374A-98A5-403EC40ABE35}"/>
                </a:ext>
              </a:extLst>
            </p:cNvPr>
            <p:cNvSpPr txBox="1"/>
            <p:nvPr/>
          </p:nvSpPr>
          <p:spPr>
            <a:xfrm>
              <a:off x="5049400" y="3075042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485C39B-F759-2446-A8BA-D7C0B5F8C84B}"/>
                </a:ext>
              </a:extLst>
            </p:cNvPr>
            <p:cNvCxnSpPr>
              <a:cxnSpLocks/>
              <a:stCxn id="18" idx="1"/>
              <a:endCxn id="17" idx="3"/>
            </p:cNvCxnSpPr>
            <p:nvPr/>
          </p:nvCxnSpPr>
          <p:spPr>
            <a:xfrm flipH="1" flipV="1">
              <a:off x="2123685" y="6693622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FA27EB-D1CF-7A49-B779-2E2C56FB877B}"/>
                </a:ext>
              </a:extLst>
            </p:cNvPr>
            <p:cNvSpPr txBox="1"/>
            <p:nvPr/>
          </p:nvSpPr>
          <p:spPr>
            <a:xfrm>
              <a:off x="1833221" y="650895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D0E2983-6C50-FD48-8567-9C7DAB32C729}"/>
                </a:ext>
              </a:extLst>
            </p:cNvPr>
            <p:cNvSpPr txBox="1"/>
            <p:nvPr/>
          </p:nvSpPr>
          <p:spPr>
            <a:xfrm>
              <a:off x="4958368" y="6519956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3207221-CD6B-BA4C-BDC7-7AFC84767239}"/>
                </a:ext>
              </a:extLst>
            </p:cNvPr>
            <p:cNvCxnSpPr/>
            <p:nvPr/>
          </p:nvCxnSpPr>
          <p:spPr>
            <a:xfrm>
              <a:off x="6053314" y="3259708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08A1E2-7ECB-BD4A-BCE2-C4AE96FD336A}"/>
                </a:ext>
              </a:extLst>
            </p:cNvPr>
            <p:cNvSpPr txBox="1"/>
            <p:nvPr/>
          </p:nvSpPr>
          <p:spPr>
            <a:xfrm>
              <a:off x="5807355" y="306404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871428-7A58-FF42-B99F-85E7C8E3762E}"/>
                </a:ext>
              </a:extLst>
            </p:cNvPr>
            <p:cNvSpPr txBox="1"/>
            <p:nvPr/>
          </p:nvSpPr>
          <p:spPr>
            <a:xfrm>
              <a:off x="8919055" y="3075042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82D85F6-51B9-E541-A5BF-C2ADDB3376AD}"/>
                </a:ext>
              </a:extLst>
            </p:cNvPr>
            <p:cNvCxnSpPr/>
            <p:nvPr/>
          </p:nvCxnSpPr>
          <p:spPr>
            <a:xfrm>
              <a:off x="6053314" y="6721475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E58199-BA42-F14E-9A62-186AA596EEB9}"/>
                </a:ext>
              </a:extLst>
            </p:cNvPr>
            <p:cNvSpPr txBox="1"/>
            <p:nvPr/>
          </p:nvSpPr>
          <p:spPr>
            <a:xfrm>
              <a:off x="5807355" y="6525809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13363D-E986-A74C-8E87-07AC45E195F5}"/>
                </a:ext>
              </a:extLst>
            </p:cNvPr>
            <p:cNvSpPr txBox="1"/>
            <p:nvPr/>
          </p:nvSpPr>
          <p:spPr>
            <a:xfrm>
              <a:off x="8919055" y="6536809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C8E8E2E-9A8C-AC4B-8D98-467CB6CDF6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4717" y="631666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0F1AF22-BE7B-F84C-8364-96294834A5A4}"/>
                </a:ext>
              </a:extLst>
            </p:cNvPr>
            <p:cNvCxnSpPr>
              <a:cxnSpLocks/>
            </p:cNvCxnSpPr>
            <p:nvPr/>
          </p:nvCxnSpPr>
          <p:spPr>
            <a:xfrm>
              <a:off x="2192492" y="51101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A8BF95C-C1FB-7C49-8960-E0B561C797ED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42211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AED5E2-0987-0C4E-84DC-2DC15C8B15AC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35728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7CA4528-3570-0844-903D-E3D05D70E155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30013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28EB787-951A-EE41-A44F-64064E0EB377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2525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EB465F0-3726-AB43-8EFB-F8B0EB479380}"/>
                </a:ext>
              </a:extLst>
            </p:cNvPr>
            <p:cNvCxnSpPr>
              <a:cxnSpLocks/>
            </p:cNvCxnSpPr>
            <p:nvPr/>
          </p:nvCxnSpPr>
          <p:spPr>
            <a:xfrm>
              <a:off x="2179792" y="21123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23AF47C-DD19-644C-8A44-1D3CC00CDE14}"/>
                </a:ext>
              </a:extLst>
            </p:cNvPr>
            <p:cNvCxnSpPr>
              <a:cxnSpLocks/>
            </p:cNvCxnSpPr>
            <p:nvPr/>
          </p:nvCxnSpPr>
          <p:spPr>
            <a:xfrm>
              <a:off x="2163917" y="1731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20D716-DA48-8544-ACDE-F8ADD5D9DD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13333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0043D55-D10B-9043-B6A9-BC9FDBB72397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12126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FDF21E1-642F-6644-B6F4-DF1FD3822F34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11237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38B8791-29E4-CE40-AA4F-18D33BC5FA5D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105895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D772342-164A-8841-AEB4-FE913A4C3B6E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10018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3E998AF-8867-5842-A47B-A15FE3253429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9541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BF22CB5-6CB6-D54E-BFD7-AD270EDD7901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91290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66B0BE8-55EE-C94E-9786-D413259740AD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874805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39D7482-B26A-504D-94AE-9B5727E244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2035016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BBE84FF-9BFB-4346-A4EA-5A6023B355F1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191436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C3FC895-3396-8645-A52E-2ED82057E4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182546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9232745-A17E-EB4E-8E62-F23B67D78862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176063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98024A9-B8E7-5F44-9579-2908E0123753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17034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D06742A-B616-D846-8089-17DD644D89F4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16558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A2685E8-271C-FA43-9DCE-5CDCC143711C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161458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9A205BB-0B23-1C4A-98B6-493499E8B627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157648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06519CD-93B9-9749-8A36-A4B731716B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273669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C0EEFDA-7DEC-E143-BCAB-C3ED04620B6D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26160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A9E97EF-6352-E14D-9A3C-F143F7123329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25271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85B2485-BC4F-664B-BDA5-32AD89F1B45D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246230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D02AB09-28B6-9E47-ADAC-8861F603D23A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24051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3BFA997-9A87-354C-A00E-757405C8A96F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235753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6C16735-EDBA-D94D-871C-7DE70E25F757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231625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C2B15A5-396B-CF4E-A849-8190C4FA29EA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2278155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2504997-EF9E-E74F-B9C2-1F442D0DBC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4717" y="406082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027C3B4-0DBA-C347-9339-A6330A9428B0}"/>
                </a:ext>
              </a:extLst>
            </p:cNvPr>
            <p:cNvCxnSpPr>
              <a:cxnSpLocks/>
            </p:cNvCxnSpPr>
            <p:nvPr/>
          </p:nvCxnSpPr>
          <p:spPr>
            <a:xfrm>
              <a:off x="2195879" y="394017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7EA6BBB-D9E4-3245-B696-3C6D8C16CBE6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385127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0D36151-3AA2-2843-A5A3-32AA6214A27E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378643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92D48CA-DEBF-D746-85DA-D37183DDCC1C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373267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7D2496C-54C8-0D42-ACCF-27FBCCCB7E91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3685049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9C37995-9CB9-D041-9582-72FC8FF40A66}"/>
                </a:ext>
              </a:extLst>
            </p:cNvPr>
            <p:cNvCxnSpPr>
              <a:cxnSpLocks/>
            </p:cNvCxnSpPr>
            <p:nvPr/>
          </p:nvCxnSpPr>
          <p:spPr>
            <a:xfrm>
              <a:off x="2179792" y="3640387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D04E169-A08E-4045-B30C-7A845D7FD099}"/>
                </a:ext>
              </a:extLst>
            </p:cNvPr>
            <p:cNvCxnSpPr>
              <a:cxnSpLocks/>
            </p:cNvCxnSpPr>
            <p:nvPr/>
          </p:nvCxnSpPr>
          <p:spPr>
            <a:xfrm>
              <a:off x="2163917" y="360567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1E67A72-0CAE-9940-8C37-B207C3AFCE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476588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87C689E-7B12-824F-9E10-E109E0ACFA13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464184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91F3044-19AC-0946-9295-F4D9847FF478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455294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54057C0-1D24-8048-A2D9-0BE4E6CF55F1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448811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6ECFCED-1A65-174E-A0AC-2073C0049898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443096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EB63A8C-060C-5341-9027-A24A9394F333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438333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7B7FAE3-1899-D745-B646-F13465AC3242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434206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911368-8DE7-9647-AA0F-86FB11E0187E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4307349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7566B72-DFCD-3E45-A53D-6E843109B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5467560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B911524-448C-BA45-A2D7-904E98205155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534373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8ED46F9-7152-3A47-82AC-ACE09E29FA0C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525801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0B18B5C-5D7D-9644-BD71-5527143961C1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518999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A195948-B94A-FD42-8E67-CE67E45D5E1D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5132849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E8C0B61-69D3-4D4A-A231-D301C7FDCB8F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508522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5317F1C-B4BE-4341-BFCD-93B877844361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504394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55040C7-F9C3-E446-A6CD-E8EB088F46CF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500902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5C265D0-6908-4F40-805A-FA099162D6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616923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93FE3AC-ABB5-0E47-8A3C-53101C0C5DAE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604541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8A9DBE5-C6EE-EB49-8497-3359DE736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595968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B8E1DB4-9A2C-024E-A3BC-5BA3D99C2C7A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589167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8EBE2FF-7624-484C-A52D-4B86755C5066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583452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2D904D8-EEB3-714A-B027-ACA19CD0A26E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5786899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26EFB56-D07A-5D48-8157-4CB19F7ABCA1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574879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1129ED9-29A1-8C44-8F36-58D16543E6B3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5710699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2CB24A0-FF0F-F24F-80A1-C7D77332AB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0093" y="629369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3A14620-B82C-FE4E-9CFA-CA356DE71D98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50871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1FBA124-C0CF-044F-9ECD-C8B51D812371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41981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7A3468A-5F71-D342-BBFB-111AAC85BBA2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35498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4DEEA9C-AD9E-4A48-9885-38E00E6A4EB9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297833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8198A61-2505-B44D-8B02-D481A19EB6B6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250208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416FAD-0591-9146-B417-A2E1F9A9EE51}"/>
                </a:ext>
              </a:extLst>
            </p:cNvPr>
            <p:cNvCxnSpPr>
              <a:cxnSpLocks/>
            </p:cNvCxnSpPr>
            <p:nvPr/>
          </p:nvCxnSpPr>
          <p:spPr>
            <a:xfrm>
              <a:off x="6035168" y="208933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0CB93DA-3115-F045-850F-BB0BAA30A335}"/>
                </a:ext>
              </a:extLst>
            </p:cNvPr>
            <p:cNvCxnSpPr>
              <a:cxnSpLocks/>
            </p:cNvCxnSpPr>
            <p:nvPr/>
          </p:nvCxnSpPr>
          <p:spPr>
            <a:xfrm>
              <a:off x="6019293" y="170833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F875908-C771-9F43-B3E2-EBEBE06CBB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1334219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69B1A90-F41F-8F4E-AF85-AEE2810EA02E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121039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B745D3D-A1E8-E444-BA9F-1AB4ACE121C4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112149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F5F9B8CE-7C61-9C4B-8DD7-B5713A58ADCE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105665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CB0AD99-900B-AC47-9FB6-D8CE22F23200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999508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94F5274-131C-8E47-BD24-544B31CED789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951883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DB455C1-F3C7-0F4B-B075-D6C22B0C711E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910608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95F59E2-791E-C645-BEEA-552778A2FED0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872508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2C96906-9B44-D947-8230-7193D2973C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2035894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FFC3ED2B-DBA6-4E4D-B5F2-451369877FF3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191206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3EF7DF8-BCE0-0146-A35D-816B81F41524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182634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5AA998E-7177-5243-B92B-A736E4213D7A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175833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A01FF2D-6AB4-9E4D-9F2E-4FB4B4D3E1CC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1701183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FE45D03-A449-3748-ADDD-1CB93786DF26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1653558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0DF215F9-C3CD-3644-95A3-5323D30BC3C1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1612283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08BBC2B-AFFB-7E47-8579-2044F96F6141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1574183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3E81ADD1-4B4F-7E42-9CD9-312150BE9B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2737569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7027DFC6-545A-1146-B0EF-BFDF311F24FC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261374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F5723C8-529B-DC43-912C-A16CB7D4E71D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252484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73B4C45B-38B9-5F49-B111-03FAE5CC21A8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246000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D1A2DD1-61E7-064E-8E06-C314A773AAF1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2402858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8D3374B-F322-7F46-8032-B5989020CD58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2355233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0E78322-A9A1-024C-BCBF-E36A21DBB526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2313958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A1AFD59-70DE-FF48-923C-481BBFECEEDD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2275858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647CE9A-348B-2347-A609-D1025C65DB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0093" y="4058526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A3346E9F-3C91-514D-8F0B-625716613CAF}"/>
                </a:ext>
              </a:extLst>
            </p:cNvPr>
            <p:cNvCxnSpPr>
              <a:cxnSpLocks/>
            </p:cNvCxnSpPr>
            <p:nvPr/>
          </p:nvCxnSpPr>
          <p:spPr>
            <a:xfrm>
              <a:off x="6051255" y="393787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E9296BF-431A-6146-A08F-BD3C954DD6CD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384897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FE23DCD-734E-1946-B9A0-9A53ED572E61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378414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2D0D7BA-4859-654B-AA15-095510B02191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373037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B2BC11E-A913-804A-9474-FE0B9394B2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36827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E805DEE-BC22-6B4C-A11A-DDF777B5AE72}"/>
                </a:ext>
              </a:extLst>
            </p:cNvPr>
            <p:cNvCxnSpPr>
              <a:cxnSpLocks/>
            </p:cNvCxnSpPr>
            <p:nvPr/>
          </p:nvCxnSpPr>
          <p:spPr>
            <a:xfrm>
              <a:off x="6035168" y="363809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1B64031-CCAA-DD49-9F4A-912A180124C8}"/>
                </a:ext>
              </a:extLst>
            </p:cNvPr>
            <p:cNvCxnSpPr>
              <a:cxnSpLocks/>
            </p:cNvCxnSpPr>
            <p:nvPr/>
          </p:nvCxnSpPr>
          <p:spPr>
            <a:xfrm>
              <a:off x="6019293" y="360337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4BD77BA-987E-3241-A6A1-1D1496C5B1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476358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E1A5328-EE8C-BF44-8AB1-BF5277E4954C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463955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E8BA8B1-F0FC-1B4D-BD9D-F82070DCD903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455065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1639652-97DE-1243-99EB-CE86232923AC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448581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CC42A4E-772A-F046-BA1A-30696543A4A0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442866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CBCE4D4-9D41-C34A-9EB6-ED6255EF8307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438104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802B63D-2757-E747-B566-59D9442E6792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433976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88B8C4D7-2748-2C4E-A23C-79AD5D3064A2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430505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8241C26-9375-604F-AE84-26F3C72DD5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546526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84B4E73-4BCF-1E41-A3CF-21B08388D812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53414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E0AC6A5-88F1-F745-8AB0-55CE1D2141EE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525571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A48A6667-6C02-994E-9FAD-202D60EAB622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518770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F5710FB8-5491-F84C-B7CC-95F90EEA0AA7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51305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E6F32676-EB26-0A40-9FF5-9B7732431D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50829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0768DD7-A1C2-5845-963A-7844794BFD7F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504165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CF9AE1B2-B8BE-5944-941D-1134730E20E8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500672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D8270BD-0C17-4F4A-9DB6-0D5B91A82D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616693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13B4DED4-5150-914B-A201-E30D79AA3EAE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604311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9AE7DC8E-08CA-D94C-B386-189A0501A1EF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59573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06A3A888-5421-2448-87DA-59F99A976ACF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588937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183B790A-D98C-EC47-8384-2F62579D4418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58322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7E18CE3D-8A9A-5543-B4D3-0EF816683209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578460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B735468A-6C92-D441-8BAB-D7D4B8EFD8D0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574650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DFB04FC-E800-9943-B3D6-609E9673D876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570840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0AC8A8C-3362-604F-9A40-A51747081916}"/>
              </a:ext>
            </a:extLst>
          </p:cNvPr>
          <p:cNvSpPr/>
          <p:nvPr/>
        </p:nvSpPr>
        <p:spPr>
          <a:xfrm>
            <a:off x="2338086" y="567159"/>
            <a:ext cx="1099595" cy="13658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410F6CDA-23BA-5C40-9875-7E7CD54F6115}"/>
              </a:ext>
            </a:extLst>
          </p:cNvPr>
          <p:cNvSpPr/>
          <p:nvPr/>
        </p:nvSpPr>
        <p:spPr>
          <a:xfrm>
            <a:off x="6333281" y="395468"/>
            <a:ext cx="1099595" cy="13658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4283BF2B-D5C2-3F46-AE7C-292C0A321C21}"/>
              </a:ext>
            </a:extLst>
          </p:cNvPr>
          <p:cNvSpPr/>
          <p:nvPr/>
        </p:nvSpPr>
        <p:spPr>
          <a:xfrm>
            <a:off x="2457691" y="3599728"/>
            <a:ext cx="1280932" cy="20024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855857A8-77BC-9F41-B1C3-40F6C29C62A5}"/>
              </a:ext>
            </a:extLst>
          </p:cNvPr>
          <p:cNvSpPr/>
          <p:nvPr/>
        </p:nvSpPr>
        <p:spPr>
          <a:xfrm>
            <a:off x="7014257" y="3902599"/>
            <a:ext cx="939479" cy="15838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60F544C-094C-1543-8F79-02AAE59182B0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7535119" y="523352"/>
            <a:ext cx="1973422" cy="159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B50E965-0616-3149-9C82-FDB724FF680E}"/>
              </a:ext>
            </a:extLst>
          </p:cNvPr>
          <p:cNvSpPr txBox="1"/>
          <p:nvPr/>
        </p:nvSpPr>
        <p:spPr>
          <a:xfrm>
            <a:off x="9508541" y="46298"/>
            <a:ext cx="2683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Convergence between the non-chain and chain Aggregate concentration (heading away from storm core</a:t>
            </a:r>
          </a:p>
        </p:txBody>
      </p: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DACAE5E1-7543-0443-A06F-D7674C1F2B5E}"/>
              </a:ext>
            </a:extLst>
          </p:cNvPr>
          <p:cNvCxnSpPr>
            <a:cxnSpLocks/>
          </p:cNvCxnSpPr>
          <p:nvPr/>
        </p:nvCxnSpPr>
        <p:spPr>
          <a:xfrm>
            <a:off x="10463838" y="4560684"/>
            <a:ext cx="709685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635E91F-7758-DB44-9DF5-CC09F3E13EBA}"/>
              </a:ext>
            </a:extLst>
          </p:cNvPr>
          <p:cNvSpPr txBox="1"/>
          <p:nvPr/>
        </p:nvSpPr>
        <p:spPr>
          <a:xfrm>
            <a:off x="9888938" y="4191352"/>
            <a:ext cx="1859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Direction of Flight</a:t>
            </a:r>
          </a:p>
        </p:txBody>
      </p:sp>
    </p:spTree>
    <p:extLst>
      <p:ext uri="{BB962C8B-B14F-4D97-AF65-F5344CB8AC3E}">
        <p14:creationId xmlns:p14="http://schemas.microsoft.com/office/powerpoint/2010/main" val="8196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1" grpId="0" animBg="1"/>
      <p:bldP spid="163" grpId="0" animBg="1"/>
      <p:bldP spid="16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C19E092-8E82-D44F-A4E0-884C9DB0CB83}"/>
              </a:ext>
            </a:extLst>
          </p:cNvPr>
          <p:cNvGrpSpPr/>
          <p:nvPr/>
        </p:nvGrpSpPr>
        <p:grpSpPr>
          <a:xfrm>
            <a:off x="119516" y="-8908"/>
            <a:ext cx="12184211" cy="6986327"/>
            <a:chOff x="119516" y="-8908"/>
            <a:chExt cx="12184211" cy="6986327"/>
          </a:xfrm>
        </p:grpSpPr>
        <p:pic>
          <p:nvPicPr>
            <p:cNvPr id="4" name="Picture 3" descr="Graphical user interface, chart&#10;&#10;Description automatically generated">
              <a:extLst>
                <a:ext uri="{FF2B5EF4-FFF2-40B4-BE49-F238E27FC236}">
                  <a16:creationId xmlns:a16="http://schemas.microsoft.com/office/drawing/2014/main" id="{9A1BCE4F-2D94-5E46-911E-D06FEC905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470" y="0"/>
              <a:ext cx="3430062" cy="3319272"/>
            </a:xfrm>
            <a:prstGeom prst="rect">
              <a:avLst/>
            </a:prstGeom>
          </p:spPr>
        </p:pic>
        <p:pic>
          <p:nvPicPr>
            <p:cNvPr id="8" name="Picture 7" descr="Chart, scatter chart&#10;&#10;Description automatically generated">
              <a:extLst>
                <a:ext uri="{FF2B5EF4-FFF2-40B4-BE49-F238E27FC236}">
                  <a16:creationId xmlns:a16="http://schemas.microsoft.com/office/drawing/2014/main" id="{C6FC2FEB-2433-8B4E-AD16-AB876CF61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8878" y="3426046"/>
              <a:ext cx="3430062" cy="3319272"/>
            </a:xfrm>
            <a:prstGeom prst="rect">
              <a:avLst/>
            </a:prstGeom>
          </p:spPr>
        </p:pic>
        <p:pic>
          <p:nvPicPr>
            <p:cNvPr id="12" name="Picture 11" descr="Chart, scatter chart&#10;&#10;Description automatically generated">
              <a:extLst>
                <a:ext uri="{FF2B5EF4-FFF2-40B4-BE49-F238E27FC236}">
                  <a16:creationId xmlns:a16="http://schemas.microsoft.com/office/drawing/2014/main" id="{E66349F5-C9CE-5243-9724-35F4D1577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478" y="3430822"/>
              <a:ext cx="3430062" cy="3319272"/>
            </a:xfrm>
            <a:prstGeom prst="rect">
              <a:avLst/>
            </a:prstGeom>
          </p:spPr>
        </p:pic>
        <p:pic>
          <p:nvPicPr>
            <p:cNvPr id="14" name="Picture 13" descr="Chart, scatter chart&#10;&#10;Description automatically generated">
              <a:extLst>
                <a:ext uri="{FF2B5EF4-FFF2-40B4-BE49-F238E27FC236}">
                  <a16:creationId xmlns:a16="http://schemas.microsoft.com/office/drawing/2014/main" id="{F08C6929-F4DD-A24D-90B8-B581B0862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6577" y="-8908"/>
              <a:ext cx="3430062" cy="3319272"/>
            </a:xfrm>
            <a:prstGeom prst="rect">
              <a:avLst/>
            </a:prstGeom>
          </p:spPr>
        </p:pic>
        <p:pic>
          <p:nvPicPr>
            <p:cNvPr id="86" name="Picture 85" descr="Diagram&#10;&#10;Description automatically generated">
              <a:extLst>
                <a:ext uri="{FF2B5EF4-FFF2-40B4-BE49-F238E27FC236}">
                  <a16:creationId xmlns:a16="http://schemas.microsoft.com/office/drawing/2014/main" id="{BCD12FDB-6954-3844-ABC6-94872B40F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585ACB7B-2F73-4747-94DF-15588CD99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6809"/>
            <a:stretch/>
          </p:blipFill>
          <p:spPr>
            <a:xfrm>
              <a:off x="3467400" y="33298"/>
              <a:ext cx="5179739" cy="699744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A588BEC-C11C-3146-8897-DC79115647F6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A14746-E085-764E-856A-B6515059F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0F8C89E-43AB-FE46-8BB0-8D45BC9EB41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67329DF-EF4A-C14C-ABBA-288508CBE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F82FAA6-80E8-B242-9214-6E9158008249}"/>
                </a:ext>
              </a:extLst>
            </p:cNvPr>
            <p:cNvCxnSpPr>
              <a:cxnSpLocks/>
              <a:stCxn id="67" idx="1"/>
              <a:endCxn id="66" idx="3"/>
            </p:cNvCxnSpPr>
            <p:nvPr/>
          </p:nvCxnSpPr>
          <p:spPr>
            <a:xfrm flipH="1" flipV="1">
              <a:off x="409980" y="331646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8C607BF-8C9C-7846-B6CA-C3BD70D1EEA3}"/>
                </a:ext>
              </a:extLst>
            </p:cNvPr>
            <p:cNvSpPr txBox="1"/>
            <p:nvPr/>
          </p:nvSpPr>
          <p:spPr>
            <a:xfrm>
              <a:off x="119516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C994681-25D0-684E-8E42-A184251E0783}"/>
                </a:ext>
              </a:extLst>
            </p:cNvPr>
            <p:cNvSpPr txBox="1"/>
            <p:nvPr/>
          </p:nvSpPr>
          <p:spPr>
            <a:xfrm>
              <a:off x="3244663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B81E555-391F-4A48-BE14-1E63036B856B}"/>
                </a:ext>
              </a:extLst>
            </p:cNvPr>
            <p:cNvCxnSpPr/>
            <p:nvPr/>
          </p:nvCxnSpPr>
          <p:spPr>
            <a:xfrm>
              <a:off x="9104240" y="332746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920B45F-E477-4840-B2A0-331326575B84}"/>
                </a:ext>
              </a:extLst>
            </p:cNvPr>
            <p:cNvSpPr txBox="1"/>
            <p:nvPr/>
          </p:nvSpPr>
          <p:spPr>
            <a:xfrm>
              <a:off x="8858281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872CC70-A17B-EB47-B599-ECDE7F000A71}"/>
                </a:ext>
              </a:extLst>
            </p:cNvPr>
            <p:cNvSpPr txBox="1"/>
            <p:nvPr/>
          </p:nvSpPr>
          <p:spPr>
            <a:xfrm>
              <a:off x="11969981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60AF066-840C-F94D-B1D9-5E99246BD4FC}"/>
                </a:ext>
              </a:extLst>
            </p:cNvPr>
            <p:cNvCxnSpPr/>
            <p:nvPr/>
          </p:nvCxnSpPr>
          <p:spPr>
            <a:xfrm>
              <a:off x="9104240" y="678175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9A1CE38-13AE-254C-A9AF-D9D2BF16368B}"/>
                </a:ext>
              </a:extLst>
            </p:cNvPr>
            <p:cNvSpPr txBox="1"/>
            <p:nvPr/>
          </p:nvSpPr>
          <p:spPr>
            <a:xfrm>
              <a:off x="8858281" y="6586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F69F694-89E4-3A41-8346-420A18571C76}"/>
                </a:ext>
              </a:extLst>
            </p:cNvPr>
            <p:cNvSpPr txBox="1"/>
            <p:nvPr/>
          </p:nvSpPr>
          <p:spPr>
            <a:xfrm>
              <a:off x="11969981" y="6597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pic>
          <p:nvPicPr>
            <p:cNvPr id="88" name="Picture 8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543E75-CC3D-3445-AF79-D66135B1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1F76C5F-0DAE-D04F-88B5-E165CC1F7B85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16AA584-1478-9F48-BE3E-62963D98BE66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0B34B58-8713-E44B-BE47-1C67BDF84E43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2362972-C8CC-6F4C-A2D8-BB34A073AD8A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97B5780-D6EE-F843-8C73-C16C3ABA15D3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F0C0342A-A598-2044-A651-4C8C0D526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3E1B2AC-90A3-1B48-9CF4-07F93BCE7855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361131E-7F09-0042-B2B0-EDDE03F76229}"/>
                </a:ext>
              </a:extLst>
            </p:cNvPr>
            <p:cNvCxnSpPr>
              <a:cxnSpLocks/>
              <a:stCxn id="91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D6AC5F2-98C7-784D-8D3C-302257E0A890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F71614-9A72-5840-B52C-F234B4512A12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9A3F077-94F4-F84D-9F4B-648FEDB6CAB6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E41D22F-E3F8-BE49-BEDE-5ECCE4B54CA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12881E9-3C51-1B4A-A3E2-A7C01CE0A4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A687D1EE-BC29-BF47-9B51-B203970D4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4568958-AE0A-9D4B-8DD9-F9A7CFE7CDAB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ABD61CC9-9CA6-FE4E-9CC4-DDFE82E2DD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6716C6D-9A4C-0043-937E-2448C854BF80}"/>
                </a:ext>
              </a:extLst>
            </p:cNvPr>
            <p:cNvCxnSpPr>
              <a:cxnSpLocks/>
              <a:stCxn id="131" idx="1"/>
              <a:endCxn id="130" idx="3"/>
            </p:cNvCxnSpPr>
            <p:nvPr/>
          </p:nvCxnSpPr>
          <p:spPr>
            <a:xfrm flipH="1" flipV="1">
              <a:off x="412165" y="678175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400F023-3E4E-7E4D-AB8D-2408CDC69293}"/>
                </a:ext>
              </a:extLst>
            </p:cNvPr>
            <p:cNvSpPr txBox="1"/>
            <p:nvPr/>
          </p:nvSpPr>
          <p:spPr>
            <a:xfrm>
              <a:off x="121701" y="6597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CAE25B8-906D-6849-8904-21CD4A77801E}"/>
                </a:ext>
              </a:extLst>
            </p:cNvPr>
            <p:cNvSpPr txBox="1"/>
            <p:nvPr/>
          </p:nvSpPr>
          <p:spPr>
            <a:xfrm>
              <a:off x="3246848" y="6608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98718A1-978E-F143-A636-57789E30A7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8913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7F7C5C-42B0-E444-BC3D-DC684162B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361" y="645624"/>
            <a:ext cx="5833641" cy="5645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3AE2ED-A2E0-3B41-A0C2-247CF8CE7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45624"/>
            <a:ext cx="5833641" cy="56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50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72522-6723-D449-B231-99599D5AB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098EA-E80E-584F-A0FD-DC781F12F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Participated in the 2022 IMPACTS field campaign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Current writing and preparing for defense (this summer)</a:t>
            </a:r>
          </a:p>
        </p:txBody>
      </p:sp>
    </p:spTree>
    <p:extLst>
      <p:ext uri="{BB962C8B-B14F-4D97-AF65-F5344CB8AC3E}">
        <p14:creationId xmlns:p14="http://schemas.microsoft.com/office/powerpoint/2010/main" val="3399256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8C34A-BCA9-3D4B-94E6-75AACB9E2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Summary/Discussion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D2D30-9259-E841-9B6C-0F731ABF7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6364"/>
            <a:ext cx="12192000" cy="5561635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/>
              <a:t>While the general trend for chain and non-chain aggregate concentrations decrease with distance from core, when taking the ratio of the two parameters, there is an increase in the ratio heading away from the core (to a certain distance – varies per flight leg).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 Also, the peaks in the ratio are never when the aircraft was closest to the core.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Periodicities in the data are observed.</a:t>
            </a:r>
          </a:p>
          <a:p>
            <a:pPr marL="0" lvl="0" indent="0">
              <a:buNone/>
            </a:pPr>
            <a:endParaRPr lang="en-US" dirty="0"/>
          </a:p>
          <a:p>
            <a:r>
              <a:rPr lang="en-US" dirty="0"/>
              <a:t>Meaning, when the ratio value increases, either:</a:t>
            </a:r>
          </a:p>
          <a:p>
            <a:pPr lvl="1"/>
            <a:r>
              <a:rPr lang="en-US" dirty="0"/>
              <a:t>(1) There is a net increase in chains relative to the non-chains and/or …</a:t>
            </a:r>
          </a:p>
          <a:p>
            <a:pPr lvl="1"/>
            <a:r>
              <a:rPr lang="en-US" dirty="0"/>
              <a:t>(2) More of the non-chains are falling out, sublimating, and/or climbing within the cirrus anvil away from where the aircraft was sampling from and/or …</a:t>
            </a:r>
          </a:p>
          <a:p>
            <a:pPr lvl="1"/>
            <a:r>
              <a:rPr lang="en-US" dirty="0"/>
              <a:t>(3) The smaller particles are taking part in the chain aggregation process allowing for less smaller particles and more larger particles.</a:t>
            </a:r>
          </a:p>
          <a:p>
            <a:r>
              <a:rPr lang="en-US" dirty="0"/>
              <a:t>Or are the fluctuations in the particle sizes the product of storm convective growth and decay?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339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4EF328B-42FF-E344-BAC2-32C5CCD2A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6" t="13113" r="50000" b="21281"/>
          <a:stretch/>
        </p:blipFill>
        <p:spPr>
          <a:xfrm>
            <a:off x="3414527" y="79507"/>
            <a:ext cx="6740551" cy="68302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15:51:15 – 16:01:00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16:02:01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6040115" y="503595"/>
            <a:ext cx="441708" cy="372116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481823" y="3987365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77789" y="2662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20779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658BEB2-F637-7942-8A0C-A129538AA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88733" y="152725"/>
            <a:ext cx="8396987" cy="59718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3A0E74-088B-CC4A-A272-552087937F66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33DC2E-FF6F-7543-A5B8-62EEC56E37EF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F8C390-E113-8B42-A085-C5FFE3659266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C68BA-03D0-0C47-9317-07415034CCF9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0E01C1-F244-E643-9C2C-6364F21474E5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05CB00-CEDD-E143-A18E-7F83E930C02F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6D2EDD-26AE-7043-991E-8CB0558305F4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26669F-A9F8-0240-8758-F16CB341CC9E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E7559F2-7996-AA44-8C88-B650CCC2C828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FABA3D-6174-6F44-82A2-0EE03A1435D2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25A4B0-881C-1544-9959-4AB7449034E9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0B4868-AC4C-194A-82AF-8BD0D7998588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3F87EE-F776-BB44-BCE6-1F01E19D68FC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B63178-94D5-A44F-A943-C9FF59DA12E8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713DCF-22ED-4849-A0C5-DFF2DFA224A3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08B63E-D57F-5E44-A22F-0063E2050D37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7FD511-651F-C549-9E8B-F1167CB333FF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5" name="Picture 24" descr="Chart, line chart&#10;&#10;Description automatically generated">
            <a:extLst>
              <a:ext uri="{FF2B5EF4-FFF2-40B4-BE49-F238E27FC236}">
                <a16:creationId xmlns:a16="http://schemas.microsoft.com/office/drawing/2014/main" id="{897F5B3D-5494-A749-A769-D97E47A1F9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28" r="14115"/>
          <a:stretch/>
        </p:blipFill>
        <p:spPr>
          <a:xfrm>
            <a:off x="1770925" y="-210110"/>
            <a:ext cx="8414795" cy="68580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9084326-6D3F-6C48-85CB-5B7082D44B9A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8541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4" name="Picture 23" descr="Chart, line chart&#10;&#10;Description automatically generated">
            <a:extLst>
              <a:ext uri="{FF2B5EF4-FFF2-40B4-BE49-F238E27FC236}">
                <a16:creationId xmlns:a16="http://schemas.microsoft.com/office/drawing/2014/main" id="{CCA5720C-B75A-0B4F-8003-A31A89DB5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54"/>
          <a:stretch/>
        </p:blipFill>
        <p:spPr>
          <a:xfrm>
            <a:off x="10185721" y="-210110"/>
            <a:ext cx="1471080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54D6CF9-0B49-724B-83BA-3C11AD7E4A42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2E573B-9E1D-364B-825B-391B074E019A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31F0445-BC03-AD4C-9791-AF6643EF62FE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F6B2A089-B47A-834C-8983-731445E5A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42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F913B78-C686-3445-BFEB-D3C5F66B5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9" t="11397" r="11709"/>
          <a:stretch/>
        </p:blipFill>
        <p:spPr>
          <a:xfrm>
            <a:off x="1768253" y="190472"/>
            <a:ext cx="8405892" cy="591887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20CC9C-04FA-2149-B56C-51251AA17D39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3F7E72-8F92-5844-9F45-BB51EA53D2B7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76AD4B-5741-6A42-A981-40AB1B747CF8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9F4201-9824-FF40-9856-82385189B4E7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30C688-9580-C347-80F9-7DDE8778EC1E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5A03B6-D3EC-0844-919A-C2BAB0D411D4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90688C-7562-E14B-AF01-DDF9E9B204E2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1B350E-D489-AF4B-8068-A79181C9EB61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881D4F-685D-BE43-97EF-B7663A576E1E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62BB47-8FB6-9843-8B32-2C776C44C919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4EEEE2-B5AE-1B49-A0CB-95ED57EDB31F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8FB4CD-4875-0541-80B1-A9F6D40007AB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103825-2D38-5A4F-8E5E-10C0DED7FAE6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D52F1F-4C04-4E48-9276-C611036413CA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8FE7BF-1484-9A41-A813-2F4685FB85C2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1F1FA8-93C0-134F-A0FF-161F983F6621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F13F31-89F7-1A4C-8E27-2E519D496666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FBAD9D2-5043-234A-9933-54003B8DD0C9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969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" name="Picture 22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59AC74FD-59E3-0340-A0D9-6BF8EB203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pic>
        <p:nvPicPr>
          <p:cNvPr id="24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6367F2B9-1EFD-3D47-B1B4-62A03BFC8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90" r="14238"/>
          <a:stretch/>
        </p:blipFill>
        <p:spPr>
          <a:xfrm>
            <a:off x="1777628" y="-216567"/>
            <a:ext cx="8578516" cy="6858000"/>
          </a:xfrm>
          <a:prstGeom prst="rect">
            <a:avLst/>
          </a:prstGeom>
        </p:spPr>
      </p:pic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0A01D1AB-5F56-AE40-A7AD-BB7CF4205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61"/>
          <a:stretch/>
        </p:blipFill>
        <p:spPr>
          <a:xfrm>
            <a:off x="10186364" y="-179134"/>
            <a:ext cx="1184854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3189035-1AD2-A543-A04D-59234750D005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1C8068-107C-A146-A925-81A98CFF7D35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5F4558-92A2-9B41-896A-DABB3D8E5C7A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948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B77A194-BEE4-E140-B682-7CC7D8098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5" t="13371" r="50000" b="21061"/>
          <a:stretch/>
        </p:blipFill>
        <p:spPr>
          <a:xfrm>
            <a:off x="3426236" y="42331"/>
            <a:ext cx="6728845" cy="68345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4 (FL4)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16:21:30 – 16:27:00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16:23:55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5967900" y="764139"/>
            <a:ext cx="305578" cy="2663656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273478" y="2999811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43064" y="3588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97247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1C259A9A-7EDD-3743-854E-280139EC9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54008" y="430516"/>
            <a:ext cx="8396987" cy="597189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87AFA6-8B02-E943-AD35-4ABE05E69192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74D022-3E73-5244-AC72-15C11ECFC5E0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CE5F77-80CA-DC40-9964-90397C58CDF8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4B7DE6-9DE2-3347-BABE-E34446081EBC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1A18D7-1A7C-724C-A675-CE74B8EA5604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A67359-0CE9-C248-9451-6DE058258B3D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22ADD9-D6F7-4E4D-AA96-1F2343961538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521CBB-7FAC-3640-B841-9DE8A5B9D7D6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CFE9699-3B1D-F042-BBE5-F0008A4A364A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CA1945-E84D-7F4F-89D0-91D1A9693074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33A932-0DE1-6B4F-8589-C66214714985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B03E3A-4D79-0D4D-B969-1BB45ECAFE72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2F81CA-061C-FE4A-B7C6-5EDCE1D60E80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6C228D-F6FD-5846-822C-5FAC03B3D8CB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E41F45-160F-D74B-984F-18953ADFDFEB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4D9C37-2209-B24F-9B66-D6BC7633EC5C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581F3E-D34B-104B-AF0E-8A5DEF9643F9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AFD273-E395-B74A-8097-2CE1A1F790AB}"/>
              </a:ext>
            </a:extLst>
          </p:cNvPr>
          <p:cNvCxnSpPr>
            <a:cxnSpLocks/>
          </p:cNvCxnSpPr>
          <p:nvPr/>
        </p:nvCxnSpPr>
        <p:spPr>
          <a:xfrm>
            <a:off x="1733742" y="2779164"/>
            <a:ext cx="8392886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5A90A7F-B964-2F4C-9598-4AF48CB8FB05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CD1F39-2894-EE40-A69D-5255DFE1AE1E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867885-7A38-0B43-BF26-006B7D71D49B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4330D087-D418-E44B-8B1E-35F7BD143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  <p:pic>
        <p:nvPicPr>
          <p:cNvPr id="34" name="Picture 33" descr="Chart, line chart&#10;&#10;Description automatically generated">
            <a:extLst>
              <a:ext uri="{FF2B5EF4-FFF2-40B4-BE49-F238E27FC236}">
                <a16:creationId xmlns:a16="http://schemas.microsoft.com/office/drawing/2014/main" id="{54413A3D-D026-BD46-9A10-0FB3F8D96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23"/>
          <a:stretch/>
        </p:blipFill>
        <p:spPr>
          <a:xfrm>
            <a:off x="10139573" y="50812"/>
            <a:ext cx="1396194" cy="6858000"/>
          </a:xfrm>
          <a:prstGeom prst="rect">
            <a:avLst/>
          </a:prstGeom>
        </p:spPr>
      </p:pic>
      <p:pic>
        <p:nvPicPr>
          <p:cNvPr id="35" name="Picture 34" descr="Chart, line chart&#10;&#10;Description automatically generated">
            <a:extLst>
              <a:ext uri="{FF2B5EF4-FFF2-40B4-BE49-F238E27FC236}">
                <a16:creationId xmlns:a16="http://schemas.microsoft.com/office/drawing/2014/main" id="{A5F98EE3-54C2-C348-B5A0-7B54F58D9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85" r="14268"/>
          <a:stretch/>
        </p:blipFill>
        <p:spPr>
          <a:xfrm>
            <a:off x="1761329" y="50812"/>
            <a:ext cx="8369340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7820D4-286C-2244-9C00-4E6030D96499}"/>
              </a:ext>
            </a:extLst>
          </p:cNvPr>
          <p:cNvCxnSpPr>
            <a:cxnSpLocks/>
          </p:cNvCxnSpPr>
          <p:nvPr/>
        </p:nvCxnSpPr>
        <p:spPr>
          <a:xfrm>
            <a:off x="5386039" y="1420672"/>
            <a:ext cx="0" cy="135849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C0DD199-FA64-A44A-AC06-240F95137B53}"/>
              </a:ext>
            </a:extLst>
          </p:cNvPr>
          <p:cNvSpPr txBox="1"/>
          <p:nvPr/>
        </p:nvSpPr>
        <p:spPr>
          <a:xfrm>
            <a:off x="4246100" y="1143673"/>
            <a:ext cx="2757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Approx. Aircraft Position @ 16:23:55 UTC</a:t>
            </a:r>
          </a:p>
        </p:txBody>
      </p:sp>
    </p:spTree>
    <p:extLst>
      <p:ext uri="{BB962C8B-B14F-4D97-AF65-F5344CB8AC3E}">
        <p14:creationId xmlns:p14="http://schemas.microsoft.com/office/powerpoint/2010/main" val="620053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1E7C271-ABE0-0A48-800A-7E0BB9C56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4" t="10805" r="12034"/>
          <a:stretch/>
        </p:blipFill>
        <p:spPr>
          <a:xfrm>
            <a:off x="1770233" y="427075"/>
            <a:ext cx="8336485" cy="595838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BCFC3D-7E49-CA4C-B1EF-A13D795BD209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EFF3AA-E034-9E4C-99B2-EF8B4D3AE8C5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FF67A5-D8BD-1F43-9450-350C16EABB5F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6ED26E-A715-074A-9845-609B9BD11928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3B6F66-B13C-CF4C-8B66-BCF4C8D62C95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B3F596-2DE5-094C-8E34-FB4045C8E726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E4B663-0040-5F42-AD82-C08F6B9B291E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6AD449-F169-934D-ACB9-350E801343E0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C74D3FE-D6CE-C840-8D06-B2B50463EDEA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893F33-012A-3245-95D1-08556328081D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796CDF-7C9C-304C-B51C-2EC0481C89D2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A8E2A3-60CD-4443-B3FB-56F63DB00E83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CACF8B-CBA2-7D45-8B5D-0BFA49AB2AF6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4C7DE9-BA61-7F42-9BDE-28BD07F4F0DD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F7687D-E2F6-4B40-89BD-89C83D29AB33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D9946-4CC3-1941-9769-C668FBCBFE85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24DC92-17F2-5A45-B778-899CD7050F13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2" name="Picture 21" descr="Chart, histogram&#10;&#10;Description automatically generated">
            <a:extLst>
              <a:ext uri="{FF2B5EF4-FFF2-40B4-BE49-F238E27FC236}">
                <a16:creationId xmlns:a16="http://schemas.microsoft.com/office/drawing/2014/main" id="{97080916-4030-7C49-ADA1-779481C5D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r="14226"/>
          <a:stretch/>
        </p:blipFill>
        <p:spPr>
          <a:xfrm>
            <a:off x="1770952" y="0"/>
            <a:ext cx="8333097" cy="6858000"/>
          </a:xfrm>
          <a:prstGeom prst="rect">
            <a:avLst/>
          </a:prstGeom>
        </p:spPr>
      </p:pic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824695EF-8D08-CB44-BE70-CB84A94DC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01" t="7937" b="9365"/>
          <a:stretch/>
        </p:blipFill>
        <p:spPr>
          <a:xfrm>
            <a:off x="10108237" y="593270"/>
            <a:ext cx="1172792" cy="567145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42AA11-6683-CD48-9560-E3B8DEE3E662}"/>
              </a:ext>
            </a:extLst>
          </p:cNvPr>
          <p:cNvCxnSpPr>
            <a:cxnSpLocks/>
          </p:cNvCxnSpPr>
          <p:nvPr/>
        </p:nvCxnSpPr>
        <p:spPr>
          <a:xfrm flipV="1">
            <a:off x="1758872" y="2779164"/>
            <a:ext cx="8367756" cy="1162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324E84C-4E72-9C4E-9DCE-1EB8782B1B1B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AEECE5-78AE-D24C-8E6F-F1D9F7463FDB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24874A-AE50-D84D-8D84-EE91D6D04B80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CD047715-4F26-084C-A62E-0F7A9B2B7A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A1F6209-CA28-5D49-9FB0-B2E827E3687A}"/>
              </a:ext>
            </a:extLst>
          </p:cNvPr>
          <p:cNvCxnSpPr>
            <a:cxnSpLocks/>
          </p:cNvCxnSpPr>
          <p:nvPr/>
        </p:nvCxnSpPr>
        <p:spPr>
          <a:xfrm>
            <a:off x="5386039" y="1420672"/>
            <a:ext cx="0" cy="135849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78FC1AF-1908-6C4F-BD08-85ABB54CB6EF}"/>
              </a:ext>
            </a:extLst>
          </p:cNvPr>
          <p:cNvSpPr txBox="1"/>
          <p:nvPr/>
        </p:nvSpPr>
        <p:spPr>
          <a:xfrm>
            <a:off x="4246100" y="1143673"/>
            <a:ext cx="2757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Approx. Aircraft Position @ 16:23:55 UTC</a:t>
            </a:r>
          </a:p>
        </p:txBody>
      </p:sp>
    </p:spTree>
    <p:extLst>
      <p:ext uri="{BB962C8B-B14F-4D97-AF65-F5344CB8AC3E}">
        <p14:creationId xmlns:p14="http://schemas.microsoft.com/office/powerpoint/2010/main" val="1744105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7CB0-2717-EB44-9A66-722470E30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/>
              <a:t>ELECTRIC FIELD DATA &amp; KSCLMA ANALYSIS</a:t>
            </a:r>
          </a:p>
        </p:txBody>
      </p:sp>
    </p:spTree>
    <p:extLst>
      <p:ext uri="{BB962C8B-B14F-4D97-AF65-F5344CB8AC3E}">
        <p14:creationId xmlns:p14="http://schemas.microsoft.com/office/powerpoint/2010/main" val="676244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55C6C1-2B4B-6644-8B5D-33A45A38B050}"/>
              </a:ext>
            </a:extLst>
          </p:cNvPr>
          <p:cNvGrpSpPr/>
          <p:nvPr/>
        </p:nvGrpSpPr>
        <p:grpSpPr>
          <a:xfrm>
            <a:off x="2" y="-2"/>
            <a:ext cx="12251473" cy="6959512"/>
            <a:chOff x="2" y="-2"/>
            <a:chExt cx="12251473" cy="6959512"/>
          </a:xfrm>
        </p:grpSpPr>
        <p:pic>
          <p:nvPicPr>
            <p:cNvPr id="14" name="Picture 13" descr="Chart&#10;&#10;Description automatically generated">
              <a:extLst>
                <a:ext uri="{FF2B5EF4-FFF2-40B4-BE49-F238E27FC236}">
                  <a16:creationId xmlns:a16="http://schemas.microsoft.com/office/drawing/2014/main" id="{ED7B9269-4FB3-8440-AAE7-CE9A5E0A5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809"/>
            <a:stretch/>
          </p:blipFill>
          <p:spPr>
            <a:xfrm>
              <a:off x="3550526" y="43118"/>
              <a:ext cx="5107038" cy="689923"/>
            </a:xfrm>
            <a:prstGeom prst="rect">
              <a:avLst/>
            </a:prstGeom>
          </p:spPr>
        </p:pic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6A63155A-D82B-854D-95FA-3A1C480C2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" y="-2"/>
              <a:ext cx="3478809" cy="3319272"/>
            </a:xfrm>
            <a:prstGeom prst="rect">
              <a:avLst/>
            </a:prstGeom>
          </p:spPr>
        </p:pic>
        <p:pic>
          <p:nvPicPr>
            <p:cNvPr id="8" name="Picture 7" descr="Chart, line chart, scatter chart&#10;&#10;Description automatically generated">
              <a:extLst>
                <a:ext uri="{FF2B5EF4-FFF2-40B4-BE49-F238E27FC236}">
                  <a16:creationId xmlns:a16="http://schemas.microsoft.com/office/drawing/2014/main" id="{0357675F-8662-1A4C-AA82-43045E7DD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8189" y="3428999"/>
              <a:ext cx="3478809" cy="3319272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5E66A6A7-6B99-C143-A386-E5543B3D6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" y="3428999"/>
              <a:ext cx="3478809" cy="3319272"/>
            </a:xfrm>
            <a:prstGeom prst="rect">
              <a:avLst/>
            </a:prstGeom>
          </p:spPr>
        </p:pic>
        <p:pic>
          <p:nvPicPr>
            <p:cNvPr id="12" name="Picture 11" descr="Chart&#10;&#10;Description automatically generated">
              <a:extLst>
                <a:ext uri="{FF2B5EF4-FFF2-40B4-BE49-F238E27FC236}">
                  <a16:creationId xmlns:a16="http://schemas.microsoft.com/office/drawing/2014/main" id="{24E4B33A-95AF-3C46-A457-7A5A6A5FA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98189" y="-1"/>
              <a:ext cx="3478809" cy="3319272"/>
            </a:xfrm>
            <a:prstGeom prst="rect">
              <a:avLst/>
            </a:prstGeom>
          </p:spPr>
        </p:pic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1A902ED1-1DC7-DD4B-8738-5CFC8F2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A6B993B-30C1-BE4B-885D-97A566FE78C6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6F80909-B20C-5546-973A-1025A1274D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A29E708-B8E0-E041-9748-8897041715D7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6F656EF-38D2-6645-B185-528F5837C5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E866450-0C2E-1744-9617-7531FADF9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62EE87-E3AC-CB42-B639-9628E329E51B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76C20B-C2E2-7740-A875-15572A4D4B12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2F0608-A508-B14D-80EF-933D2646F4C1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5B5A15A-4A70-F146-9BD5-8FA997A2F757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1F0D0D0-965E-2B4F-86E1-F1F7D81CE850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92683E3-83A5-A142-9864-4E0151F6FB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BB918A8-5989-BB4C-B41F-8E12B22FCEDB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BEC8510-DCE7-9142-9AAC-984C173E3EE3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B755D65-96C0-1B40-97E6-4639F1916819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935D54D-1D4A-4441-AC42-996369874406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95474D1-11E5-BD4F-AB60-9F06DAB1C234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EA50E19-637A-CC49-971D-6450C4C9EB7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AD18332-A22B-C54F-8B4D-06E9340915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B317F8C-850B-624D-84F8-D36D3D9F8F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CDE8F8-BCB6-BE4D-84CF-1BA8BFE35DBE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DF7264C-0C63-5643-B10E-9D77E4DF94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E40C34B-43C5-5E4C-AC7A-BB016C5D4F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043BA25-D5A7-7543-B524-A89A9C435035}"/>
                </a:ext>
              </a:extLst>
            </p:cNvPr>
            <p:cNvCxnSpPr>
              <a:cxnSpLocks/>
              <a:stCxn id="42" idx="1"/>
              <a:endCxn id="41" idx="3"/>
            </p:cNvCxnSpPr>
            <p:nvPr/>
          </p:nvCxnSpPr>
          <p:spPr>
            <a:xfrm flipH="1" flipV="1">
              <a:off x="409980" y="331646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D88859A-EC74-D542-81B6-0C55DA24000B}"/>
                </a:ext>
              </a:extLst>
            </p:cNvPr>
            <p:cNvSpPr txBox="1"/>
            <p:nvPr/>
          </p:nvSpPr>
          <p:spPr>
            <a:xfrm>
              <a:off x="119516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60A8BB1-C741-364E-9E72-25716912FE18}"/>
                </a:ext>
              </a:extLst>
            </p:cNvPr>
            <p:cNvSpPr txBox="1"/>
            <p:nvPr/>
          </p:nvSpPr>
          <p:spPr>
            <a:xfrm>
              <a:off x="3244663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99DD9A5-0F08-5940-9B9B-99FAFEDBEBFB}"/>
                </a:ext>
              </a:extLst>
            </p:cNvPr>
            <p:cNvCxnSpPr>
              <a:cxnSpLocks/>
              <a:stCxn id="45" idx="1"/>
              <a:endCxn id="44" idx="3"/>
            </p:cNvCxnSpPr>
            <p:nvPr/>
          </p:nvCxnSpPr>
          <p:spPr>
            <a:xfrm flipH="1" flipV="1">
              <a:off x="412904" y="6748271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1E2B0FE-0E94-0149-B9BC-B0F17B67C057}"/>
                </a:ext>
              </a:extLst>
            </p:cNvPr>
            <p:cNvSpPr txBox="1"/>
            <p:nvPr/>
          </p:nvSpPr>
          <p:spPr>
            <a:xfrm>
              <a:off x="122440" y="6563605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2AB7E82-167E-704F-966F-649EAA2136B0}"/>
                </a:ext>
              </a:extLst>
            </p:cNvPr>
            <p:cNvSpPr txBox="1"/>
            <p:nvPr/>
          </p:nvSpPr>
          <p:spPr>
            <a:xfrm>
              <a:off x="3247587" y="6574605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7C03880-A317-A549-AE8C-8D31353FC4B1}"/>
                </a:ext>
              </a:extLst>
            </p:cNvPr>
            <p:cNvCxnSpPr/>
            <p:nvPr/>
          </p:nvCxnSpPr>
          <p:spPr>
            <a:xfrm>
              <a:off x="9051988" y="332746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4761DE-1ECC-7A48-B96F-CBE8192851A1}"/>
                </a:ext>
              </a:extLst>
            </p:cNvPr>
            <p:cNvSpPr txBox="1"/>
            <p:nvPr/>
          </p:nvSpPr>
          <p:spPr>
            <a:xfrm>
              <a:off x="8806029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E9245B9-B3EA-F44A-8D22-309B9EED71A6}"/>
                </a:ext>
              </a:extLst>
            </p:cNvPr>
            <p:cNvSpPr txBox="1"/>
            <p:nvPr/>
          </p:nvSpPr>
          <p:spPr>
            <a:xfrm>
              <a:off x="11917729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E34F38E-B0DF-4246-9D60-AD1E27E825CC}"/>
                </a:ext>
              </a:extLst>
            </p:cNvPr>
            <p:cNvCxnSpPr/>
            <p:nvPr/>
          </p:nvCxnSpPr>
          <p:spPr>
            <a:xfrm>
              <a:off x="9051988" y="6774844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476DCEC-FA49-6645-BE92-C937DE80100A}"/>
                </a:ext>
              </a:extLst>
            </p:cNvPr>
            <p:cNvSpPr txBox="1"/>
            <p:nvPr/>
          </p:nvSpPr>
          <p:spPr>
            <a:xfrm>
              <a:off x="8806029" y="6579178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BA1F151-00E6-B241-88F5-0C241DC8E811}"/>
                </a:ext>
              </a:extLst>
            </p:cNvPr>
            <p:cNvSpPr txBox="1"/>
            <p:nvPr/>
          </p:nvSpPr>
          <p:spPr>
            <a:xfrm>
              <a:off x="11917729" y="6590178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893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ACE01AB-0588-584E-9AE4-24E00BDB3532}"/>
              </a:ext>
            </a:extLst>
          </p:cNvPr>
          <p:cNvGrpSpPr/>
          <p:nvPr/>
        </p:nvGrpSpPr>
        <p:grpSpPr>
          <a:xfrm>
            <a:off x="-1" y="0"/>
            <a:ext cx="10352100" cy="6866336"/>
            <a:chOff x="-1" y="0"/>
            <a:chExt cx="10352100" cy="6866336"/>
          </a:xfrm>
        </p:grpSpPr>
        <p:pic>
          <p:nvPicPr>
            <p:cNvPr id="11" name="Picture 10" descr="Chart, histogram&#10;&#10;Description automatically generated">
              <a:extLst>
                <a:ext uri="{FF2B5EF4-FFF2-40B4-BE49-F238E27FC236}">
                  <a16:creationId xmlns:a16="http://schemas.microsoft.com/office/drawing/2014/main" id="{81210C0A-FFD9-5147-A94F-8BE8D6FF7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69203" y="3572684"/>
              <a:ext cx="4882896" cy="3293652"/>
            </a:xfrm>
            <a:prstGeom prst="rect">
              <a:avLst/>
            </a:prstGeom>
          </p:spPr>
        </p:pic>
        <p:pic>
          <p:nvPicPr>
            <p:cNvPr id="9" name="Picture 8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D0D4F033-9D5C-7D44-A7A3-4A3E1A5A2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3564348"/>
              <a:ext cx="4882896" cy="3293652"/>
            </a:xfrm>
            <a:prstGeom prst="rect">
              <a:avLst/>
            </a:prstGeom>
          </p:spPr>
        </p:pic>
        <p:pic>
          <p:nvPicPr>
            <p:cNvPr id="7" name="Picture 6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90C40F09-6E40-BA43-BC8B-77C2FFA40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9203" y="157672"/>
              <a:ext cx="4882896" cy="3293652"/>
            </a:xfrm>
            <a:prstGeom prst="rect">
              <a:avLst/>
            </a:prstGeom>
          </p:spPr>
        </p:pic>
        <p:pic>
          <p:nvPicPr>
            <p:cNvPr id="5" name="Picture 4" descr="Chart, histogram&#10;&#10;Description automatically generated">
              <a:extLst>
                <a:ext uri="{FF2B5EF4-FFF2-40B4-BE49-F238E27FC236}">
                  <a16:creationId xmlns:a16="http://schemas.microsoft.com/office/drawing/2014/main" id="{64AC2CDE-9FF5-894A-9925-2E155A435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160421"/>
              <a:ext cx="4882896" cy="3201521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67EDB35-F45B-5D4E-8BDD-B1188944AFF6}"/>
                </a:ext>
              </a:extLst>
            </p:cNvPr>
            <p:cNvGrpSpPr/>
            <p:nvPr/>
          </p:nvGrpSpPr>
          <p:grpSpPr>
            <a:xfrm>
              <a:off x="70875" y="0"/>
              <a:ext cx="9356409" cy="3790925"/>
              <a:chOff x="70875" y="0"/>
              <a:chExt cx="9356409" cy="379092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38954B-B6B7-E64F-B900-F6537889E28F}"/>
                  </a:ext>
                </a:extLst>
              </p:cNvPr>
              <p:cNvSpPr txBox="1"/>
              <p:nvPr/>
            </p:nvSpPr>
            <p:spPr>
              <a:xfrm>
                <a:off x="925624" y="0"/>
                <a:ext cx="3033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FL1 – 15:51:15 – 16:01:00 UTC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8895CC1-B905-904E-8A92-2F39520AEDD9}"/>
                  </a:ext>
                </a:extLst>
              </p:cNvPr>
              <p:cNvSpPr txBox="1"/>
              <p:nvPr/>
            </p:nvSpPr>
            <p:spPr>
              <a:xfrm>
                <a:off x="6394018" y="0"/>
                <a:ext cx="3033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FL2 – 16:02:00 – 16:07:00 UTC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6BD079-BF88-5C45-8627-F00D78471DB3}"/>
                  </a:ext>
                </a:extLst>
              </p:cNvPr>
              <p:cNvSpPr txBox="1"/>
              <p:nvPr/>
            </p:nvSpPr>
            <p:spPr>
              <a:xfrm>
                <a:off x="925624" y="3413870"/>
                <a:ext cx="3033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FL3 – 16:09:00 – 16:17:00 UTC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6D53BA-0B4B-1542-9C06-D2B5BD361DB4}"/>
                  </a:ext>
                </a:extLst>
              </p:cNvPr>
              <p:cNvSpPr txBox="1"/>
              <p:nvPr/>
            </p:nvSpPr>
            <p:spPr>
              <a:xfrm>
                <a:off x="6394018" y="3421593"/>
                <a:ext cx="3033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FL4 – 16:21:30 – 16:27:00 UTC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EE78D8-AE1C-8248-9154-33D262F7F2CD}"/>
                  </a:ext>
                </a:extLst>
              </p:cNvPr>
              <p:cNvSpPr txBox="1"/>
              <p:nvPr/>
            </p:nvSpPr>
            <p:spPr>
              <a:xfrm>
                <a:off x="143691" y="35700"/>
                <a:ext cx="3513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(a)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9D7A20-2616-B34B-829B-16AC98FEA76C}"/>
                  </a:ext>
                </a:extLst>
              </p:cNvPr>
              <p:cNvSpPr txBox="1"/>
              <p:nvPr/>
            </p:nvSpPr>
            <p:spPr>
              <a:xfrm>
                <a:off x="5619088" y="46166"/>
                <a:ext cx="3577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(b)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450DE18-E63B-B843-8E90-6B78E6723825}"/>
                  </a:ext>
                </a:extLst>
              </p:cNvPr>
              <p:cNvSpPr txBox="1"/>
              <p:nvPr/>
            </p:nvSpPr>
            <p:spPr>
              <a:xfrm>
                <a:off x="70875" y="3494761"/>
                <a:ext cx="3433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(c)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DB7F838-FB48-C045-BD59-22D8EAADD6DC}"/>
                  </a:ext>
                </a:extLst>
              </p:cNvPr>
              <p:cNvSpPr txBox="1"/>
              <p:nvPr/>
            </p:nvSpPr>
            <p:spPr>
              <a:xfrm>
                <a:off x="5619088" y="3494760"/>
                <a:ext cx="3577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(d)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8725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178B-EF0E-7945-89A4-D168945B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Latest data and Results</a:t>
            </a:r>
          </a:p>
        </p:txBody>
      </p:sp>
    </p:spTree>
    <p:extLst>
      <p:ext uri="{BB962C8B-B14F-4D97-AF65-F5344CB8AC3E}">
        <p14:creationId xmlns:p14="http://schemas.microsoft.com/office/powerpoint/2010/main" val="2888055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6ABC4-E744-DB49-B079-9FBD29C3BF39}"/>
              </a:ext>
            </a:extLst>
          </p:cNvPr>
          <p:cNvGraphicFramePr>
            <a:graphicFrameLocks noGrp="1"/>
          </p:cNvGraphicFramePr>
          <p:nvPr/>
        </p:nvGraphicFramePr>
        <p:xfrm>
          <a:off x="968416" y="1125637"/>
          <a:ext cx="10255168" cy="4606725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281896">
                  <a:extLst>
                    <a:ext uri="{9D8B030D-6E8A-4147-A177-3AD203B41FA5}">
                      <a16:colId xmlns:a16="http://schemas.microsoft.com/office/drawing/2014/main" val="503992862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1268419774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4052741621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149018733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2165195617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3705659158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3470779922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1709649616"/>
                    </a:ext>
                  </a:extLst>
                </a:gridCol>
              </a:tblGrid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Flight Legs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Time [UTC]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Ex - Range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Ex - Mean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Ey - Range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Ey - Mean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Ez - Range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Ez - Mean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532343"/>
                  </a:ext>
                </a:extLst>
              </a:tr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15:51:15 - 16:01:00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[-4.01, 0.17]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-0.89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[-0.16, 8.04]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[-22.37, 1.50]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606520"/>
                  </a:ext>
                </a:extLst>
              </a:tr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16:02:00 - 16:07:00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[-5.63, 1.52]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-1.96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[-4.93, 6.42]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[-11.22, 5.53]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-1.76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053235"/>
                  </a:ext>
                </a:extLst>
              </a:tr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16:09:00 - 16:17:00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[-6.59, -0.21]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-2.95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[-3.43, 6.67]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1.05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[-4.70, 10.80]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7019786"/>
                  </a:ext>
                </a:extLst>
              </a:tr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16:21:30 - 16:27:00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[-4.86, -0.40]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-2.36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[-5.86, 4.28]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[-0.58, 6.15]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0.68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15704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05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8557E00-E0BD-8E4C-8764-E9F911678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683425" cy="68580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F05EAFF-E502-A841-B507-4084E9C27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576" y="0"/>
            <a:ext cx="568342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17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FD2586C-C051-A54E-95AC-50657EE7C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415" y="308"/>
            <a:ext cx="5683170" cy="685769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40186E-0D0B-0D49-9D90-DA2FD9ED23B7}"/>
              </a:ext>
            </a:extLst>
          </p:cNvPr>
          <p:cNvCxnSpPr/>
          <p:nvPr/>
        </p:nvCxnSpPr>
        <p:spPr>
          <a:xfrm flipH="1">
            <a:off x="8575288" y="2074127"/>
            <a:ext cx="981307" cy="178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1A13A34-605D-AF49-8149-E9BB34A2599C}"/>
              </a:ext>
            </a:extLst>
          </p:cNvPr>
          <p:cNvCxnSpPr>
            <a:cxnSpLocks/>
          </p:cNvCxnSpPr>
          <p:nvPr/>
        </p:nvCxnSpPr>
        <p:spPr>
          <a:xfrm flipH="1" flipV="1">
            <a:off x="8195158" y="2572214"/>
            <a:ext cx="1361437" cy="282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02E5846-629A-654A-B0D5-9DD0E6E1AE4E}"/>
              </a:ext>
            </a:extLst>
          </p:cNvPr>
          <p:cNvSpPr txBox="1"/>
          <p:nvPr/>
        </p:nvSpPr>
        <p:spPr>
          <a:xfrm>
            <a:off x="9556595" y="1858382"/>
            <a:ext cx="234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Upper + Charge Region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D06CA8-56E7-144E-826E-863AE6640445}"/>
              </a:ext>
            </a:extLst>
          </p:cNvPr>
          <p:cNvSpPr txBox="1"/>
          <p:nvPr/>
        </p:nvSpPr>
        <p:spPr>
          <a:xfrm>
            <a:off x="9556594" y="2670046"/>
            <a:ext cx="2288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- Charge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799C9D-D549-334B-ABAC-1EBB7157AEB5}"/>
              </a:ext>
            </a:extLst>
          </p:cNvPr>
          <p:cNvSpPr txBox="1"/>
          <p:nvPr/>
        </p:nvSpPr>
        <p:spPr>
          <a:xfrm>
            <a:off x="0" y="100361"/>
            <a:ext cx="319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Lightning Strike @ 16:01:43 UTC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1DCDA-5D61-CD4E-8204-FF1D9D1AF4C0}"/>
              </a:ext>
            </a:extLst>
          </p:cNvPr>
          <p:cNvSpPr txBox="1"/>
          <p:nvPr/>
        </p:nvSpPr>
        <p:spPr>
          <a:xfrm>
            <a:off x="0" y="963007"/>
            <a:ext cx="32134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NOTE: </a:t>
            </a:r>
            <a:r>
              <a:rPr lang="en-US" dirty="0"/>
              <a:t>According to NLDN data </a:t>
            </a:r>
          </a:p>
          <a:p>
            <a:r>
              <a:rPr lang="en-US" dirty="0"/>
              <a:t>This was the last lightning strike</a:t>
            </a:r>
          </a:p>
          <a:p>
            <a:r>
              <a:rPr lang="en-US" dirty="0"/>
              <a:t>associated with our storm of</a:t>
            </a:r>
          </a:p>
          <a:p>
            <a:r>
              <a:rPr lang="en-US" dirty="0"/>
              <a:t>Interest.</a:t>
            </a:r>
          </a:p>
        </p:txBody>
      </p:sp>
    </p:spTree>
    <p:extLst>
      <p:ext uri="{BB962C8B-B14F-4D97-AF65-F5344CB8AC3E}">
        <p14:creationId xmlns:p14="http://schemas.microsoft.com/office/powerpoint/2010/main" val="817792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01F4C-FC69-8A4E-B44B-68DF9B38D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Summary/Discussion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F280E-0E94-344C-A384-B69554B9C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2192000" cy="549592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largest sources of electric fields are when the aircraft is in close proximity to the storm core.</a:t>
            </a:r>
            <a:r>
              <a:rPr lang="en-US" dirty="0">
                <a:effectLst/>
              </a:rPr>
              <a:t> </a:t>
            </a:r>
          </a:p>
          <a:p>
            <a:endParaRPr lang="en-US" dirty="0"/>
          </a:p>
          <a:p>
            <a:r>
              <a:rPr lang="en-US" dirty="0"/>
              <a:t>Near the storm core the vertical electric field values are mainly on the order of 10</a:t>
            </a:r>
            <a:r>
              <a:rPr lang="en-US" baseline="30000" dirty="0"/>
              <a:t>0</a:t>
            </a:r>
            <a:r>
              <a:rPr lang="en-US" dirty="0"/>
              <a:t> kV/m for each FL. </a:t>
            </a:r>
          </a:p>
          <a:p>
            <a:pPr lvl="1"/>
            <a:r>
              <a:rPr lang="en-US" dirty="0"/>
              <a:t>Although, there is a strong </a:t>
            </a:r>
            <a:r>
              <a:rPr lang="en-US" i="1" dirty="0"/>
              <a:t>E</a:t>
            </a:r>
            <a:r>
              <a:rPr lang="en-US" i="1" baseline="-25000" dirty="0"/>
              <a:t>z</a:t>
            </a:r>
            <a:r>
              <a:rPr lang="en-US" dirty="0"/>
              <a:t> signal during the end of FL1 where </a:t>
            </a:r>
            <a:r>
              <a:rPr lang="en-US" i="1" dirty="0"/>
              <a:t>E</a:t>
            </a:r>
            <a:r>
              <a:rPr lang="en-US" i="1" baseline="-25000" dirty="0"/>
              <a:t>z</a:t>
            </a:r>
            <a:r>
              <a:rPr lang="en-US" i="1" dirty="0"/>
              <a:t> </a:t>
            </a:r>
            <a:r>
              <a:rPr lang="en-US" dirty="0"/>
              <a:t>reached -22.37 kV/m, which is an order of magnitude higher than what is typically observed.</a:t>
            </a:r>
            <a:r>
              <a:rPr lang="en-US" dirty="0">
                <a:effectLst/>
              </a:rPr>
              <a:t> </a:t>
            </a:r>
          </a:p>
          <a:p>
            <a:pPr marL="457200" lvl="1" indent="0">
              <a:buNone/>
            </a:pPr>
            <a:endParaRPr lang="en-US" dirty="0">
              <a:effectLst/>
            </a:endParaRPr>
          </a:p>
          <a:p>
            <a:pPr lvl="1"/>
            <a:r>
              <a:rPr lang="en-US" dirty="0"/>
              <a:t>The temporal span (electric build-up) of this peak is on the order of seconds, and detection of electric discharges are on the order of micro – seconds, thus it is believed that this peak in electric field is due to the aircraft entering in a ‘high’ electric charge region and not by lightning.</a:t>
            </a:r>
            <a:r>
              <a:rPr lang="en-US" dirty="0">
                <a:effectLst/>
              </a:rPr>
              <a:t> </a:t>
            </a:r>
          </a:p>
          <a:p>
            <a:pPr lvl="1"/>
            <a:endParaRPr lang="en-US" dirty="0">
              <a:effectLst/>
            </a:endParaRPr>
          </a:p>
          <a:p>
            <a:pPr lvl="1"/>
            <a:r>
              <a:rPr lang="en-US" dirty="0"/>
              <a:t>Based on the KSCLMA data, is it possible that the upper positive region is the culprit for fluctuations in E</a:t>
            </a:r>
            <a:r>
              <a:rPr lang="en-US" baseline="-25000" dirty="0"/>
              <a:t>z</a:t>
            </a:r>
            <a:r>
              <a:rPr lang="en-US" dirty="0"/>
              <a:t>?</a:t>
            </a:r>
            <a:endParaRPr lang="en-US" dirty="0">
              <a:effectLst/>
            </a:endParaRPr>
          </a:p>
          <a:p>
            <a:pPr marL="457200" lvl="1" indent="0">
              <a:buNone/>
            </a:pPr>
            <a:endParaRPr lang="en-US" dirty="0">
              <a:effectLst/>
            </a:endParaRPr>
          </a:p>
          <a:p>
            <a:r>
              <a:rPr lang="en-US" dirty="0"/>
              <a:t>The electric field magnitude (</a:t>
            </a:r>
            <a:r>
              <a:rPr lang="en-US" i="1" dirty="0" err="1"/>
              <a:t>E</a:t>
            </a:r>
            <a:r>
              <a:rPr lang="en-US" i="1" baseline="-25000" dirty="0" err="1"/>
              <a:t>mag</a:t>
            </a:r>
            <a:r>
              <a:rPr lang="en-US" dirty="0"/>
              <a:t>) for all flight legs peaked on the order of 10</a:t>
            </a:r>
            <a:r>
              <a:rPr lang="en-US" baseline="30000" dirty="0"/>
              <a:t>1</a:t>
            </a:r>
            <a:r>
              <a:rPr lang="en-US" dirty="0"/>
              <a:t> kV/m.</a:t>
            </a:r>
          </a:p>
          <a:p>
            <a:pPr lvl="1"/>
            <a:r>
              <a:rPr lang="en-US" dirty="0"/>
              <a:t>Cloud chamber experiments only utilized a horizontal electric field.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</a:t>
            </a:r>
            <a:r>
              <a:rPr lang="en-US" i="1" dirty="0" err="1"/>
              <a:t>E</a:t>
            </a:r>
            <a:r>
              <a:rPr lang="en-US" i="1" baseline="-25000" dirty="0" err="1"/>
              <a:t>mag</a:t>
            </a:r>
            <a:r>
              <a:rPr lang="en-US" i="1" baseline="-25000" dirty="0"/>
              <a:t> </a:t>
            </a:r>
            <a:r>
              <a:rPr lang="en-US" i="1" dirty="0"/>
              <a:t> </a:t>
            </a:r>
            <a:r>
              <a:rPr lang="en-US" dirty="0"/>
              <a:t>values are the same order of magnitude to what was used in cloud chamber experiments performed by Saunders and Wahab (1975). </a:t>
            </a:r>
          </a:p>
          <a:p>
            <a:pPr lvl="1"/>
            <a:r>
              <a:rPr lang="en-US" dirty="0"/>
              <a:t>However, in the cloud chamber experiments, chain aggregates were only generated while using an electric field greater than or equal to 60 kV/m.</a:t>
            </a:r>
            <a:r>
              <a:rPr lang="en-US" dirty="0">
                <a:effectLst/>
              </a:rPr>
              <a:t> </a:t>
            </a:r>
          </a:p>
          <a:p>
            <a:pPr marL="457200" lvl="1" indent="0">
              <a:buNone/>
            </a:pPr>
            <a:endParaRPr lang="en-US" dirty="0">
              <a:effectLst/>
            </a:endParaRPr>
          </a:p>
          <a:p>
            <a:r>
              <a:rPr lang="en-US" dirty="0"/>
              <a:t>Is the E-Field threshold smaller than previously tested?</a:t>
            </a:r>
          </a:p>
          <a:p>
            <a:pPr lvl="1"/>
            <a:r>
              <a:rPr lang="en-US" dirty="0"/>
              <a:t>Evidence from previous research coupled with these results -&gt; can propose that yes it may?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319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6EB0-C520-E048-97EB-5E957341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Conclusion and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4CC42-50B2-1C4E-8F9E-9E6FD05DF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2192000" cy="549592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Cloud chamber experiments suggest that chain aggregates are optimally formed when electric fields are &gt; 60 kV/m at temps ~ -8 to -12 C using unrealistic (high) ice crystal concentrations. </a:t>
            </a:r>
          </a:p>
          <a:p>
            <a:pPr lvl="1"/>
            <a:r>
              <a:rPr lang="en-US" dirty="0"/>
              <a:t>In typical T–storms, these values would suggest the chains to be formed near the </a:t>
            </a:r>
            <a:r>
              <a:rPr lang="en-US" b="1" dirty="0"/>
              <a:t>mix-layer region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PHIPS observations show chain aggregates spread out across the anvil region.</a:t>
            </a:r>
          </a:p>
          <a:p>
            <a:pPr lvl="1"/>
            <a:r>
              <a:rPr lang="en-US" dirty="0"/>
              <a:t>Particles of different habits</a:t>
            </a:r>
          </a:p>
          <a:p>
            <a:pPr lvl="1"/>
            <a:r>
              <a:rPr lang="en-US" b="1" dirty="0"/>
              <a:t>Lack of riming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CIP concentration data suggest that in the cirrus anvil:</a:t>
            </a:r>
          </a:p>
          <a:p>
            <a:pPr lvl="1"/>
            <a:r>
              <a:rPr lang="en-US" dirty="0"/>
              <a:t>(1) There is a net increase in chains relative to the non-chains and/or …</a:t>
            </a:r>
          </a:p>
          <a:p>
            <a:pPr lvl="1"/>
            <a:r>
              <a:rPr lang="en-US" dirty="0"/>
              <a:t>(2) More of the non-chains are falling out, sublimating, and/or climbing within the cirrus anvil away from where the aircraft was sampling from and/or …</a:t>
            </a:r>
          </a:p>
          <a:p>
            <a:pPr lvl="1"/>
            <a:r>
              <a:rPr lang="en-US" dirty="0"/>
              <a:t>(3) The smaller particles are taking part in the chain aggregation process allowing for less smaller particles and more larger particles.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fluctuations in the particle sizes cloud be the product of storm convective growth and decay.</a:t>
            </a:r>
          </a:p>
          <a:p>
            <a:pPr lvl="1"/>
            <a:r>
              <a:rPr lang="en-US" dirty="0"/>
              <a:t>Further radar analysis needed.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</a:t>
            </a:r>
            <a:r>
              <a:rPr lang="en-US" i="1" dirty="0" err="1"/>
              <a:t>E</a:t>
            </a:r>
            <a:r>
              <a:rPr lang="en-US" i="1" baseline="-25000" dirty="0" err="1"/>
              <a:t>mag</a:t>
            </a:r>
            <a:r>
              <a:rPr lang="en-US" i="1" baseline="-25000" dirty="0"/>
              <a:t> </a:t>
            </a:r>
            <a:r>
              <a:rPr lang="en-US" i="1" dirty="0"/>
              <a:t> </a:t>
            </a:r>
            <a:r>
              <a:rPr lang="en-US" dirty="0"/>
              <a:t>values are the same order of magnitude to what was used in cloud chamber experiments performed by Saunders and Wahab (1975).</a:t>
            </a:r>
          </a:p>
          <a:p>
            <a:pPr lvl="1"/>
            <a:r>
              <a:rPr lang="en-US" dirty="0"/>
              <a:t>Similar values to other field projects where chain aggregates were also observed.</a:t>
            </a:r>
          </a:p>
          <a:p>
            <a:pPr lvl="1"/>
            <a:r>
              <a:rPr lang="en-US" dirty="0"/>
              <a:t>E-Field thresholds for chain aggregation in the cirrus anvil may be less than 60 kV/m.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069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28935-996C-E942-8B20-CDE4A558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Request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E1F98-AABA-3347-8D6F-EF090F9CC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2192000" cy="551418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scanning capabilities of the S-band NWS radar is extremely limited (especially during the 3 August 2019 flight).</a:t>
            </a:r>
          </a:p>
          <a:p>
            <a:pPr lvl="1"/>
            <a:r>
              <a:rPr lang="en-US" dirty="0"/>
              <a:t>Lack of radar data &gt; 100 km away</a:t>
            </a:r>
          </a:p>
          <a:p>
            <a:pPr lvl="1"/>
            <a:r>
              <a:rPr lang="en-US" dirty="0"/>
              <a:t>low resolution</a:t>
            </a:r>
          </a:p>
          <a:p>
            <a:pPr lvl="1"/>
            <a:r>
              <a:rPr lang="en-US" dirty="0"/>
              <a:t>Not concurrent with aircraft measurements</a:t>
            </a:r>
          </a:p>
          <a:p>
            <a:endParaRPr lang="en-US" dirty="0"/>
          </a:p>
          <a:p>
            <a:r>
              <a:rPr lang="en-US" dirty="0"/>
              <a:t>The MCR (CPR-HD) thrives where the NWS radars do not.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With the scanning capabilities of the MCR (CPR-HD), the data will be extremely beneficial when comparing to the in-situ microphysical data.</a:t>
            </a:r>
          </a:p>
          <a:p>
            <a:endParaRPr lang="en-US" dirty="0"/>
          </a:p>
          <a:p>
            <a:r>
              <a:rPr lang="en-US" dirty="0"/>
              <a:t>The MCR (CPR-HD) data will be used to see if chain aggregation is occurring within the convection – induced, cirrus anvil region.</a:t>
            </a:r>
          </a:p>
          <a:p>
            <a:endParaRPr lang="en-US" dirty="0"/>
          </a:p>
          <a:p>
            <a:r>
              <a:rPr lang="en-US" dirty="0"/>
              <a:t>Due to FL4 being more oriented to the SR-anvil wind direction and occurring when there is only one CLEAR main source of convection, </a:t>
            </a:r>
            <a:r>
              <a:rPr lang="en-US" b="1" dirty="0"/>
              <a:t>it is proposed to obtain the MCR (CPR-HD) data or flight leg 4 [16:21:30 – 16:27:00 UTC] for further radar analysis.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17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08367-EF23-854B-9A25-CD883DA0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716B6-56B5-7E48-9406-136ADA26A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891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15:51:15 – 16:01:00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15:50:30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4039C1E-2291-0046-A3B8-4715E94DA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13051" r="50000" b="21281"/>
          <a:stretch/>
        </p:blipFill>
        <p:spPr>
          <a:xfrm>
            <a:off x="3414530" y="42332"/>
            <a:ext cx="6740552" cy="6855106"/>
          </a:xfrm>
          <a:prstGeom prst="rect">
            <a:avLst/>
          </a:prstGeom>
        </p:spPr>
      </p:pic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6040115" y="503595"/>
            <a:ext cx="441708" cy="372116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481823" y="3987365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77789" y="2662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9061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omputer, electronics, display&#10;&#10;Description automatically generated">
            <a:extLst>
              <a:ext uri="{FF2B5EF4-FFF2-40B4-BE49-F238E27FC236}">
                <a16:creationId xmlns:a16="http://schemas.microsoft.com/office/drawing/2014/main" id="{43F77667-49E5-B048-AECB-9234B54D2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3" t="10798" r="11492"/>
          <a:stretch/>
        </p:blipFill>
        <p:spPr>
          <a:xfrm>
            <a:off x="1782501" y="138897"/>
            <a:ext cx="8414795" cy="595887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A3A791-A5C5-B047-8776-1DF952BF85CF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BCF493-37F2-EF41-86AB-63D50C35836C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B8EAA4-B1DA-A64E-8656-97A2CBD2D354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E950C-0935-CD46-86D7-40B30DAD3A67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E5223C-F4D4-C449-9E67-5E37E97587A1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F30740-A0DF-EA43-85DD-5A0C6EEA07B3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720AEE-ADF1-6E4E-B0B3-47CB1740C256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293A56-AF0B-3249-88DA-F31A4C91E443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D554CA1-9776-BA48-8974-2197A88847B5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ADB7EF-D1FF-7944-BF40-7D1C073F822A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D889E2-CD77-6C40-BD09-915ABD962D4A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E1B2F6-5DC3-474A-A228-87BE0C4847A0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045B16-A077-6443-9949-681A3D3081FD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8D38C8-47AC-B048-AA46-86DC7675AC12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FF1C00-63C6-3B4F-8990-B6E8733E6529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BB3AAA-A21F-0941-9D94-9EAA41EE06CD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3B87C9-3A71-0141-AA54-3104ABB59913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37" name="Picture 36" descr="Chart, line chart&#10;&#10;Description automatically generated">
            <a:extLst>
              <a:ext uri="{FF2B5EF4-FFF2-40B4-BE49-F238E27FC236}">
                <a16:creationId xmlns:a16="http://schemas.microsoft.com/office/drawing/2014/main" id="{CE4AEBA4-6E92-764C-B239-C3C3DF79E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28" r="14115"/>
          <a:stretch/>
        </p:blipFill>
        <p:spPr>
          <a:xfrm>
            <a:off x="1782500" y="-210110"/>
            <a:ext cx="8414795" cy="685800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63EC4E-3FD1-744F-9BB5-8D9F8A0ACF6D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969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6" name="Picture 35" descr="Chart, line chart&#10;&#10;Description automatically generated">
            <a:extLst>
              <a:ext uri="{FF2B5EF4-FFF2-40B4-BE49-F238E27FC236}">
                <a16:creationId xmlns:a16="http://schemas.microsoft.com/office/drawing/2014/main" id="{192D1295-B92B-7D41-89ED-1570595DC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54"/>
          <a:stretch/>
        </p:blipFill>
        <p:spPr>
          <a:xfrm>
            <a:off x="10197296" y="-210110"/>
            <a:ext cx="1471080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1F4E830-D198-F24F-86B5-B07FD816FF5A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0756B6-DDDF-CD41-A400-4FA78538ADF1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E013DC1-1E9F-8246-A858-B178E9D11E8F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268622E6-BA6C-344F-8435-810635BD72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54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010F888-297A-D841-9E3B-9C19A866F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97" t="10798" r="11601"/>
          <a:stretch/>
        </p:blipFill>
        <p:spPr>
          <a:xfrm>
            <a:off x="1783886" y="156093"/>
            <a:ext cx="8405890" cy="595887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68102F-15E1-9240-9390-F7B1AC005DB1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964973-623A-C847-BEBF-E7A9CB9678D3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D66845-9E31-9F4A-BE5D-EE0D10245B3A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897181-D1A1-CE43-8E76-134FC9D9E948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33CA4A-7A69-1546-8497-2C24FCD354CE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60DE28-1F1F-154A-B32E-28FD158527BB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1CC728-34A9-B546-A9A9-3FBCBCBD9EC5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696D1E-6DE2-2B40-8454-CB5F9AC286F6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DC6702D-690D-A645-9D40-04D7081B8C27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A90BB-5584-AE43-A760-1CF34FF44EC0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2D0828-4360-2349-A913-38AC07F281FF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254C36-7C18-9B48-8D05-6C05DCE48880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656D45-A088-A448-88B0-F8DAFE559B4E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208E40-CAE7-BA42-B639-345F946F7964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C799A-76B5-C24D-81CB-85EC2CF815C0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73911B-5243-294A-91AF-94A3358B56B6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6508A6-7724-9443-8BF4-B74847C44BA3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8A7226D2-5A28-854D-A6BF-04E8B0C52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90" r="14238"/>
          <a:stretch/>
        </p:blipFill>
        <p:spPr>
          <a:xfrm>
            <a:off x="1777628" y="-216567"/>
            <a:ext cx="8578516" cy="68580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7C79CDD-8172-794A-A36B-236C6AD42CC0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969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6" name="Picture 25" descr="Chart, histogram&#10;&#10;Description automatically generated">
            <a:extLst>
              <a:ext uri="{FF2B5EF4-FFF2-40B4-BE49-F238E27FC236}">
                <a16:creationId xmlns:a16="http://schemas.microsoft.com/office/drawing/2014/main" id="{2DEDF95E-D122-5943-9A41-78A128A30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61"/>
          <a:stretch/>
        </p:blipFill>
        <p:spPr>
          <a:xfrm>
            <a:off x="10186364" y="-179134"/>
            <a:ext cx="1184854" cy="6858000"/>
          </a:xfrm>
          <a:prstGeom prst="rect">
            <a:avLst/>
          </a:prstGeom>
        </p:spPr>
      </p:pic>
      <p:pic>
        <p:nvPicPr>
          <p:cNvPr id="27" name="Picture 26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087B4405-3A23-7643-9A81-78D6E5F9FC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296D00D-1B5C-CA41-B426-8B5631A28C8D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A882AA-7D22-A740-8FE0-05D360D260CC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C1D4E0-E04E-5048-B86E-D56E13645575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587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412B10D2-2372-CD4E-A409-DA1B87AA5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371" y="-11853"/>
            <a:ext cx="7360558" cy="686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58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AE5ECD0-5480-AF41-8A24-F6ED7B3CD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2" t="13113" r="50000" b="21281"/>
          <a:stretch/>
        </p:blipFill>
        <p:spPr>
          <a:xfrm>
            <a:off x="3414529" y="42332"/>
            <a:ext cx="6740551" cy="686703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15:51:15 – 16:01:00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15:56:16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6040115" y="503595"/>
            <a:ext cx="441708" cy="372116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481823" y="3987365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77789" y="2662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81152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95A27B6-1521-AF4E-ADA5-15C8F8EFC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798" r="11601"/>
          <a:stretch/>
        </p:blipFill>
        <p:spPr>
          <a:xfrm>
            <a:off x="1765586" y="175871"/>
            <a:ext cx="8396986" cy="595887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50D8E0-F072-BC46-88AD-78C90C0FC797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D5968A-EC87-A249-B03B-D4E65268CC68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3841CF-412F-D344-994C-D1D0C79871EE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4F2584-981D-DD43-BD7B-6C9740F7D827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08477B-C66D-A64A-927F-912FCA46EED5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52FD65-B366-E145-87AE-023DABD0DCC3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F33E72-D7FD-3748-BA92-D28BDABAA865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F75BB8-DF1B-154D-B7D4-4143A98E54E7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1868635-946E-F74F-9BE0-D99F0116FD7B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9791C3-EF66-6D41-87EE-0073EC4FAA2D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7D7F76-D2F6-6E4D-83EE-C25A08954F2B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B24E44-9723-6D4F-BD6C-768C04263098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57E471-2BF3-E94E-99E4-453EE770B7B3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FF2664-326B-7044-AAA0-2F4F5ACA2E47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BD91D8-96A1-434F-A3DB-E9E8715327E8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A91055-7516-1A4E-8BE6-9A6B67AF8843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4F950A-BADD-F441-AA8F-BFF20864BB18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6" name="Picture 25" descr="Chart, line chart&#10;&#10;Description automatically generated">
            <a:extLst>
              <a:ext uri="{FF2B5EF4-FFF2-40B4-BE49-F238E27FC236}">
                <a16:creationId xmlns:a16="http://schemas.microsoft.com/office/drawing/2014/main" id="{D9E4AA65-2DC5-264A-BC26-CD17592CB9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28" r="14115"/>
          <a:stretch/>
        </p:blipFill>
        <p:spPr>
          <a:xfrm>
            <a:off x="1759350" y="-210110"/>
            <a:ext cx="8414795" cy="68580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608A1CB-5074-484B-AC1F-33434A45C14C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6226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5" name="Picture 24" descr="Chart, line chart&#10;&#10;Description automatically generated">
            <a:extLst>
              <a:ext uri="{FF2B5EF4-FFF2-40B4-BE49-F238E27FC236}">
                <a16:creationId xmlns:a16="http://schemas.microsoft.com/office/drawing/2014/main" id="{64F2598C-A263-D94A-946D-D646EBB7EE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54"/>
          <a:stretch/>
        </p:blipFill>
        <p:spPr>
          <a:xfrm>
            <a:off x="10174146" y="-210110"/>
            <a:ext cx="1471080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12B5907-0E34-764A-B1C4-E7B97F168EFB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830022-75DD-6947-90F6-AB399CF7D73C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138D5F-533B-2B4F-8CEE-48F3C0AACDDE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8A6E8E9-973E-BE45-9F0E-30CBFE5D8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93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6749AB9-A162-7B4A-A97C-5A7E667CF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5" t="10798" r="11601"/>
          <a:stretch/>
        </p:blipFill>
        <p:spPr>
          <a:xfrm>
            <a:off x="1795436" y="150469"/>
            <a:ext cx="8401859" cy="59588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25B281-C622-BE40-92CA-A417901E13D7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DC7E96-9644-3845-854E-2B260E7135EA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804C53-60A0-8B4F-9416-A49BE1005575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9EEFBF-E915-B44A-98EC-E6E72B9BF24C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0C58D8-A026-234F-8A4E-B2E1E782CC74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A4CD79-288E-DC47-ABD1-4E954DF8ED7E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E1420E-179C-0D4E-B578-676B7D438A2D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A1A94-8849-2043-8BF2-40AE44CFA558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994FD0-B2F8-1148-81A5-7F7C357936D7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C04715-A003-4E4E-B22E-EC27D5CE98A3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37BF63-2E99-D342-AC0E-4EA0E5AF852D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6D8A5B-A55B-0B4D-BDCE-4F74C8E7BA2A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5A285F-FBAF-9441-A1EC-E1897E0A2DBB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FF7942-A4B0-B140-A473-CE89D3BB66E5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2165D0-9334-1744-9DA0-80822EF86BAB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2E0132-71FB-E74B-8849-9486AD2936ED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189DB1-D22B-E843-ADC4-DF0B8AF18AD5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4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D063F2DB-6EC5-7342-BC81-843EC281D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90" r="14238"/>
          <a:stretch/>
        </p:blipFill>
        <p:spPr>
          <a:xfrm>
            <a:off x="1777628" y="-216567"/>
            <a:ext cx="8578516" cy="685800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D5F919B-0CAB-8147-9333-F93539C8415B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969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" name="Picture 22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760E217A-311E-9444-B832-AD546FA249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36988CA8-324A-D44F-A4D0-8A8BC82C6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61"/>
          <a:stretch/>
        </p:blipFill>
        <p:spPr>
          <a:xfrm>
            <a:off x="10186364" y="-179134"/>
            <a:ext cx="1184854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2CF4DF2-AA11-9D48-910F-59BF3373AB14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9FE95F-3BCB-A949-AC35-42E6F04267F0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000740-F265-A746-B027-8E906AC5E7AE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1746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4EF328B-42FF-E344-BAC2-32C5CCD2A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6" t="13113" r="50000" b="21281"/>
          <a:stretch/>
        </p:blipFill>
        <p:spPr>
          <a:xfrm>
            <a:off x="3414527" y="79507"/>
            <a:ext cx="6740551" cy="68302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15:51:15 – 16:01:00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16:02:01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6040115" y="503595"/>
            <a:ext cx="441708" cy="372116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481823" y="3987365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77789" y="2662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67608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658BEB2-F637-7942-8A0C-A129538AA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88733" y="152725"/>
            <a:ext cx="8396987" cy="59718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3A0E74-088B-CC4A-A272-552087937F66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33DC2E-FF6F-7543-A5B8-62EEC56E37EF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F8C390-E113-8B42-A085-C5FFE3659266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C68BA-03D0-0C47-9317-07415034CCF9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0E01C1-F244-E643-9C2C-6364F21474E5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05CB00-CEDD-E143-A18E-7F83E930C02F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6D2EDD-26AE-7043-991E-8CB0558305F4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26669F-A9F8-0240-8758-F16CB341CC9E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E7559F2-7996-AA44-8C88-B650CCC2C828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FABA3D-6174-6F44-82A2-0EE03A1435D2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25A4B0-881C-1544-9959-4AB7449034E9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0B4868-AC4C-194A-82AF-8BD0D7998588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3F87EE-F776-BB44-BCE6-1F01E19D68FC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B63178-94D5-A44F-A943-C9FF59DA12E8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713DCF-22ED-4849-A0C5-DFF2DFA224A3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08B63E-D57F-5E44-A22F-0063E2050D37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7FD511-651F-C549-9E8B-F1167CB333FF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5" name="Picture 24" descr="Chart, line chart&#10;&#10;Description automatically generated">
            <a:extLst>
              <a:ext uri="{FF2B5EF4-FFF2-40B4-BE49-F238E27FC236}">
                <a16:creationId xmlns:a16="http://schemas.microsoft.com/office/drawing/2014/main" id="{897F5B3D-5494-A749-A769-D97E47A1F9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28" r="14115"/>
          <a:stretch/>
        </p:blipFill>
        <p:spPr>
          <a:xfrm>
            <a:off x="1770925" y="-210110"/>
            <a:ext cx="8414795" cy="68580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9084326-6D3F-6C48-85CB-5B7082D44B9A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8541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4" name="Picture 23" descr="Chart, line chart&#10;&#10;Description automatically generated">
            <a:extLst>
              <a:ext uri="{FF2B5EF4-FFF2-40B4-BE49-F238E27FC236}">
                <a16:creationId xmlns:a16="http://schemas.microsoft.com/office/drawing/2014/main" id="{CCA5720C-B75A-0B4F-8003-A31A89DB5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54"/>
          <a:stretch/>
        </p:blipFill>
        <p:spPr>
          <a:xfrm>
            <a:off x="10185721" y="-210110"/>
            <a:ext cx="1471080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54D6CF9-0B49-724B-83BA-3C11AD7E4A42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2E573B-9E1D-364B-825B-391B074E019A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31F0445-BC03-AD4C-9791-AF6643EF62FE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F6B2A089-B47A-834C-8983-731445E5A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60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F913B78-C686-3445-BFEB-D3C5F66B5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9" t="11397" r="11709"/>
          <a:stretch/>
        </p:blipFill>
        <p:spPr>
          <a:xfrm>
            <a:off x="1768253" y="190472"/>
            <a:ext cx="8405892" cy="591887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20CC9C-04FA-2149-B56C-51251AA17D39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3F7E72-8F92-5844-9F45-BB51EA53D2B7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76AD4B-5741-6A42-A981-40AB1B747CF8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9F4201-9824-FF40-9856-82385189B4E7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30C688-9580-C347-80F9-7DDE8778EC1E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5A03B6-D3EC-0844-919A-C2BAB0D411D4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90688C-7562-E14B-AF01-DDF9E9B204E2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1B350E-D489-AF4B-8068-A79181C9EB61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881D4F-685D-BE43-97EF-B7663A576E1E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62BB47-8FB6-9843-8B32-2C776C44C919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4EEEE2-B5AE-1B49-A0CB-95ED57EDB31F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8FB4CD-4875-0541-80B1-A9F6D40007AB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103825-2D38-5A4F-8E5E-10C0DED7FAE6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D52F1F-4C04-4E48-9276-C611036413CA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8FE7BF-1484-9A41-A813-2F4685FB85C2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1F1FA8-93C0-134F-A0FF-161F983F6621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F13F31-89F7-1A4C-8E27-2E519D496666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FBAD9D2-5043-234A-9933-54003B8DD0C9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969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" name="Picture 22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59AC74FD-59E3-0340-A0D9-6BF8EB203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pic>
        <p:nvPicPr>
          <p:cNvPr id="24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6367F2B9-1EFD-3D47-B1B4-62A03BFC8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90" r="14238"/>
          <a:stretch/>
        </p:blipFill>
        <p:spPr>
          <a:xfrm>
            <a:off x="1777628" y="-216567"/>
            <a:ext cx="8578516" cy="6858000"/>
          </a:xfrm>
          <a:prstGeom prst="rect">
            <a:avLst/>
          </a:prstGeom>
        </p:spPr>
      </p:pic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0A01D1AB-5F56-AE40-A7AD-BB7CF4205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61"/>
          <a:stretch/>
        </p:blipFill>
        <p:spPr>
          <a:xfrm>
            <a:off x="10186364" y="-179134"/>
            <a:ext cx="1184854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3189035-1AD2-A543-A04D-59234750D005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1C8068-107C-A146-A925-81A98CFF7D35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5F4558-92A2-9B41-896A-DABB3D8E5C7A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4186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1CD7515-6C81-144D-8461-F9F5782CC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2" t="13113" r="50000" b="21281"/>
          <a:stretch/>
        </p:blipFill>
        <p:spPr>
          <a:xfrm>
            <a:off x="3426237" y="42332"/>
            <a:ext cx="6728845" cy="685510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4 (FL4)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16:21:30 – 16:27:00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16:19:25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5967900" y="764139"/>
            <a:ext cx="305578" cy="2663656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273478" y="2999811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43064" y="3588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968543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461B6D9F-B1DF-8E40-A6D3-FED4E30B6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54008" y="426819"/>
            <a:ext cx="8396987" cy="59718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E13CB2-4644-ED49-9942-5FFD64FC781B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6644CF-2CC0-B443-A1FF-2610ED423F92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8EA49-3292-AC41-BA40-965B54DBF063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93EC97-FF0F-1A4C-B75D-BD8D4D8684C6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9D9901-A8DC-9E4B-9345-65A4FC61B9ED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38B397-2F56-214C-8A77-6F8999EAFE34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BAA306-B494-3443-ACB3-9AC5F6ACD2C8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61A9F5-09FF-0C4B-970A-C40654927539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F5D1EA4-9523-D74F-A3C8-634C82D2F7C4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DB92AC-B285-3E4E-89D6-F86252674BA2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2295AE-BED2-1A4A-B504-0C4F02AE2EFC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5BDD8-B0DB-704B-AB49-9E656AA1F150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A6D2F8-1784-924B-B27C-2D00DEB283F6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3A169-2300-1C42-881E-EE104BE7D905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278C0-3D8D-3347-AA3D-53E3FDB092FB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F8BDC6-B883-EC4A-9C87-1232F6A76B63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361819-9EB6-D34A-9211-E1B7AC2E6AB4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30" name="Picture 29" descr="Chart, line chart&#10;&#10;Description automatically generated">
            <a:extLst>
              <a:ext uri="{FF2B5EF4-FFF2-40B4-BE49-F238E27FC236}">
                <a16:creationId xmlns:a16="http://schemas.microsoft.com/office/drawing/2014/main" id="{10104601-DE46-6E40-91BD-55328FD827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85" r="14268"/>
          <a:stretch/>
        </p:blipFill>
        <p:spPr>
          <a:xfrm>
            <a:off x="1761329" y="50812"/>
            <a:ext cx="8369340" cy="68580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CE0416-5316-BA4C-ADAD-CF25B27D2CDA}"/>
              </a:ext>
            </a:extLst>
          </p:cNvPr>
          <p:cNvCxnSpPr>
            <a:cxnSpLocks/>
          </p:cNvCxnSpPr>
          <p:nvPr/>
        </p:nvCxnSpPr>
        <p:spPr>
          <a:xfrm>
            <a:off x="1733742" y="2779164"/>
            <a:ext cx="8392886" cy="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52F0304-BBAC-B944-8D1C-44408B6C1ED2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D5AC9C-742F-5448-8F90-96A1AF91020B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0CCDC1-94BD-2F4A-BC5D-B394B0CC1589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Chart, line chart&#10;&#10;Description automatically generated">
            <a:extLst>
              <a:ext uri="{FF2B5EF4-FFF2-40B4-BE49-F238E27FC236}">
                <a16:creationId xmlns:a16="http://schemas.microsoft.com/office/drawing/2014/main" id="{F91EAE82-F54B-1D49-AF29-975D4B96A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23"/>
          <a:stretch/>
        </p:blipFill>
        <p:spPr>
          <a:xfrm>
            <a:off x="10139573" y="50812"/>
            <a:ext cx="1396194" cy="6858000"/>
          </a:xfrm>
          <a:prstGeom prst="rect">
            <a:avLst/>
          </a:prstGeom>
        </p:spPr>
      </p:pic>
      <p:pic>
        <p:nvPicPr>
          <p:cNvPr id="31" name="Picture 30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BE0D1F3D-D676-BA4E-9F60-85E68B1E2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481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A82386E-3FAA-1046-8115-DD4C5300D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5" t="10861" r="12034"/>
          <a:stretch/>
        </p:blipFill>
        <p:spPr>
          <a:xfrm>
            <a:off x="1760897" y="455595"/>
            <a:ext cx="8335259" cy="59546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E0ADEB-B2B1-D54B-AA9E-4C0E8BBD98B0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620A03-2C47-BB49-B55B-E0AAE395EF03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C82A63-A193-9D4D-A1F5-AB7053F192CB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DD4E4D-054E-0845-AF04-1A0BC52CB8E3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644331-B583-D44C-9F1A-AA079748E437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782107-FB2A-6B4B-83CC-F7E200C5A039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A39C5B-9D19-024F-9E7C-BB4229D08310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11C53F-E7D0-6342-977B-82A647DCB558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6E50B79-9CC6-874C-A1C8-754172E95B84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E07FD4-A677-B747-A7DA-0FC010AA9B98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BCF6FE-5BDF-0844-9347-3A14D98C2F25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F639D1-64A4-EB43-8CBC-96061DAF9665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6478B1-5C24-1B4A-A85A-89528350DE33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7753E1-79A4-8E43-BE39-3F7D0DB59B35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CFFB19-F441-C449-B1EC-E10B116336FC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853007-72FA-3D48-80A5-8C9B1FD44E7C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9FACF2-F902-A54F-84A2-FBD82A11C400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8A7653-2557-D141-8B1A-FC7191AE9E77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A8616D-08B7-7D4E-838D-ED40168BC081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pic>
        <p:nvPicPr>
          <p:cNvPr id="28" name="Picture 27" descr="Chart, histogram&#10;&#10;Description automatically generated">
            <a:extLst>
              <a:ext uri="{FF2B5EF4-FFF2-40B4-BE49-F238E27FC236}">
                <a16:creationId xmlns:a16="http://schemas.microsoft.com/office/drawing/2014/main" id="{80D6ED23-0859-0343-9034-5D298860B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r="14226"/>
          <a:stretch/>
        </p:blipFill>
        <p:spPr>
          <a:xfrm>
            <a:off x="1770952" y="0"/>
            <a:ext cx="8333097" cy="68580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E242206-C40C-754D-9A6B-F11C5020BFB2}"/>
              </a:ext>
            </a:extLst>
          </p:cNvPr>
          <p:cNvCxnSpPr>
            <a:cxnSpLocks/>
          </p:cNvCxnSpPr>
          <p:nvPr/>
        </p:nvCxnSpPr>
        <p:spPr>
          <a:xfrm flipV="1">
            <a:off x="1758872" y="2779164"/>
            <a:ext cx="8367756" cy="1162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F35CE58-6002-3449-922F-E211C3F1D3C1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Chart, histogram&#10;&#10;Description automatically generated">
            <a:extLst>
              <a:ext uri="{FF2B5EF4-FFF2-40B4-BE49-F238E27FC236}">
                <a16:creationId xmlns:a16="http://schemas.microsoft.com/office/drawing/2014/main" id="{308CA50D-D48E-6343-BA0D-921E05084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01" t="7937" b="9365"/>
          <a:stretch/>
        </p:blipFill>
        <p:spPr>
          <a:xfrm>
            <a:off x="10108237" y="593270"/>
            <a:ext cx="1172792" cy="5671457"/>
          </a:xfrm>
          <a:prstGeom prst="rect">
            <a:avLst/>
          </a:prstGeom>
        </p:spPr>
      </p:pic>
      <p:pic>
        <p:nvPicPr>
          <p:cNvPr id="30" name="Picture 29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EF181609-1514-174D-BDD2-DBCF03732C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182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B77A194-BEE4-E140-B682-7CC7D8098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5" t="13371" r="50000" b="21061"/>
          <a:stretch/>
        </p:blipFill>
        <p:spPr>
          <a:xfrm>
            <a:off x="3426236" y="42331"/>
            <a:ext cx="6728845" cy="68345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4 (FL4)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16:21:30 – 16:27:00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16:23:55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5967900" y="764139"/>
            <a:ext cx="305578" cy="2663656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273478" y="2999811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43064" y="3588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75772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074AE56-D54C-984D-B1FD-FD0899909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9" r="14895" b="2749"/>
          <a:stretch/>
        </p:blipFill>
        <p:spPr>
          <a:xfrm>
            <a:off x="475425" y="346717"/>
            <a:ext cx="3090415" cy="3081528"/>
          </a:xfrm>
          <a:prstGeom prst="rect">
            <a:avLst/>
          </a:prstGeom>
        </p:spPr>
      </p:pic>
      <p:pic>
        <p:nvPicPr>
          <p:cNvPr id="8" name="Picture 7" descr="Chart, map&#10;&#10;Description automatically generated">
            <a:extLst>
              <a:ext uri="{FF2B5EF4-FFF2-40B4-BE49-F238E27FC236}">
                <a16:creationId xmlns:a16="http://schemas.microsoft.com/office/drawing/2014/main" id="{2C971696-5185-8342-B04F-54E4B2754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29" r="14895" b="2749"/>
          <a:stretch/>
        </p:blipFill>
        <p:spPr>
          <a:xfrm>
            <a:off x="3954926" y="346717"/>
            <a:ext cx="3090415" cy="3081528"/>
          </a:xfrm>
          <a:prstGeom prst="rect">
            <a:avLst/>
          </a:prstGeom>
        </p:spPr>
      </p:pic>
      <p:pic>
        <p:nvPicPr>
          <p:cNvPr id="10" name="Picture 9" descr="Chart, map&#10;&#10;Description automatically generated">
            <a:extLst>
              <a:ext uri="{FF2B5EF4-FFF2-40B4-BE49-F238E27FC236}">
                <a16:creationId xmlns:a16="http://schemas.microsoft.com/office/drawing/2014/main" id="{F519AC6F-D97B-234A-B2B6-19E4864E1F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9" r="14895" b="2749"/>
          <a:stretch/>
        </p:blipFill>
        <p:spPr>
          <a:xfrm>
            <a:off x="475425" y="3776472"/>
            <a:ext cx="3090415" cy="3081528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16A02C7E-82B1-1344-9554-2EE2721032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29" r="14895" b="2749"/>
          <a:stretch/>
        </p:blipFill>
        <p:spPr>
          <a:xfrm>
            <a:off x="3949265" y="3776472"/>
            <a:ext cx="3090415" cy="3081528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2A13D0-BC36-994E-A840-809940CA84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098" t="4377" r="1558" b="38129"/>
          <a:stretch/>
        </p:blipFill>
        <p:spPr>
          <a:xfrm>
            <a:off x="7057216" y="-22690"/>
            <a:ext cx="1202171" cy="6903379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B70C5EF9-CC7B-6540-B439-5B8D9AE2F68B}"/>
              </a:ext>
            </a:extLst>
          </p:cNvPr>
          <p:cNvSpPr/>
          <p:nvPr/>
        </p:nvSpPr>
        <p:spPr>
          <a:xfrm>
            <a:off x="1698047" y="1301699"/>
            <a:ext cx="100853" cy="9412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6C3BA6-A668-CB41-A86B-825A605A71A5}"/>
              </a:ext>
            </a:extLst>
          </p:cNvPr>
          <p:cNvCxnSpPr>
            <a:cxnSpLocks/>
          </p:cNvCxnSpPr>
          <p:nvPr/>
        </p:nvCxnSpPr>
        <p:spPr>
          <a:xfrm>
            <a:off x="1841930" y="2130842"/>
            <a:ext cx="0" cy="7023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AC07450-47CF-E84B-9B6A-3FAFE76FB015}"/>
              </a:ext>
            </a:extLst>
          </p:cNvPr>
          <p:cNvCxnSpPr>
            <a:cxnSpLocks/>
          </p:cNvCxnSpPr>
          <p:nvPr/>
        </p:nvCxnSpPr>
        <p:spPr>
          <a:xfrm flipV="1">
            <a:off x="5134576" y="772298"/>
            <a:ext cx="0" cy="849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1363E8-79A2-1445-B495-8D29E0CD45E4}"/>
              </a:ext>
            </a:extLst>
          </p:cNvPr>
          <p:cNvCxnSpPr>
            <a:cxnSpLocks/>
          </p:cNvCxnSpPr>
          <p:nvPr/>
        </p:nvCxnSpPr>
        <p:spPr>
          <a:xfrm>
            <a:off x="1732155" y="5560597"/>
            <a:ext cx="0" cy="8259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C887D0A-A44B-8F4C-875B-0559D0032164}"/>
              </a:ext>
            </a:extLst>
          </p:cNvPr>
          <p:cNvCxnSpPr>
            <a:cxnSpLocks/>
          </p:cNvCxnSpPr>
          <p:nvPr/>
        </p:nvCxnSpPr>
        <p:spPr>
          <a:xfrm flipV="1">
            <a:off x="4912459" y="4018900"/>
            <a:ext cx="0" cy="847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8A0E1C8-7394-254D-AB58-345948DFD503}"/>
              </a:ext>
            </a:extLst>
          </p:cNvPr>
          <p:cNvSpPr txBox="1"/>
          <p:nvPr/>
        </p:nvSpPr>
        <p:spPr>
          <a:xfrm>
            <a:off x="438364" y="42845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– FL1: 15:51:15 - 16:01:00 UTC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B20BD9-CCBA-F944-AB2B-F6CD1901D5A2}"/>
              </a:ext>
            </a:extLst>
          </p:cNvPr>
          <p:cNvSpPr txBox="1"/>
          <p:nvPr/>
        </p:nvSpPr>
        <p:spPr>
          <a:xfrm>
            <a:off x="3958211" y="42845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– FL2: 16:02:00 - 16:07:00 UTC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70171A-EC96-2E40-BD79-8BB83452F419}"/>
              </a:ext>
            </a:extLst>
          </p:cNvPr>
          <p:cNvSpPr txBox="1"/>
          <p:nvPr/>
        </p:nvSpPr>
        <p:spPr>
          <a:xfrm>
            <a:off x="519055" y="3472600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– FL3: 16:09:00 - 16:17:00 UTC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A0CD4C-B66D-0148-9F2C-796ABC1085CA}"/>
              </a:ext>
            </a:extLst>
          </p:cNvPr>
          <p:cNvSpPr txBox="1"/>
          <p:nvPr/>
        </p:nvSpPr>
        <p:spPr>
          <a:xfrm>
            <a:off x="3955836" y="3491464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– FL4: 16:21:30 - 16:27:00 UTC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FD5AB7-568A-EB41-AC56-422F20432BEC}"/>
              </a:ext>
            </a:extLst>
          </p:cNvPr>
          <p:cNvSpPr txBox="1"/>
          <p:nvPr/>
        </p:nvSpPr>
        <p:spPr>
          <a:xfrm>
            <a:off x="438364" y="3203624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15:56:16 UTC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99727B-D848-1D45-8FE3-6419B9F49ABC}"/>
              </a:ext>
            </a:extLst>
          </p:cNvPr>
          <p:cNvSpPr txBox="1"/>
          <p:nvPr/>
        </p:nvSpPr>
        <p:spPr>
          <a:xfrm>
            <a:off x="3925307" y="3192126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16:07:52 UTC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BD25547-CE9D-F24E-9508-799DC541E688}"/>
              </a:ext>
            </a:extLst>
          </p:cNvPr>
          <p:cNvSpPr txBox="1"/>
          <p:nvPr/>
        </p:nvSpPr>
        <p:spPr>
          <a:xfrm>
            <a:off x="475051" y="6621881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16:19:25 UTC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0EC5BA-B002-0D4A-B82E-89423EDF9509}"/>
              </a:ext>
            </a:extLst>
          </p:cNvPr>
          <p:cNvSpPr txBox="1"/>
          <p:nvPr/>
        </p:nvSpPr>
        <p:spPr>
          <a:xfrm>
            <a:off x="3930806" y="6619079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16:28:16 UTC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F7568-A238-EC44-9387-CE05AF8C5FED}"/>
              </a:ext>
            </a:extLst>
          </p:cNvPr>
          <p:cNvSpPr txBox="1"/>
          <p:nvPr/>
        </p:nvSpPr>
        <p:spPr>
          <a:xfrm>
            <a:off x="9109276" y="393539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Omit FL5</a:t>
            </a:r>
          </a:p>
        </p:txBody>
      </p:sp>
    </p:spTree>
    <p:extLst>
      <p:ext uri="{BB962C8B-B14F-4D97-AF65-F5344CB8AC3E}">
        <p14:creationId xmlns:p14="http://schemas.microsoft.com/office/powerpoint/2010/main" val="2289065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1C259A9A-7EDD-3743-854E-280139EC9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54008" y="430516"/>
            <a:ext cx="8396987" cy="597189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87AFA6-8B02-E943-AD35-4ABE05E69192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74D022-3E73-5244-AC72-15C11ECFC5E0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CE5F77-80CA-DC40-9964-90397C58CDF8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4B7DE6-9DE2-3347-BABE-E34446081EBC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1A18D7-1A7C-724C-A675-CE74B8EA5604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A67359-0CE9-C248-9451-6DE058258B3D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22ADD9-D6F7-4E4D-AA96-1F2343961538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521CBB-7FAC-3640-B841-9DE8A5B9D7D6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CFE9699-3B1D-F042-BBE5-F0008A4A364A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CA1945-E84D-7F4F-89D0-91D1A9693074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33A932-0DE1-6B4F-8589-C66214714985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B03E3A-4D79-0D4D-B969-1BB45ECAFE72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2F81CA-061C-FE4A-B7C6-5EDCE1D60E80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6C228D-F6FD-5846-822C-5FAC03B3D8CB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E41F45-160F-D74B-984F-18953ADFDFEB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4D9C37-2209-B24F-9B66-D6BC7633EC5C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581F3E-D34B-104B-AF0E-8A5DEF9643F9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AFD273-E395-B74A-8097-2CE1A1F790AB}"/>
              </a:ext>
            </a:extLst>
          </p:cNvPr>
          <p:cNvCxnSpPr>
            <a:cxnSpLocks/>
          </p:cNvCxnSpPr>
          <p:nvPr/>
        </p:nvCxnSpPr>
        <p:spPr>
          <a:xfrm>
            <a:off x="1733742" y="2779164"/>
            <a:ext cx="8392886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5A90A7F-B964-2F4C-9598-4AF48CB8FB05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CD1F39-2894-EE40-A69D-5255DFE1AE1E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867885-7A38-0B43-BF26-006B7D71D49B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4330D087-D418-E44B-8B1E-35F7BD143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  <p:pic>
        <p:nvPicPr>
          <p:cNvPr id="34" name="Picture 33" descr="Chart, line chart&#10;&#10;Description automatically generated">
            <a:extLst>
              <a:ext uri="{FF2B5EF4-FFF2-40B4-BE49-F238E27FC236}">
                <a16:creationId xmlns:a16="http://schemas.microsoft.com/office/drawing/2014/main" id="{54413A3D-D026-BD46-9A10-0FB3F8D96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23"/>
          <a:stretch/>
        </p:blipFill>
        <p:spPr>
          <a:xfrm>
            <a:off x="10139573" y="50812"/>
            <a:ext cx="1396194" cy="6858000"/>
          </a:xfrm>
          <a:prstGeom prst="rect">
            <a:avLst/>
          </a:prstGeom>
        </p:spPr>
      </p:pic>
      <p:pic>
        <p:nvPicPr>
          <p:cNvPr id="35" name="Picture 34" descr="Chart, line chart&#10;&#10;Description automatically generated">
            <a:extLst>
              <a:ext uri="{FF2B5EF4-FFF2-40B4-BE49-F238E27FC236}">
                <a16:creationId xmlns:a16="http://schemas.microsoft.com/office/drawing/2014/main" id="{A5F98EE3-54C2-C348-B5A0-7B54F58D9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85" r="14268"/>
          <a:stretch/>
        </p:blipFill>
        <p:spPr>
          <a:xfrm>
            <a:off x="1761329" y="50812"/>
            <a:ext cx="8369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189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1E7C271-ABE0-0A48-800A-7E0BB9C56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4" t="10805" r="12034"/>
          <a:stretch/>
        </p:blipFill>
        <p:spPr>
          <a:xfrm>
            <a:off x="1770233" y="427075"/>
            <a:ext cx="8336485" cy="595838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BCFC3D-7E49-CA4C-B1EF-A13D795BD209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EFF3AA-E034-9E4C-99B2-EF8B4D3AE8C5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FF67A5-D8BD-1F43-9450-350C16EABB5F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6ED26E-A715-074A-9845-609B9BD11928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3B6F66-B13C-CF4C-8B66-BCF4C8D62C95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B3F596-2DE5-094C-8E34-FB4045C8E726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E4B663-0040-5F42-AD82-C08F6B9B291E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6AD449-F169-934D-ACB9-350E801343E0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C74D3FE-D6CE-C840-8D06-B2B50463EDEA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893F33-012A-3245-95D1-08556328081D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796CDF-7C9C-304C-B51C-2EC0481C89D2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A8E2A3-60CD-4443-B3FB-56F63DB00E83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CACF8B-CBA2-7D45-8B5D-0BFA49AB2AF6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4C7DE9-BA61-7F42-9BDE-28BD07F4F0DD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F7687D-E2F6-4B40-89BD-89C83D29AB33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D9946-4CC3-1941-9769-C668FBCBFE85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24DC92-17F2-5A45-B778-899CD7050F13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2" name="Picture 21" descr="Chart, histogram&#10;&#10;Description automatically generated">
            <a:extLst>
              <a:ext uri="{FF2B5EF4-FFF2-40B4-BE49-F238E27FC236}">
                <a16:creationId xmlns:a16="http://schemas.microsoft.com/office/drawing/2014/main" id="{97080916-4030-7C49-ADA1-779481C5D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r="14226"/>
          <a:stretch/>
        </p:blipFill>
        <p:spPr>
          <a:xfrm>
            <a:off x="1770952" y="0"/>
            <a:ext cx="8333097" cy="6858000"/>
          </a:xfrm>
          <a:prstGeom prst="rect">
            <a:avLst/>
          </a:prstGeom>
        </p:spPr>
      </p:pic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824695EF-8D08-CB44-BE70-CB84A94DC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01" t="7937" b="9365"/>
          <a:stretch/>
        </p:blipFill>
        <p:spPr>
          <a:xfrm>
            <a:off x="10108237" y="593270"/>
            <a:ext cx="1172792" cy="567145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42AA11-6683-CD48-9560-E3B8DEE3E662}"/>
              </a:ext>
            </a:extLst>
          </p:cNvPr>
          <p:cNvCxnSpPr>
            <a:cxnSpLocks/>
          </p:cNvCxnSpPr>
          <p:nvPr/>
        </p:nvCxnSpPr>
        <p:spPr>
          <a:xfrm flipV="1">
            <a:off x="1758872" y="2779164"/>
            <a:ext cx="8367756" cy="1162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324E84C-4E72-9C4E-9DCE-1EB8782B1B1B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AEECE5-78AE-D24C-8E6F-F1D9F7463FDB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24874A-AE50-D84D-8D84-EE91D6D04B80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CD047715-4F26-084C-A62E-0F7A9B2B7A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186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033F4C6-4A04-F042-B4B3-D91B0BF04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1" t="13202" r="50000" b="21399"/>
          <a:stretch/>
        </p:blipFill>
        <p:spPr>
          <a:xfrm>
            <a:off x="3426235" y="42330"/>
            <a:ext cx="6728845" cy="68348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4 (FL4)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16:21:30 – 16:27:00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16:28:16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5967900" y="764139"/>
            <a:ext cx="305578" cy="2663656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273478" y="2999811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43064" y="3588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906634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59BA4218-63F3-AF46-A9F8-F85D615AA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42433" y="430518"/>
            <a:ext cx="8396987" cy="59718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85C821-118B-4744-A36F-AA74E8786446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29ED4D-5DCA-944B-9713-9BB80523CD6C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A1FC5A-2315-8C46-800E-AB2BE1E33F93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EAF9AF-1096-BA40-BA42-DA837B8D5BA1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B697391-B944-B340-B069-71B0AA09E4E6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D51702-0DB1-364A-AB8B-704CC12251CF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E04805-8079-A44D-9AE9-0A002B5618BE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064750-B430-0942-AF15-9A4812954E11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4388C96-D5C7-AB49-92AB-DB664EA29E3C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9D98FF-E0C5-8C49-B796-51371BE65B48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CD495A-6DEB-4547-8C12-FB98C44F5895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F1A8A8-6F98-D048-B386-8889216F5CA4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23ACF-02FB-9D4F-844A-093FF6EE2570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73DA6A-0C5C-3C46-9149-74B5614971C1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DB0E91-D5C9-0A45-8F28-1525B4E00EE2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2BCA11-7F23-2F42-8EA3-60F74E643AFD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5D77B9-DE18-6D49-95E6-9AAC1433E925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249626-9023-9647-A0F1-55A4E4ADE293}"/>
              </a:ext>
            </a:extLst>
          </p:cNvPr>
          <p:cNvCxnSpPr>
            <a:cxnSpLocks/>
          </p:cNvCxnSpPr>
          <p:nvPr/>
        </p:nvCxnSpPr>
        <p:spPr>
          <a:xfrm>
            <a:off x="1733742" y="2779164"/>
            <a:ext cx="8392886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B09F81B-632D-C643-8806-79BF9B8971EB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EEDE8A-984A-924A-9AA3-9B316E45763D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4F57566-DCB9-E741-B66C-B60E41BCA20B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7A1CA184-03C7-8144-9B5F-41769346D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  <p:pic>
        <p:nvPicPr>
          <p:cNvPr id="35" name="Picture 34" descr="Chart, line chart&#10;&#10;Description automatically generated">
            <a:extLst>
              <a:ext uri="{FF2B5EF4-FFF2-40B4-BE49-F238E27FC236}">
                <a16:creationId xmlns:a16="http://schemas.microsoft.com/office/drawing/2014/main" id="{9FCF0465-006A-0C42-AA03-5E992CD9B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23"/>
          <a:stretch/>
        </p:blipFill>
        <p:spPr>
          <a:xfrm>
            <a:off x="10139573" y="50812"/>
            <a:ext cx="1396194" cy="6858000"/>
          </a:xfrm>
          <a:prstGeom prst="rect">
            <a:avLst/>
          </a:prstGeom>
        </p:spPr>
      </p:pic>
      <p:pic>
        <p:nvPicPr>
          <p:cNvPr id="36" name="Picture 35" descr="Chart, line chart&#10;&#10;Description automatically generated">
            <a:extLst>
              <a:ext uri="{FF2B5EF4-FFF2-40B4-BE49-F238E27FC236}">
                <a16:creationId xmlns:a16="http://schemas.microsoft.com/office/drawing/2014/main" id="{31CE7324-1DEF-8F4F-8C16-9CEF08980E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85" r="14268"/>
          <a:stretch/>
        </p:blipFill>
        <p:spPr>
          <a:xfrm>
            <a:off x="1761329" y="50812"/>
            <a:ext cx="8369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408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C636133A-0F5A-FD49-9CFD-1E973B450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78" t="10861" r="11839"/>
          <a:stretch/>
        </p:blipFill>
        <p:spPr>
          <a:xfrm>
            <a:off x="1753665" y="464453"/>
            <a:ext cx="8350608" cy="595468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CF4D87-D55E-3845-A400-C462CD52E521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A42F71-3A6E-C242-BA5C-2EB75ADE42E3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27955B-7398-AE48-9FEA-654D00CEBB17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30B778-079B-C241-A386-F29AE60E66CC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3AADF-130F-3F43-A123-2E388AFD771D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12EC5F-9B72-B24B-8E6A-516580430893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C1C42D-596F-3546-AB0E-5C3793666CB4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A111C8-9353-1242-91E7-4E2E3EDB4EC0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AF28002-6C1C-4641-8D1A-BED4D99547F7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7D44E9-9F47-CC48-B1B5-65DE0CD09276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E6DF4E-E157-8D48-B96B-3C57502AFF21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8D1BCE-2A2B-1F40-90B9-5C5D70C93D89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4D30E-7424-C24D-BEFC-3F66465A6CFD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BDCF39-B86F-6545-AE16-82E2222EB9A8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0C24AE-EE91-8644-8324-ECBE5B1C472B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005C98-91CF-9448-9B0F-03DE47DCA327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6F8839-673D-D04D-9C8F-575165A4DA67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2" name="Picture 21" descr="Chart, histogram&#10;&#10;Description automatically generated">
            <a:extLst>
              <a:ext uri="{FF2B5EF4-FFF2-40B4-BE49-F238E27FC236}">
                <a16:creationId xmlns:a16="http://schemas.microsoft.com/office/drawing/2014/main" id="{D6FDAB7D-C60A-7647-836D-961D8EC8D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r="14226"/>
          <a:stretch/>
        </p:blipFill>
        <p:spPr>
          <a:xfrm>
            <a:off x="1770952" y="0"/>
            <a:ext cx="8333097" cy="6858000"/>
          </a:xfrm>
          <a:prstGeom prst="rect">
            <a:avLst/>
          </a:prstGeom>
        </p:spPr>
      </p:pic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4B7556B6-8ED2-A848-8318-0C763F9FB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01" t="7937" b="9365"/>
          <a:stretch/>
        </p:blipFill>
        <p:spPr>
          <a:xfrm>
            <a:off x="10108237" y="593270"/>
            <a:ext cx="1172792" cy="567145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A8ABE1C-A9B9-4D40-BCE6-FF50B0E8C455}"/>
              </a:ext>
            </a:extLst>
          </p:cNvPr>
          <p:cNvCxnSpPr>
            <a:cxnSpLocks/>
          </p:cNvCxnSpPr>
          <p:nvPr/>
        </p:nvCxnSpPr>
        <p:spPr>
          <a:xfrm flipV="1">
            <a:off x="1770952" y="2779164"/>
            <a:ext cx="8355676" cy="1162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8" name="Picture 27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8E620C17-2A27-3845-BF10-BADC024E94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65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0AB9466-196A-F843-BFB8-5C973D610A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43"/>
          <a:stretch/>
        </p:blipFill>
        <p:spPr>
          <a:xfrm>
            <a:off x="249139" y="0"/>
            <a:ext cx="1194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9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3CD57B3-2514-F847-BCDB-7A7D583CC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12" y="0"/>
            <a:ext cx="5143500" cy="685800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64963F-154D-DB43-AB0F-0C6330EB9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94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white, different&#10;&#10;Description automatically generated">
            <a:extLst>
              <a:ext uri="{FF2B5EF4-FFF2-40B4-BE49-F238E27FC236}">
                <a16:creationId xmlns:a16="http://schemas.microsoft.com/office/drawing/2014/main" id="{7AAFA890-3FD5-2D4A-953B-C3737A725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60" y="0"/>
            <a:ext cx="5143500" cy="6858000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C374693-75DE-3447-A256-0A43517A4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92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73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different, shelf, colorful&#10;&#10;Description automatically generated">
            <a:extLst>
              <a:ext uri="{FF2B5EF4-FFF2-40B4-BE49-F238E27FC236}">
                <a16:creationId xmlns:a16="http://schemas.microsoft.com/office/drawing/2014/main" id="{910615AF-2C20-A143-AC51-8D91391C3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79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</TotalTime>
  <Words>1774</Words>
  <Application>Microsoft Macintosh PowerPoint</Application>
  <PresentationFormat>Widescreen</PresentationFormat>
  <Paragraphs>413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Calibri Light</vt:lpstr>
      <vt:lpstr>Liberation sans</vt:lpstr>
      <vt:lpstr>Times New Roman</vt:lpstr>
      <vt:lpstr>Office Theme</vt:lpstr>
      <vt:lpstr>Committee  Meeting </vt:lpstr>
      <vt:lpstr>Updates</vt:lpstr>
      <vt:lpstr>Latest data and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Summary/Discussion</vt:lpstr>
      <vt:lpstr>Flight Leg 1 (FL1) 15:51:15 – 16:01:00   KMLB Vol Scan: 16:02:01  10 km CAPPI</vt:lpstr>
      <vt:lpstr>PowerPoint Presentation</vt:lpstr>
      <vt:lpstr>PowerPoint Presentation</vt:lpstr>
      <vt:lpstr>Flight Leg 4 (FL4) 16:21:30 – 16:27:00   KMLB Vol Scan: 16:23:55  10 km CAPPI</vt:lpstr>
      <vt:lpstr>PowerPoint Presentation</vt:lpstr>
      <vt:lpstr>PowerPoint Presentation</vt:lpstr>
      <vt:lpstr>ELECTRIC FIELD DATA &amp; KSCLMA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Summary/Discussion</vt:lpstr>
      <vt:lpstr>Conclusion and Comments</vt:lpstr>
      <vt:lpstr>Request</vt:lpstr>
      <vt:lpstr>Extra Slides</vt:lpstr>
      <vt:lpstr>Flight Leg 1 (FL1) 15:51:15 – 16:01:00   KMLB Vol Scan: 15:50:30  10 km CAPPI</vt:lpstr>
      <vt:lpstr>PowerPoint Presentation</vt:lpstr>
      <vt:lpstr>PowerPoint Presentation</vt:lpstr>
      <vt:lpstr>Flight Leg 1 (FL1) 15:51:15 – 16:01:00   KMLB Vol Scan: 15:56:16  10 km CAPPI</vt:lpstr>
      <vt:lpstr>PowerPoint Presentation</vt:lpstr>
      <vt:lpstr>PowerPoint Presentation</vt:lpstr>
      <vt:lpstr>Flight Leg 1 (FL1) 15:51:15 – 16:01:00   KMLB Vol Scan: 16:02:01  10 km CAPPI</vt:lpstr>
      <vt:lpstr>PowerPoint Presentation</vt:lpstr>
      <vt:lpstr>PowerPoint Presentation</vt:lpstr>
      <vt:lpstr>Flight Leg 4 (FL4) 16:21:30 – 16:27:00   KMLB Vol Scan: 16:19:25  10 km CAPPI</vt:lpstr>
      <vt:lpstr>PowerPoint Presentation</vt:lpstr>
      <vt:lpstr>PowerPoint Presentation</vt:lpstr>
      <vt:lpstr>Flight Leg 4 (FL4) 16:21:30 – 16:27:00   KMLB Vol Scan: 16:23:55  10 km CAPPI</vt:lpstr>
      <vt:lpstr>PowerPoint Presentation</vt:lpstr>
      <vt:lpstr>PowerPoint Presentation</vt:lpstr>
      <vt:lpstr>Flight Leg 4 (FL4) 16:21:30 – 16:27:00   KMLB Vol Scan: 16:28:16  10 km CAPPI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Committee  Meeting </dc:title>
  <dc:creator>Nairy, Christian</dc:creator>
  <cp:lastModifiedBy>Nairy, Christian</cp:lastModifiedBy>
  <cp:revision>3</cp:revision>
  <cp:lastPrinted>2022-03-30T17:58:35Z</cp:lastPrinted>
  <dcterms:created xsi:type="dcterms:W3CDTF">2022-03-29T18:36:41Z</dcterms:created>
  <dcterms:modified xsi:type="dcterms:W3CDTF">2022-03-30T18:02:54Z</dcterms:modified>
</cp:coreProperties>
</file>