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78" r:id="rId3"/>
    <p:sldId id="283" r:id="rId4"/>
    <p:sldId id="312" r:id="rId5"/>
    <p:sldId id="300" r:id="rId6"/>
    <p:sldId id="285" r:id="rId7"/>
    <p:sldId id="287" r:id="rId8"/>
    <p:sldId id="302" r:id="rId9"/>
    <p:sldId id="311" r:id="rId10"/>
    <p:sldId id="310" r:id="rId11"/>
    <p:sldId id="262" r:id="rId12"/>
    <p:sldId id="273" r:id="rId13"/>
    <p:sldId id="305" r:id="rId14"/>
    <p:sldId id="306" r:id="rId15"/>
    <p:sldId id="307" r:id="rId16"/>
    <p:sldId id="309" r:id="rId17"/>
    <p:sldId id="313" r:id="rId18"/>
    <p:sldId id="258" r:id="rId19"/>
    <p:sldId id="303" r:id="rId20"/>
    <p:sldId id="270"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940"/>
  </p:normalViewPr>
  <p:slideViewPr>
    <p:cSldViewPr snapToGrid="0" snapToObjects="1">
      <p:cViewPr>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A6DE8-AA1B-D343-9D5E-C1A123C2AC8E}" type="datetimeFigureOut">
              <a:rPr lang="en-US" smtClean="0"/>
              <a:t>8/12/2021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16803-FC40-6A41-91DC-8F206E90920F}" type="slidenum">
              <a:rPr lang="en-US" smtClean="0"/>
              <a:t>‹#›</a:t>
            </a:fld>
            <a:endParaRPr lang="en-US"/>
          </a:p>
        </p:txBody>
      </p:sp>
    </p:spTree>
    <p:extLst>
      <p:ext uri="{BB962C8B-B14F-4D97-AF65-F5344CB8AC3E}">
        <p14:creationId xmlns:p14="http://schemas.microsoft.com/office/powerpoint/2010/main" val="18808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2</a:t>
            </a:fld>
            <a:endParaRPr lang="en-US"/>
          </a:p>
        </p:txBody>
      </p:sp>
    </p:spTree>
    <p:extLst>
      <p:ext uri="{BB962C8B-B14F-4D97-AF65-F5344CB8AC3E}">
        <p14:creationId xmlns:p14="http://schemas.microsoft.com/office/powerpoint/2010/main" val="409174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3</a:t>
            </a:fld>
            <a:endParaRPr lang="en-US"/>
          </a:p>
        </p:txBody>
      </p:sp>
    </p:spTree>
    <p:extLst>
      <p:ext uri="{BB962C8B-B14F-4D97-AF65-F5344CB8AC3E}">
        <p14:creationId xmlns:p14="http://schemas.microsoft.com/office/powerpoint/2010/main" val="266215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77704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2712314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7</a:t>
            </a:fld>
            <a:endParaRPr lang="en-US"/>
          </a:p>
        </p:txBody>
      </p:sp>
    </p:spTree>
    <p:extLst>
      <p:ext uri="{BB962C8B-B14F-4D97-AF65-F5344CB8AC3E}">
        <p14:creationId xmlns:p14="http://schemas.microsoft.com/office/powerpoint/2010/main" val="419542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 away is </a:t>
            </a:r>
          </a:p>
        </p:txBody>
      </p:sp>
      <p:sp>
        <p:nvSpPr>
          <p:cNvPr id="4" name="Slide Number Placeholder 3"/>
          <p:cNvSpPr>
            <a:spLocks noGrp="1"/>
          </p:cNvSpPr>
          <p:nvPr>
            <p:ph type="sldNum" sz="quarter" idx="5"/>
          </p:nvPr>
        </p:nvSpPr>
        <p:spPr/>
        <p:txBody>
          <a:bodyPr/>
          <a:lstStyle/>
          <a:p>
            <a:fld id="{03016803-FC40-6A41-91DC-8F206E90920F}" type="slidenum">
              <a:rPr lang="en-US" smtClean="0"/>
              <a:t>10</a:t>
            </a:fld>
            <a:endParaRPr lang="en-US"/>
          </a:p>
        </p:txBody>
      </p:sp>
    </p:spTree>
    <p:extLst>
      <p:ext uri="{BB962C8B-B14F-4D97-AF65-F5344CB8AC3E}">
        <p14:creationId xmlns:p14="http://schemas.microsoft.com/office/powerpoint/2010/main" val="157703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inconclusive in terms of answering the question can chain aggregation occur in the cirrus anvil. However, this study does find that the chain aggregation process is more complex outside of cloud chamber work, and the evidence of un-rimed chains and chains of multiple crystal habits from different temperature regions suggest that chain aggregation may be occurring well above the mixed layer (where sintering is more abundant and where cloud electric fields are high).</a:t>
            </a:r>
          </a:p>
        </p:txBody>
      </p:sp>
      <p:sp>
        <p:nvSpPr>
          <p:cNvPr id="4" name="Slide Number Placeholder 3"/>
          <p:cNvSpPr>
            <a:spLocks noGrp="1"/>
          </p:cNvSpPr>
          <p:nvPr>
            <p:ph type="sldNum" sz="quarter" idx="5"/>
          </p:nvPr>
        </p:nvSpPr>
        <p:spPr/>
        <p:txBody>
          <a:bodyPr/>
          <a:lstStyle/>
          <a:p>
            <a:fld id="{03016803-FC40-6A41-91DC-8F206E90920F}" type="slidenum">
              <a:rPr lang="en-US" smtClean="0"/>
              <a:t>14</a:t>
            </a:fld>
            <a:endParaRPr lang="en-US"/>
          </a:p>
        </p:txBody>
      </p:sp>
    </p:spTree>
    <p:extLst>
      <p:ext uri="{BB962C8B-B14F-4D97-AF65-F5344CB8AC3E}">
        <p14:creationId xmlns:p14="http://schemas.microsoft.com/office/powerpoint/2010/main" val="3794240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19</a:t>
            </a:fld>
            <a:endParaRPr lang="en-US"/>
          </a:p>
        </p:txBody>
      </p:sp>
    </p:spTree>
    <p:extLst>
      <p:ext uri="{BB962C8B-B14F-4D97-AF65-F5344CB8AC3E}">
        <p14:creationId xmlns:p14="http://schemas.microsoft.com/office/powerpoint/2010/main" val="336372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FEB8-4CE8-3B4E-9A36-5CD7D1D50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997EC-8C43-1B45-8F29-254AE346C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20F314-91EC-3C4E-A951-5F3EC8659C44}"/>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087AE15E-AFED-D14B-B6EC-7E9201396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B3A51-8F26-B542-969B-FB85BF375C02}"/>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96941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57AD-649F-BC46-B5FD-14616C0944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D1BB59-ADCC-504D-BA97-71725A88D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B6BB-0AA7-8A44-AA6F-1D43352EE2B9}"/>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83EE3FA3-9963-844E-B321-A114B7CC2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6804E-2839-5249-98ED-B184B7824B4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5346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8B435-08B4-3343-8C86-B7FB2DD9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E3AA29-644A-094D-B2B0-0CA65A462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8CCF0-32F5-8A40-A5A5-46BD06DA3212}"/>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52137CE1-13AC-AA48-BB3B-977E5EDC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0DC68-056A-3B42-B113-9B1DF0FD8DB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53266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1442-D861-6445-9DFA-0A0E06F9A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9C0C6-5E16-6D49-B804-976801D36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38454-E3B1-6F4C-9578-1D023913A05C}"/>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17269B86-D966-914A-9BA7-4332C42F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3FDE4-0281-5D40-90C5-1AC175D3D82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66615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42C3-42D7-7149-8402-3943ACA36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39A8C6-156F-064E-A518-206F6CD8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D3C991-39F8-C44A-9826-3C5C4E0F342E}"/>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14B9CA25-3C8C-7042-A436-0AF526D05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C8EF4-02DC-0F4C-B554-9BCABBFB8E4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4153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C6E1-A2BA-3D47-956E-2A1D75F6E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290-E747-C14A-85A3-69C83C0695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9C5B3-30A7-A646-8BA8-43B9755B1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44F74-9E73-A54F-8AE4-308C175361A8}"/>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12464C62-23B4-C94D-9A77-6DA58EF4B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DD2AA-71B6-5D40-9E23-E8B5432C7B3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71580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5E5F-618D-B848-8553-0C4C2BEEF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DD2BB9-E41B-F642-B5E1-74612A8B1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1C39A-9A4F-2C42-9FFF-193ED1A516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152823-5D9D-994D-9DD3-344FE9CDB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77E4F-B4ED-6C47-9B74-AEE059A05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F1DFA-93A5-6544-B106-E8749C5C9B93}"/>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8" name="Footer Placeholder 7">
            <a:extLst>
              <a:ext uri="{FF2B5EF4-FFF2-40B4-BE49-F238E27FC236}">
                <a16:creationId xmlns:a16="http://schemas.microsoft.com/office/drawing/2014/main" id="{B044C6E1-F893-B04C-8A19-D4A279AC2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882248-287A-524C-B744-4CD4A16B2C41}"/>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40813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A256-8015-334D-9DD3-ED3F8091E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6799BB-900C-0144-9423-56A3775CBC7A}"/>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4" name="Footer Placeholder 3">
            <a:extLst>
              <a:ext uri="{FF2B5EF4-FFF2-40B4-BE49-F238E27FC236}">
                <a16:creationId xmlns:a16="http://schemas.microsoft.com/office/drawing/2014/main" id="{D3229CE9-6CEE-8E4E-BEBA-5E1D98DF0E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4418C0-3375-514B-9F4A-A6C1E532E2D4}"/>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335356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779FE-D6C0-5F44-B44E-C11B0B00A12D}"/>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3" name="Footer Placeholder 2">
            <a:extLst>
              <a:ext uri="{FF2B5EF4-FFF2-40B4-BE49-F238E27FC236}">
                <a16:creationId xmlns:a16="http://schemas.microsoft.com/office/drawing/2014/main" id="{FAC90B3E-BA93-214C-BC69-1FD9D1E4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150FD3-8A4D-7842-BAD2-57643B7CC50E}"/>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47046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97BE-F28D-2348-ADBA-8830896F8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5E817-9DCD-5841-AAFF-01674BB6B9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B3E059-94E6-C640-B487-697A9D66A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87FD26-CC0D-BD43-ABCD-93EEE1426DE4}"/>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FE08E2CF-5BEB-284B-BFDB-BE91B42EF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8752D-A88B-9C48-868B-A7CEC883A50C}"/>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2418853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7508-D432-9542-98F5-17FACCCE7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F8D7A-380D-7541-B7CE-32E662948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22B95-6423-9E44-A05B-C6892A65E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E3F2-329C-9443-8C87-FC1675059800}"/>
              </a:ext>
            </a:extLst>
          </p:cNvPr>
          <p:cNvSpPr>
            <a:spLocks noGrp="1"/>
          </p:cNvSpPr>
          <p:nvPr>
            <p:ph type="dt" sz="half" idx="10"/>
          </p:nvPr>
        </p:nvSpPr>
        <p:spPr/>
        <p:txBody>
          <a:bodyPr/>
          <a:lstStyle/>
          <a:p>
            <a:fld id="{80C0D7D4-D932-8840-829C-F1E3C7B458C3}" type="datetimeFigureOut">
              <a:rPr lang="en-US" smtClean="0"/>
              <a:t>8/12/2021</a:t>
            </a:fld>
            <a:endParaRPr lang="en-US"/>
          </a:p>
        </p:txBody>
      </p:sp>
      <p:sp>
        <p:nvSpPr>
          <p:cNvPr id="6" name="Footer Placeholder 5">
            <a:extLst>
              <a:ext uri="{FF2B5EF4-FFF2-40B4-BE49-F238E27FC236}">
                <a16:creationId xmlns:a16="http://schemas.microsoft.com/office/drawing/2014/main" id="{89634BCA-8830-9D41-B2DD-DCA4C1283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CCB8D-35BD-BF4B-A4D4-87A92D97837B}"/>
              </a:ext>
            </a:extLst>
          </p:cNvPr>
          <p:cNvSpPr>
            <a:spLocks noGrp="1"/>
          </p:cNvSpPr>
          <p:nvPr>
            <p:ph type="sldNum" sz="quarter" idx="12"/>
          </p:nvPr>
        </p:nvSpPr>
        <p:spPr/>
        <p:txBody>
          <a:bodyPr/>
          <a:lstStyle/>
          <a:p>
            <a:fld id="{C29E641A-2556-E141-B4E5-89E1EA5467EA}" type="slidenum">
              <a:rPr lang="en-US" smtClean="0"/>
              <a:t>‹#›</a:t>
            </a:fld>
            <a:endParaRPr lang="en-US"/>
          </a:p>
        </p:txBody>
      </p:sp>
    </p:spTree>
    <p:extLst>
      <p:ext uri="{BB962C8B-B14F-4D97-AF65-F5344CB8AC3E}">
        <p14:creationId xmlns:p14="http://schemas.microsoft.com/office/powerpoint/2010/main" val="164034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546C7-941B-A148-B9D1-2781555F7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E93E9-217A-0D4F-9EE7-79CA2D6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A817-742E-7844-91A1-AE8F7809C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D7D4-D932-8840-829C-F1E3C7B458C3}" type="datetimeFigureOut">
              <a:rPr lang="en-US" smtClean="0"/>
              <a:t>8/12/2021</a:t>
            </a:fld>
            <a:endParaRPr lang="en-US"/>
          </a:p>
        </p:txBody>
      </p:sp>
      <p:sp>
        <p:nvSpPr>
          <p:cNvPr id="5" name="Footer Placeholder 4">
            <a:extLst>
              <a:ext uri="{FF2B5EF4-FFF2-40B4-BE49-F238E27FC236}">
                <a16:creationId xmlns:a16="http://schemas.microsoft.com/office/drawing/2014/main" id="{7A6DEE10-ABDE-C940-BD9F-AB92BD1D64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AD9-B960-6347-9B7F-695939D77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E641A-2556-E141-B4E5-89E1EA5467EA}" type="slidenum">
              <a:rPr lang="en-US" smtClean="0"/>
              <a:t>‹#›</a:t>
            </a:fld>
            <a:endParaRPr lang="en-US"/>
          </a:p>
        </p:txBody>
      </p:sp>
    </p:spTree>
    <p:extLst>
      <p:ext uri="{BB962C8B-B14F-4D97-AF65-F5344CB8AC3E}">
        <p14:creationId xmlns:p14="http://schemas.microsoft.com/office/powerpoint/2010/main" val="1288692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760-9B9F-8349-B04D-11E2E7736E62}"/>
              </a:ext>
            </a:extLst>
          </p:cNvPr>
          <p:cNvSpPr>
            <a:spLocks noGrp="1"/>
          </p:cNvSpPr>
          <p:nvPr>
            <p:ph type="ctrTitle"/>
          </p:nvPr>
        </p:nvSpPr>
        <p:spPr>
          <a:xfrm>
            <a:off x="1524000" y="1982334"/>
            <a:ext cx="9144000" cy="2387600"/>
          </a:xfrm>
        </p:spPr>
        <p:txBody>
          <a:bodyPr>
            <a:normAutofit fontScale="90000"/>
          </a:bodyPr>
          <a:lstStyle/>
          <a:p>
            <a:r>
              <a:rPr lang="en-US" dirty="0">
                <a:cs typeface="Times New Roman" panose="02020603050405020304" pitchFamily="18" charset="0"/>
              </a:rPr>
              <a:t>Observations of Chain Aggregates in Florida Cirrus Cloud Anvils </a:t>
            </a:r>
          </a:p>
        </p:txBody>
      </p:sp>
      <p:sp>
        <p:nvSpPr>
          <p:cNvPr id="3" name="Subtitle 2">
            <a:extLst>
              <a:ext uri="{FF2B5EF4-FFF2-40B4-BE49-F238E27FC236}">
                <a16:creationId xmlns:a16="http://schemas.microsoft.com/office/drawing/2014/main" id="{539FFEF4-305B-5141-915C-9DCC7F2F822B}"/>
              </a:ext>
            </a:extLst>
          </p:cNvPr>
          <p:cNvSpPr>
            <a:spLocks noGrp="1"/>
          </p:cNvSpPr>
          <p:nvPr>
            <p:ph type="subTitle" idx="1"/>
          </p:nvPr>
        </p:nvSpPr>
        <p:spPr>
          <a:xfrm>
            <a:off x="1524000" y="4462009"/>
            <a:ext cx="9144000" cy="1655762"/>
          </a:xfrm>
        </p:spPr>
        <p:txBody>
          <a:bodyPr/>
          <a:lstStyle/>
          <a:p>
            <a:r>
              <a:rPr lang="en-US" dirty="0">
                <a:latin typeface="Calibri" panose="020F0502020204030204" pitchFamily="34" charset="0"/>
                <a:cs typeface="Calibri" panose="020F0502020204030204" pitchFamily="34" charset="0"/>
              </a:rPr>
              <a:t>Christian </a:t>
            </a:r>
            <a:r>
              <a:rPr lang="en-US" dirty="0" err="1" smtClean="0">
                <a:latin typeface="Calibri" panose="020F0502020204030204" pitchFamily="34" charset="0"/>
                <a:cs typeface="Calibri" panose="020F0502020204030204" pitchFamily="34" charset="0"/>
              </a:rPr>
              <a:t>Nairy</a:t>
            </a:r>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Dr. Jerome Schmidt (NREIP Mentor)</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08/12/2021</a:t>
            </a:r>
          </a:p>
        </p:txBody>
      </p:sp>
      <p:pic>
        <p:nvPicPr>
          <p:cNvPr id="4" name="Picture 3">
            <a:extLst>
              <a:ext uri="{FF2B5EF4-FFF2-40B4-BE49-F238E27FC236}">
                <a16:creationId xmlns:a16="http://schemas.microsoft.com/office/drawing/2014/main" id="{518E0BF2-E814-2B42-9848-A4F856FA64FE}"/>
              </a:ext>
            </a:extLst>
          </p:cNvPr>
          <p:cNvPicPr>
            <a:picLocks noChangeAspect="1"/>
          </p:cNvPicPr>
          <p:nvPr/>
        </p:nvPicPr>
        <p:blipFill>
          <a:blip r:embed="rId2"/>
          <a:stretch>
            <a:fillRect/>
          </a:stretch>
        </p:blipFill>
        <p:spPr>
          <a:xfrm>
            <a:off x="0" y="0"/>
            <a:ext cx="1719943" cy="1146629"/>
          </a:xfrm>
          <a:prstGeom prst="rect">
            <a:avLst/>
          </a:prstGeom>
        </p:spPr>
      </p:pic>
      <p:pic>
        <p:nvPicPr>
          <p:cNvPr id="5" name="Picture 4">
            <a:extLst>
              <a:ext uri="{FF2B5EF4-FFF2-40B4-BE49-F238E27FC236}">
                <a16:creationId xmlns:a16="http://schemas.microsoft.com/office/drawing/2014/main" id="{EBFC4AEB-FF88-3E4F-9568-A683F52529F8}"/>
              </a:ext>
            </a:extLst>
          </p:cNvPr>
          <p:cNvPicPr>
            <a:picLocks noChangeAspect="1"/>
          </p:cNvPicPr>
          <p:nvPr/>
        </p:nvPicPr>
        <p:blipFill>
          <a:blip r:embed="rId3"/>
          <a:stretch>
            <a:fillRect/>
          </a:stretch>
        </p:blipFill>
        <p:spPr>
          <a:xfrm>
            <a:off x="1" y="6235700"/>
            <a:ext cx="3213100" cy="622300"/>
          </a:xfrm>
          <a:prstGeom prst="rect">
            <a:avLst/>
          </a:prstGeom>
        </p:spPr>
      </p:pic>
      <p:pic>
        <p:nvPicPr>
          <p:cNvPr id="6" name="Picture 5">
            <a:extLst>
              <a:ext uri="{FF2B5EF4-FFF2-40B4-BE49-F238E27FC236}">
                <a16:creationId xmlns:a16="http://schemas.microsoft.com/office/drawing/2014/main" id="{ED3BD9AF-1763-BB45-A4D1-30D7E692ACC1}"/>
              </a:ext>
            </a:extLst>
          </p:cNvPr>
          <p:cNvPicPr>
            <a:picLocks noChangeAspect="1"/>
          </p:cNvPicPr>
          <p:nvPr/>
        </p:nvPicPr>
        <p:blipFill>
          <a:blip r:embed="rId4"/>
          <a:stretch>
            <a:fillRect/>
          </a:stretch>
        </p:blipFill>
        <p:spPr>
          <a:xfrm>
            <a:off x="9448800" y="0"/>
            <a:ext cx="2743200" cy="914400"/>
          </a:xfrm>
          <a:prstGeom prst="rect">
            <a:avLst/>
          </a:prstGeom>
        </p:spPr>
      </p:pic>
    </p:spTree>
    <p:extLst>
      <p:ext uri="{BB962C8B-B14F-4D97-AF65-F5344CB8AC3E}">
        <p14:creationId xmlns:p14="http://schemas.microsoft.com/office/powerpoint/2010/main" val="1520656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2F9470C0-0E81-9D47-B3BC-1F1F42BC611B}"/>
              </a:ext>
            </a:extLst>
          </p:cNvPr>
          <p:cNvPicPr>
            <a:picLocks noChangeAspect="1"/>
          </p:cNvPicPr>
          <p:nvPr/>
        </p:nvPicPr>
        <p:blipFill>
          <a:blip r:embed="rId3"/>
          <a:stretch>
            <a:fillRect/>
          </a:stretch>
        </p:blipFill>
        <p:spPr>
          <a:xfrm>
            <a:off x="6214799" y="3423017"/>
            <a:ext cx="5928911" cy="3429730"/>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D0593B41-B607-A945-9FC1-E41604B1F192}"/>
              </a:ext>
            </a:extLst>
          </p:cNvPr>
          <p:cNvPicPr>
            <a:picLocks noChangeAspect="1"/>
          </p:cNvPicPr>
          <p:nvPr/>
        </p:nvPicPr>
        <p:blipFill>
          <a:blip r:embed="rId4"/>
          <a:stretch>
            <a:fillRect/>
          </a:stretch>
        </p:blipFill>
        <p:spPr>
          <a:xfrm>
            <a:off x="6214799" y="-1"/>
            <a:ext cx="5977202" cy="3426929"/>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9200C130-C0C0-5340-848B-FFC278ED770C}"/>
              </a:ext>
            </a:extLst>
          </p:cNvPr>
          <p:cNvPicPr>
            <a:picLocks noChangeAspect="1"/>
          </p:cNvPicPr>
          <p:nvPr/>
        </p:nvPicPr>
        <p:blipFill>
          <a:blip r:embed="rId5"/>
          <a:stretch>
            <a:fillRect/>
          </a:stretch>
        </p:blipFill>
        <p:spPr>
          <a:xfrm>
            <a:off x="0" y="1504350"/>
            <a:ext cx="5836356" cy="5353650"/>
          </a:xfrm>
          <a:prstGeom prst="rect">
            <a:avLst/>
          </a:prstGeom>
        </p:spPr>
      </p:pic>
      <p:sp>
        <p:nvSpPr>
          <p:cNvPr id="15" name="TextBox 14">
            <a:extLst>
              <a:ext uri="{FF2B5EF4-FFF2-40B4-BE49-F238E27FC236}">
                <a16:creationId xmlns:a16="http://schemas.microsoft.com/office/drawing/2014/main" id="{1E4E96BE-8DAB-0046-84A5-424C5839E3DA}"/>
              </a:ext>
            </a:extLst>
          </p:cNvPr>
          <p:cNvSpPr txBox="1"/>
          <p:nvPr/>
        </p:nvSpPr>
        <p:spPr>
          <a:xfrm>
            <a:off x="148160" y="44104"/>
            <a:ext cx="2275303" cy="461665"/>
          </a:xfrm>
          <a:prstGeom prst="rect">
            <a:avLst/>
          </a:prstGeom>
          <a:noFill/>
        </p:spPr>
        <p:txBody>
          <a:bodyPr wrap="none" rtlCol="0">
            <a:spAutoFit/>
          </a:bodyPr>
          <a:lstStyle/>
          <a:p>
            <a:r>
              <a:rPr lang="en-US" sz="2400" dirty="0"/>
              <a:t>Flight Leg 4 (FL4)</a:t>
            </a:r>
          </a:p>
        </p:txBody>
      </p:sp>
      <p:cxnSp>
        <p:nvCxnSpPr>
          <p:cNvPr id="17" name="Straight Connector 16">
            <a:extLst>
              <a:ext uri="{FF2B5EF4-FFF2-40B4-BE49-F238E27FC236}">
                <a16:creationId xmlns:a16="http://schemas.microsoft.com/office/drawing/2014/main" id="{43A3C507-5F5C-674D-ACE6-B7E40D8263D7}"/>
              </a:ext>
            </a:extLst>
          </p:cNvPr>
          <p:cNvCxnSpPr>
            <a:cxnSpLocks/>
          </p:cNvCxnSpPr>
          <p:nvPr/>
        </p:nvCxnSpPr>
        <p:spPr>
          <a:xfrm>
            <a:off x="7546622" y="1389368"/>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618A60-1291-2040-B85D-5B627133002D}"/>
              </a:ext>
            </a:extLst>
          </p:cNvPr>
          <p:cNvCxnSpPr>
            <a:cxnSpLocks/>
          </p:cNvCxnSpPr>
          <p:nvPr/>
        </p:nvCxnSpPr>
        <p:spPr>
          <a:xfrm>
            <a:off x="7546622" y="4804256"/>
            <a:ext cx="3584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67DEB4-27CD-DB40-ABBC-6CF3DC998821}"/>
              </a:ext>
            </a:extLst>
          </p:cNvPr>
          <p:cNvCxnSpPr>
            <a:cxnSpLocks/>
          </p:cNvCxnSpPr>
          <p:nvPr/>
        </p:nvCxnSpPr>
        <p:spPr>
          <a:xfrm>
            <a:off x="4278489" y="182637"/>
            <a:ext cx="502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F73E3-A646-BB41-B0C8-EC98DADC5CD5}"/>
              </a:ext>
            </a:extLst>
          </p:cNvPr>
          <p:cNvSpPr txBox="1"/>
          <p:nvPr/>
        </p:nvSpPr>
        <p:spPr>
          <a:xfrm>
            <a:off x="4780845" y="44137"/>
            <a:ext cx="1864741" cy="276999"/>
          </a:xfrm>
          <a:prstGeom prst="rect">
            <a:avLst/>
          </a:prstGeom>
          <a:noFill/>
        </p:spPr>
        <p:txBody>
          <a:bodyPr wrap="none" rtlCol="0">
            <a:spAutoFit/>
          </a:bodyPr>
          <a:lstStyle/>
          <a:p>
            <a:r>
              <a:rPr lang="en-US" sz="1200" dirty="0"/>
              <a:t>: Aircraft Sampling Altitude</a:t>
            </a:r>
          </a:p>
        </p:txBody>
      </p:sp>
      <p:cxnSp>
        <p:nvCxnSpPr>
          <p:cNvPr id="24" name="Straight Arrow Connector 23">
            <a:extLst>
              <a:ext uri="{FF2B5EF4-FFF2-40B4-BE49-F238E27FC236}">
                <a16:creationId xmlns:a16="http://schemas.microsoft.com/office/drawing/2014/main" id="{E96034EA-5A51-9B4C-937F-DB2523D0F9C3}"/>
              </a:ext>
            </a:extLst>
          </p:cNvPr>
          <p:cNvCxnSpPr>
            <a:cxnSpLocks/>
          </p:cNvCxnSpPr>
          <p:nvPr/>
        </p:nvCxnSpPr>
        <p:spPr>
          <a:xfrm>
            <a:off x="6558844" y="321136"/>
            <a:ext cx="987778" cy="101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B070BFC-98B7-D947-8A94-E4497C339D3D}"/>
              </a:ext>
            </a:extLst>
          </p:cNvPr>
          <p:cNvCxnSpPr>
            <a:cxnSpLocks/>
          </p:cNvCxnSpPr>
          <p:nvPr/>
        </p:nvCxnSpPr>
        <p:spPr>
          <a:xfrm>
            <a:off x="6558844" y="321135"/>
            <a:ext cx="1000472" cy="43524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79E3E4-57D1-EA4A-A905-E0D5BD388ACD}"/>
              </a:ext>
            </a:extLst>
          </p:cNvPr>
          <p:cNvSpPr txBox="1"/>
          <p:nvPr/>
        </p:nvSpPr>
        <p:spPr>
          <a:xfrm>
            <a:off x="-260066" y="459636"/>
            <a:ext cx="5367058" cy="861774"/>
          </a:xfrm>
          <a:prstGeom prst="rect">
            <a:avLst/>
          </a:prstGeom>
          <a:noFill/>
        </p:spPr>
        <p:txBody>
          <a:bodyPr wrap="square" rtlCol="0">
            <a:spAutoFit/>
          </a:bodyPr>
          <a:lstStyle/>
          <a:p>
            <a:pPr algn="ctr"/>
            <a:r>
              <a:rPr lang="en-US" sz="1600" dirty="0"/>
              <a:t>16:21:30 – 16:27:00 UTC</a:t>
            </a:r>
            <a:r>
              <a:rPr lang="en-US" dirty="0"/>
              <a:t> - </a:t>
            </a:r>
            <a:r>
              <a:rPr lang="en-US" sz="1600" dirty="0"/>
              <a:t>Radar Scan: 16:28:16 UTC</a:t>
            </a:r>
          </a:p>
          <a:p>
            <a:pPr algn="ctr"/>
            <a:r>
              <a:rPr lang="en-US" sz="1600" b="1" dirty="0"/>
              <a:t>10 km CAPPI</a:t>
            </a:r>
          </a:p>
          <a:p>
            <a:pPr algn="ctr"/>
            <a:r>
              <a:rPr lang="en-US" sz="1600" b="1" dirty="0"/>
              <a:t>KMLB Radar</a:t>
            </a:r>
          </a:p>
        </p:txBody>
      </p:sp>
      <p:sp>
        <p:nvSpPr>
          <p:cNvPr id="13" name="Slide Number Placeholder 3">
            <a:extLst>
              <a:ext uri="{FF2B5EF4-FFF2-40B4-BE49-F238E27FC236}">
                <a16:creationId xmlns:a16="http://schemas.microsoft.com/office/drawing/2014/main" id="{A7D2FE22-FCED-AA4C-8E05-FDF0B9661804}"/>
              </a:ext>
            </a:extLst>
          </p:cNvPr>
          <p:cNvSpPr>
            <a:spLocks noGrp="1"/>
          </p:cNvSpPr>
          <p:nvPr>
            <p:ph type="sldNum" sz="quarter" idx="12"/>
          </p:nvPr>
        </p:nvSpPr>
        <p:spPr>
          <a:xfrm>
            <a:off x="9448800" y="6534063"/>
            <a:ext cx="2743200" cy="365125"/>
          </a:xfrm>
        </p:spPr>
        <p:txBody>
          <a:bodyPr/>
          <a:lstStyle/>
          <a:p>
            <a:fld id="{91653871-24CD-054C-815D-2D173F4A6F76}" type="slidenum">
              <a:rPr lang="en-US" smtClean="0"/>
              <a:t>10</a:t>
            </a:fld>
            <a:endParaRPr lang="en-US" dirty="0"/>
          </a:p>
        </p:txBody>
      </p:sp>
      <p:cxnSp>
        <p:nvCxnSpPr>
          <p:cNvPr id="16" name="Straight Arrow Connector 15">
            <a:extLst>
              <a:ext uri="{FF2B5EF4-FFF2-40B4-BE49-F238E27FC236}">
                <a16:creationId xmlns:a16="http://schemas.microsoft.com/office/drawing/2014/main" id="{C28CFDCC-D742-9640-8CAE-DE4584228901}"/>
              </a:ext>
            </a:extLst>
          </p:cNvPr>
          <p:cNvCxnSpPr>
            <a:cxnSpLocks/>
          </p:cNvCxnSpPr>
          <p:nvPr/>
        </p:nvCxnSpPr>
        <p:spPr>
          <a:xfrm flipH="1">
            <a:off x="3170712" y="1321410"/>
            <a:ext cx="890650" cy="1968055"/>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50AFC8-2BA3-B04D-AD7D-6206E5B602E9}"/>
              </a:ext>
            </a:extLst>
          </p:cNvPr>
          <p:cNvSpPr txBox="1"/>
          <p:nvPr/>
        </p:nvSpPr>
        <p:spPr>
          <a:xfrm>
            <a:off x="3460106" y="1072393"/>
            <a:ext cx="1842043" cy="307777"/>
          </a:xfrm>
          <a:prstGeom prst="rect">
            <a:avLst/>
          </a:prstGeom>
          <a:noFill/>
        </p:spPr>
        <p:txBody>
          <a:bodyPr wrap="none" rtlCol="0">
            <a:spAutoFit/>
          </a:bodyPr>
          <a:lstStyle/>
          <a:p>
            <a:r>
              <a:rPr lang="en-US" sz="1400" dirty="0"/>
              <a:t>Ka-band radar location</a:t>
            </a:r>
          </a:p>
        </p:txBody>
      </p:sp>
    </p:spTree>
    <p:extLst>
      <p:ext uri="{BB962C8B-B14F-4D97-AF65-F5344CB8AC3E}">
        <p14:creationId xmlns:p14="http://schemas.microsoft.com/office/powerpoint/2010/main" val="2037975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0" y="0"/>
            <a:ext cx="10164536" cy="6858000"/>
          </a:xfrm>
          <a:prstGeom prst="rect">
            <a:avLst/>
          </a:prstGeom>
        </p:spPr>
      </p:pic>
      <p:sp>
        <p:nvSpPr>
          <p:cNvPr id="3" name="TextBox 2">
            <a:extLst>
              <a:ext uri="{FF2B5EF4-FFF2-40B4-BE49-F238E27FC236}">
                <a16:creationId xmlns:a16="http://schemas.microsoft.com/office/drawing/2014/main" id="{F7BC1C61-F5B2-3945-BC86-4D9D38BE890B}"/>
              </a:ext>
            </a:extLst>
          </p:cNvPr>
          <p:cNvSpPr txBox="1"/>
          <p:nvPr/>
        </p:nvSpPr>
        <p:spPr>
          <a:xfrm>
            <a:off x="10033906" y="729343"/>
            <a:ext cx="2158094" cy="6124754"/>
          </a:xfrm>
          <a:prstGeom prst="rect">
            <a:avLst/>
          </a:prstGeom>
          <a:noFill/>
        </p:spPr>
        <p:txBody>
          <a:bodyPr wrap="square" rtlCol="0">
            <a:spAutoFit/>
          </a:bodyPr>
          <a:lstStyle/>
          <a:p>
            <a:pPr algn="ctr"/>
            <a:r>
              <a:rPr lang="en-US" sz="1400" dirty="0"/>
              <a:t>Temperature Range (°C):</a:t>
            </a:r>
          </a:p>
          <a:p>
            <a:pPr algn="ctr"/>
            <a:r>
              <a:rPr lang="en-US" sz="1400" dirty="0"/>
              <a:t>-30.28 to -29.31</a:t>
            </a:r>
          </a:p>
          <a:p>
            <a:pPr algn="ctr"/>
            <a:endParaRPr lang="en-US" sz="1400" dirty="0"/>
          </a:p>
          <a:p>
            <a:pPr algn="ctr"/>
            <a:r>
              <a:rPr lang="en-US" sz="1400" dirty="0"/>
              <a:t>Average Temperature (°C):</a:t>
            </a:r>
          </a:p>
          <a:p>
            <a:pPr algn="ctr"/>
            <a:r>
              <a:rPr lang="en-US" sz="1400" dirty="0"/>
              <a:t>-29.79</a:t>
            </a:r>
          </a:p>
          <a:p>
            <a:pPr algn="ctr"/>
            <a:r>
              <a:rPr lang="en-US" sz="1400" dirty="0"/>
              <a:t>--------------</a:t>
            </a:r>
          </a:p>
          <a:p>
            <a:pPr algn="ctr"/>
            <a:r>
              <a:rPr lang="en-US" sz="1400" dirty="0"/>
              <a:t> CIP Mean Particle Diameter Range (</a:t>
            </a:r>
            <a:r>
              <a:rPr lang="el-GR" sz="1400" dirty="0"/>
              <a:t>μ</a:t>
            </a:r>
            <a:r>
              <a:rPr lang="en-US" sz="1400" dirty="0"/>
              <a:t>m):</a:t>
            </a:r>
          </a:p>
          <a:p>
            <a:pPr algn="ctr"/>
            <a:r>
              <a:rPr lang="en-US" sz="1400" dirty="0"/>
              <a:t>51.12 to 178.22</a:t>
            </a:r>
          </a:p>
          <a:p>
            <a:pPr algn="ctr"/>
            <a:endParaRPr lang="en-US" sz="1400" dirty="0"/>
          </a:p>
          <a:p>
            <a:pPr algn="ctr"/>
            <a:r>
              <a:rPr lang="en-US" sz="1400" dirty="0"/>
              <a:t>Mean CIP Mean Particle Diameter (</a:t>
            </a:r>
            <a:r>
              <a:rPr lang="el-GR" sz="1400" dirty="0"/>
              <a:t>μ</a:t>
            </a:r>
            <a:r>
              <a:rPr lang="en-US" sz="1400" dirty="0"/>
              <a:t>m):</a:t>
            </a:r>
          </a:p>
          <a:p>
            <a:pPr algn="ctr"/>
            <a:r>
              <a:rPr lang="en-US" sz="1400" dirty="0"/>
              <a:t>101.55</a:t>
            </a:r>
          </a:p>
          <a:p>
            <a:pPr algn="ctr"/>
            <a:r>
              <a:rPr lang="en-US" sz="1400" dirty="0"/>
              <a:t>--------------</a:t>
            </a:r>
          </a:p>
          <a:p>
            <a:pPr algn="ctr"/>
            <a:r>
              <a:rPr lang="en-US" sz="1400" dirty="0"/>
              <a:t>TWC Range (g/m^3):</a:t>
            </a:r>
          </a:p>
          <a:p>
            <a:pPr algn="ctr"/>
            <a:r>
              <a:rPr lang="en-US" sz="1400" dirty="0"/>
              <a:t>0.0165 to 0.872</a:t>
            </a:r>
          </a:p>
          <a:p>
            <a:pPr algn="ctr"/>
            <a:endParaRPr lang="en-US" sz="1400" dirty="0"/>
          </a:p>
          <a:p>
            <a:pPr algn="ctr"/>
            <a:r>
              <a:rPr lang="en-US" sz="1400" dirty="0"/>
              <a:t>Mean TWC (g/m^3):</a:t>
            </a:r>
          </a:p>
          <a:p>
            <a:pPr algn="ctr"/>
            <a:r>
              <a:rPr lang="en-US" sz="1400" dirty="0"/>
              <a:t>0.2587</a:t>
            </a:r>
          </a:p>
          <a:p>
            <a:pPr algn="ctr"/>
            <a:r>
              <a:rPr lang="en-US" sz="1400" dirty="0"/>
              <a:t>--------------</a:t>
            </a:r>
          </a:p>
          <a:p>
            <a:pPr algn="ctr"/>
            <a:r>
              <a:rPr lang="en-US" sz="1400" dirty="0"/>
              <a:t>Vert. E-Field Range (kV/m):</a:t>
            </a:r>
          </a:p>
          <a:p>
            <a:pPr algn="ctr"/>
            <a:r>
              <a:rPr lang="en-US" sz="1400" dirty="0"/>
              <a:t>-0.55 to 5.97</a:t>
            </a:r>
          </a:p>
          <a:p>
            <a:pPr algn="ctr"/>
            <a:endParaRPr lang="en-US" sz="1400" dirty="0"/>
          </a:p>
          <a:p>
            <a:pPr algn="ctr"/>
            <a:r>
              <a:rPr lang="en-US" sz="1400" dirty="0"/>
              <a:t>Mean Vert. E-Field (kV/m):</a:t>
            </a:r>
          </a:p>
          <a:p>
            <a:pPr algn="ctr"/>
            <a:r>
              <a:rPr lang="en-US" sz="1400" dirty="0"/>
              <a:t>0.93</a:t>
            </a:r>
          </a:p>
          <a:p>
            <a:pPr algn="ctr"/>
            <a:r>
              <a:rPr lang="en-US" sz="1400" dirty="0"/>
              <a:t>--------------</a:t>
            </a:r>
          </a:p>
          <a:p>
            <a:pPr algn="ctr"/>
            <a:endParaRPr lang="en-US" sz="1400" dirty="0"/>
          </a:p>
        </p:txBody>
      </p:sp>
      <p:sp>
        <p:nvSpPr>
          <p:cNvPr id="4" name="Slide Number Placeholder 3">
            <a:extLst>
              <a:ext uri="{FF2B5EF4-FFF2-40B4-BE49-F238E27FC236}">
                <a16:creationId xmlns:a16="http://schemas.microsoft.com/office/drawing/2014/main" id="{1CB6F973-23F8-C245-B795-B1317CAF5F4C}"/>
              </a:ext>
            </a:extLst>
          </p:cNvPr>
          <p:cNvSpPr>
            <a:spLocks noGrp="1"/>
          </p:cNvSpPr>
          <p:nvPr>
            <p:ph type="sldNum" sz="quarter" idx="12"/>
          </p:nvPr>
        </p:nvSpPr>
        <p:spPr>
          <a:xfrm>
            <a:off x="9228117" y="6403851"/>
            <a:ext cx="2743200" cy="365125"/>
          </a:xfrm>
        </p:spPr>
        <p:txBody>
          <a:bodyPr/>
          <a:lstStyle/>
          <a:p>
            <a:fld id="{91653871-24CD-054C-815D-2D173F4A6F76}" type="slidenum">
              <a:rPr lang="en-US" smtClean="0"/>
              <a:t>11</a:t>
            </a:fld>
            <a:endParaRPr lang="en-US" dirty="0"/>
          </a:p>
        </p:txBody>
      </p:sp>
    </p:spTree>
    <p:extLst>
      <p:ext uri="{BB962C8B-B14F-4D97-AF65-F5344CB8AC3E}">
        <p14:creationId xmlns:p14="http://schemas.microsoft.com/office/powerpoint/2010/main" val="1051596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4DDD662-09E4-714C-A086-14FE51F2E850}"/>
              </a:ext>
            </a:extLst>
          </p:cNvPr>
          <p:cNvPicPr>
            <a:picLocks noChangeAspect="1"/>
          </p:cNvPicPr>
          <p:nvPr/>
        </p:nvPicPr>
        <p:blipFill>
          <a:blip r:embed="rId2"/>
          <a:stretch>
            <a:fillRect/>
          </a:stretch>
        </p:blipFill>
        <p:spPr>
          <a:xfrm>
            <a:off x="2870796" y="0"/>
            <a:ext cx="6450407" cy="435208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F932897-2BD9-8644-B649-A60ADDEC22AD}"/>
              </a:ext>
            </a:extLst>
          </p:cNvPr>
          <p:cNvPicPr>
            <a:picLocks noChangeAspect="1"/>
          </p:cNvPicPr>
          <p:nvPr/>
        </p:nvPicPr>
        <p:blipFill rotWithShape="1">
          <a:blip r:embed="rId3"/>
          <a:srcRect l="45353" b="40788"/>
          <a:stretch/>
        </p:blipFill>
        <p:spPr>
          <a:xfrm>
            <a:off x="0" y="339876"/>
            <a:ext cx="2554917" cy="2084421"/>
          </a:xfrm>
          <a:prstGeom prst="rect">
            <a:avLst/>
          </a:prstGeom>
        </p:spPr>
      </p:pic>
      <p:pic>
        <p:nvPicPr>
          <p:cNvPr id="11" name="Picture 10">
            <a:extLst>
              <a:ext uri="{FF2B5EF4-FFF2-40B4-BE49-F238E27FC236}">
                <a16:creationId xmlns:a16="http://schemas.microsoft.com/office/drawing/2014/main" id="{BD8ED3FA-E292-604A-8E34-29ACED88483C}"/>
              </a:ext>
            </a:extLst>
          </p:cNvPr>
          <p:cNvPicPr>
            <a:picLocks noChangeAspect="1"/>
          </p:cNvPicPr>
          <p:nvPr/>
        </p:nvPicPr>
        <p:blipFill rotWithShape="1">
          <a:blip r:embed="rId4"/>
          <a:srcRect r="42209" b="7679"/>
          <a:stretch/>
        </p:blipFill>
        <p:spPr>
          <a:xfrm>
            <a:off x="-23683" y="2453761"/>
            <a:ext cx="2248980" cy="2704134"/>
          </a:xfrm>
          <a:prstGeom prst="rect">
            <a:avLst/>
          </a:prstGeom>
        </p:spPr>
      </p:pic>
      <p:sp>
        <p:nvSpPr>
          <p:cNvPr id="12" name="TextBox 11">
            <a:extLst>
              <a:ext uri="{FF2B5EF4-FFF2-40B4-BE49-F238E27FC236}">
                <a16:creationId xmlns:a16="http://schemas.microsoft.com/office/drawing/2014/main" id="{8DDA79B6-BE79-8543-BC26-6001E268D219}"/>
              </a:ext>
            </a:extLst>
          </p:cNvPr>
          <p:cNvSpPr txBox="1"/>
          <p:nvPr/>
        </p:nvSpPr>
        <p:spPr>
          <a:xfrm>
            <a:off x="1100807" y="339876"/>
            <a:ext cx="888385" cy="400110"/>
          </a:xfrm>
          <a:prstGeom prst="rect">
            <a:avLst/>
          </a:prstGeom>
          <a:noFill/>
        </p:spPr>
        <p:txBody>
          <a:bodyPr wrap="none" rtlCol="0">
            <a:spAutoFit/>
          </a:bodyPr>
          <a:lstStyle/>
          <a:p>
            <a:r>
              <a:rPr lang="en-US" sz="1000" dirty="0"/>
              <a:t>16:21:47 UTC</a:t>
            </a:r>
          </a:p>
          <a:p>
            <a:r>
              <a:rPr lang="en-US" sz="1000" dirty="0"/>
              <a:t>58907 </a:t>
            </a:r>
            <a:r>
              <a:rPr lang="en-US" sz="1000" dirty="0" err="1"/>
              <a:t>sfm</a:t>
            </a:r>
            <a:endParaRPr lang="en-US" sz="1000" dirty="0"/>
          </a:p>
        </p:txBody>
      </p:sp>
      <p:sp>
        <p:nvSpPr>
          <p:cNvPr id="13" name="TextBox 12">
            <a:extLst>
              <a:ext uri="{FF2B5EF4-FFF2-40B4-BE49-F238E27FC236}">
                <a16:creationId xmlns:a16="http://schemas.microsoft.com/office/drawing/2014/main" id="{69722F59-AA97-354B-B9E9-906C7963123E}"/>
              </a:ext>
            </a:extLst>
          </p:cNvPr>
          <p:cNvSpPr txBox="1"/>
          <p:nvPr/>
        </p:nvSpPr>
        <p:spPr>
          <a:xfrm>
            <a:off x="0" y="2453761"/>
            <a:ext cx="888385" cy="400110"/>
          </a:xfrm>
          <a:prstGeom prst="rect">
            <a:avLst/>
          </a:prstGeom>
          <a:noFill/>
        </p:spPr>
        <p:txBody>
          <a:bodyPr wrap="none" rtlCol="0">
            <a:spAutoFit/>
          </a:bodyPr>
          <a:lstStyle/>
          <a:p>
            <a:r>
              <a:rPr lang="en-US" sz="1000" dirty="0"/>
              <a:t>16:22:15 UTC</a:t>
            </a:r>
          </a:p>
          <a:p>
            <a:r>
              <a:rPr lang="en-US" sz="1000" dirty="0"/>
              <a:t>58935 </a:t>
            </a:r>
            <a:r>
              <a:rPr lang="en-US" sz="1000" dirty="0" err="1"/>
              <a:t>sfm</a:t>
            </a:r>
            <a:endParaRPr lang="en-US" sz="1000" dirty="0"/>
          </a:p>
        </p:txBody>
      </p:sp>
      <p:pic>
        <p:nvPicPr>
          <p:cNvPr id="17" name="Picture 16" descr="A picture containing air&#10;&#10;Description automatically generated">
            <a:extLst>
              <a:ext uri="{FF2B5EF4-FFF2-40B4-BE49-F238E27FC236}">
                <a16:creationId xmlns:a16="http://schemas.microsoft.com/office/drawing/2014/main" id="{513C6E63-7B3D-004D-87A0-9B1900D1221C}"/>
              </a:ext>
            </a:extLst>
          </p:cNvPr>
          <p:cNvPicPr>
            <a:picLocks noChangeAspect="1"/>
          </p:cNvPicPr>
          <p:nvPr/>
        </p:nvPicPr>
        <p:blipFill rotWithShape="1">
          <a:blip r:embed="rId5"/>
          <a:srcRect l="33302" r="27427" b="9638"/>
          <a:stretch/>
        </p:blipFill>
        <p:spPr>
          <a:xfrm rot="5400000">
            <a:off x="588236" y="4575441"/>
            <a:ext cx="1670641" cy="2894478"/>
          </a:xfrm>
          <a:prstGeom prst="rect">
            <a:avLst/>
          </a:prstGeom>
        </p:spPr>
      </p:pic>
      <p:sp>
        <p:nvSpPr>
          <p:cNvPr id="18" name="TextBox 17">
            <a:extLst>
              <a:ext uri="{FF2B5EF4-FFF2-40B4-BE49-F238E27FC236}">
                <a16:creationId xmlns:a16="http://schemas.microsoft.com/office/drawing/2014/main" id="{BC01269F-7F88-794D-8BA1-C97B3DFAA4A8}"/>
              </a:ext>
            </a:extLst>
          </p:cNvPr>
          <p:cNvSpPr txBox="1"/>
          <p:nvPr/>
        </p:nvSpPr>
        <p:spPr>
          <a:xfrm>
            <a:off x="1781104" y="5286124"/>
            <a:ext cx="888385" cy="400110"/>
          </a:xfrm>
          <a:prstGeom prst="rect">
            <a:avLst/>
          </a:prstGeom>
          <a:noFill/>
        </p:spPr>
        <p:txBody>
          <a:bodyPr wrap="none" rtlCol="0">
            <a:spAutoFit/>
          </a:bodyPr>
          <a:lstStyle/>
          <a:p>
            <a:r>
              <a:rPr lang="en-US" sz="1000" dirty="0"/>
              <a:t>16:22:34 UTC</a:t>
            </a:r>
          </a:p>
          <a:p>
            <a:r>
              <a:rPr lang="en-US" sz="1000" dirty="0"/>
              <a:t>58954 </a:t>
            </a:r>
            <a:r>
              <a:rPr lang="en-US" sz="1000" dirty="0" err="1"/>
              <a:t>sfm</a:t>
            </a:r>
            <a:endParaRPr lang="en-US" sz="1000" dirty="0"/>
          </a:p>
        </p:txBody>
      </p:sp>
      <p:pic>
        <p:nvPicPr>
          <p:cNvPr id="22" name="Picture 21" descr="A screenshot of a video game&#10;&#10;Description automatically generated with medium confidence">
            <a:extLst>
              <a:ext uri="{FF2B5EF4-FFF2-40B4-BE49-F238E27FC236}">
                <a16:creationId xmlns:a16="http://schemas.microsoft.com/office/drawing/2014/main" id="{1D02FDA0-AF78-5E41-B532-95F5A0A796A2}"/>
              </a:ext>
            </a:extLst>
          </p:cNvPr>
          <p:cNvPicPr>
            <a:picLocks noChangeAspect="1"/>
          </p:cNvPicPr>
          <p:nvPr/>
        </p:nvPicPr>
        <p:blipFill rotWithShape="1">
          <a:blip r:embed="rId6"/>
          <a:srcRect l="3541" r="5490" b="20840"/>
          <a:stretch/>
        </p:blipFill>
        <p:spPr>
          <a:xfrm>
            <a:off x="2976418" y="4631396"/>
            <a:ext cx="3398330" cy="2226604"/>
          </a:xfrm>
          <a:prstGeom prst="rect">
            <a:avLst/>
          </a:prstGeom>
        </p:spPr>
      </p:pic>
      <p:sp>
        <p:nvSpPr>
          <p:cNvPr id="23" name="TextBox 22">
            <a:extLst>
              <a:ext uri="{FF2B5EF4-FFF2-40B4-BE49-F238E27FC236}">
                <a16:creationId xmlns:a16="http://schemas.microsoft.com/office/drawing/2014/main" id="{A1E9F7CA-777F-3C4A-8127-C3D96E7D4899}"/>
              </a:ext>
            </a:extLst>
          </p:cNvPr>
          <p:cNvSpPr txBox="1"/>
          <p:nvPr/>
        </p:nvSpPr>
        <p:spPr>
          <a:xfrm>
            <a:off x="5436976" y="4744043"/>
            <a:ext cx="888385" cy="400110"/>
          </a:xfrm>
          <a:prstGeom prst="rect">
            <a:avLst/>
          </a:prstGeom>
          <a:noFill/>
        </p:spPr>
        <p:txBody>
          <a:bodyPr wrap="none" rtlCol="0">
            <a:spAutoFit/>
          </a:bodyPr>
          <a:lstStyle/>
          <a:p>
            <a:r>
              <a:rPr lang="en-US" sz="1000" dirty="0"/>
              <a:t>16:24:22 UTC</a:t>
            </a:r>
          </a:p>
          <a:p>
            <a:r>
              <a:rPr lang="en-US" sz="1000" dirty="0"/>
              <a:t>59062 </a:t>
            </a:r>
            <a:r>
              <a:rPr lang="en-US" sz="1000" dirty="0" err="1"/>
              <a:t>sfm</a:t>
            </a:r>
            <a:endParaRPr lang="en-US" sz="1000" dirty="0"/>
          </a:p>
        </p:txBody>
      </p:sp>
      <p:pic>
        <p:nvPicPr>
          <p:cNvPr id="27" name="Picture 26" descr="A picture containing white&#10;&#10;Description automatically generated">
            <a:extLst>
              <a:ext uri="{FF2B5EF4-FFF2-40B4-BE49-F238E27FC236}">
                <a16:creationId xmlns:a16="http://schemas.microsoft.com/office/drawing/2014/main" id="{16B1B1C7-9F69-E340-AA76-C83EFFD34D51}"/>
              </a:ext>
            </a:extLst>
          </p:cNvPr>
          <p:cNvPicPr>
            <a:picLocks noChangeAspect="1"/>
          </p:cNvPicPr>
          <p:nvPr/>
        </p:nvPicPr>
        <p:blipFill rotWithShape="1">
          <a:blip r:embed="rId7"/>
          <a:srcRect r="40609" b="49122"/>
          <a:stretch/>
        </p:blipFill>
        <p:spPr>
          <a:xfrm>
            <a:off x="6827563" y="4631396"/>
            <a:ext cx="3453193" cy="2226604"/>
          </a:xfrm>
          <a:prstGeom prst="rect">
            <a:avLst/>
          </a:prstGeom>
        </p:spPr>
      </p:pic>
      <p:sp>
        <p:nvSpPr>
          <p:cNvPr id="28" name="TextBox 27">
            <a:extLst>
              <a:ext uri="{FF2B5EF4-FFF2-40B4-BE49-F238E27FC236}">
                <a16:creationId xmlns:a16="http://schemas.microsoft.com/office/drawing/2014/main" id="{A1C106E7-93C3-8F4B-BC18-D16F2F4BFD93}"/>
              </a:ext>
            </a:extLst>
          </p:cNvPr>
          <p:cNvSpPr txBox="1"/>
          <p:nvPr/>
        </p:nvSpPr>
        <p:spPr>
          <a:xfrm>
            <a:off x="9240154" y="4990264"/>
            <a:ext cx="888385" cy="400110"/>
          </a:xfrm>
          <a:prstGeom prst="rect">
            <a:avLst/>
          </a:prstGeom>
          <a:noFill/>
        </p:spPr>
        <p:txBody>
          <a:bodyPr wrap="none" rtlCol="0">
            <a:spAutoFit/>
          </a:bodyPr>
          <a:lstStyle/>
          <a:p>
            <a:r>
              <a:rPr lang="en-US" sz="1000" dirty="0"/>
              <a:t>16:25:16 UTC</a:t>
            </a:r>
          </a:p>
          <a:p>
            <a:r>
              <a:rPr lang="en-US" sz="1000" dirty="0"/>
              <a:t>59116 </a:t>
            </a:r>
            <a:r>
              <a:rPr lang="en-US" sz="1000" dirty="0" err="1"/>
              <a:t>sfm</a:t>
            </a:r>
            <a:endParaRPr lang="en-US" sz="1000" dirty="0"/>
          </a:p>
        </p:txBody>
      </p:sp>
      <p:pic>
        <p:nvPicPr>
          <p:cNvPr id="33" name="Picture 32" descr="A picture containing text&#10;&#10;Description automatically generated">
            <a:extLst>
              <a:ext uri="{FF2B5EF4-FFF2-40B4-BE49-F238E27FC236}">
                <a16:creationId xmlns:a16="http://schemas.microsoft.com/office/drawing/2014/main" id="{2C6D82C8-1919-A744-AC73-6893EF6D8DC0}"/>
              </a:ext>
            </a:extLst>
          </p:cNvPr>
          <p:cNvPicPr>
            <a:picLocks noChangeAspect="1"/>
          </p:cNvPicPr>
          <p:nvPr/>
        </p:nvPicPr>
        <p:blipFill rotWithShape="1">
          <a:blip r:embed="rId8"/>
          <a:srcRect r="41216" b="68538"/>
          <a:stretch/>
        </p:blipFill>
        <p:spPr>
          <a:xfrm rot="5400000">
            <a:off x="9315497" y="4501948"/>
            <a:ext cx="3402857" cy="137082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2B6C416D-3100-7740-913A-FDD33DD17C51}"/>
              </a:ext>
            </a:extLst>
          </p:cNvPr>
          <p:cNvPicPr>
            <a:picLocks noChangeAspect="1"/>
          </p:cNvPicPr>
          <p:nvPr/>
        </p:nvPicPr>
        <p:blipFill rotWithShape="1">
          <a:blip r:embed="rId9"/>
          <a:srcRect l="12810" t="1" r="21866" b="-154"/>
          <a:stretch/>
        </p:blipFill>
        <p:spPr>
          <a:xfrm>
            <a:off x="9493672" y="339876"/>
            <a:ext cx="2687150" cy="3102015"/>
          </a:xfrm>
          <a:prstGeom prst="rect">
            <a:avLst/>
          </a:prstGeom>
        </p:spPr>
      </p:pic>
      <p:sp>
        <p:nvSpPr>
          <p:cNvPr id="36" name="TextBox 35">
            <a:extLst>
              <a:ext uri="{FF2B5EF4-FFF2-40B4-BE49-F238E27FC236}">
                <a16:creationId xmlns:a16="http://schemas.microsoft.com/office/drawing/2014/main" id="{E4A2DDB9-59FE-C644-9781-E621F6AB5B52}"/>
              </a:ext>
            </a:extLst>
          </p:cNvPr>
          <p:cNvSpPr txBox="1"/>
          <p:nvPr/>
        </p:nvSpPr>
        <p:spPr>
          <a:xfrm>
            <a:off x="10572732" y="3682717"/>
            <a:ext cx="888385" cy="400110"/>
          </a:xfrm>
          <a:prstGeom prst="rect">
            <a:avLst/>
          </a:prstGeom>
          <a:noFill/>
        </p:spPr>
        <p:txBody>
          <a:bodyPr wrap="none" rtlCol="0">
            <a:spAutoFit/>
          </a:bodyPr>
          <a:lstStyle/>
          <a:p>
            <a:r>
              <a:rPr lang="en-US" sz="1000" dirty="0"/>
              <a:t>16:25:36 UTC</a:t>
            </a:r>
          </a:p>
          <a:p>
            <a:r>
              <a:rPr lang="en-US" sz="1000" dirty="0"/>
              <a:t>59136 </a:t>
            </a:r>
            <a:r>
              <a:rPr lang="en-US" sz="1000" dirty="0" err="1"/>
              <a:t>sfm</a:t>
            </a:r>
            <a:endParaRPr lang="en-US" sz="1000" dirty="0"/>
          </a:p>
        </p:txBody>
      </p:sp>
      <p:sp>
        <p:nvSpPr>
          <p:cNvPr id="37" name="TextBox 36">
            <a:extLst>
              <a:ext uri="{FF2B5EF4-FFF2-40B4-BE49-F238E27FC236}">
                <a16:creationId xmlns:a16="http://schemas.microsoft.com/office/drawing/2014/main" id="{72F88232-ED55-9046-9A81-B11CE7F1682F}"/>
              </a:ext>
            </a:extLst>
          </p:cNvPr>
          <p:cNvSpPr txBox="1"/>
          <p:nvPr/>
        </p:nvSpPr>
        <p:spPr>
          <a:xfrm>
            <a:off x="9684347" y="476647"/>
            <a:ext cx="888385" cy="400110"/>
          </a:xfrm>
          <a:prstGeom prst="rect">
            <a:avLst/>
          </a:prstGeom>
          <a:noFill/>
        </p:spPr>
        <p:txBody>
          <a:bodyPr wrap="none" rtlCol="0">
            <a:spAutoFit/>
          </a:bodyPr>
          <a:lstStyle/>
          <a:p>
            <a:r>
              <a:rPr lang="en-US" sz="1000" dirty="0"/>
              <a:t>16:26:38 UTC</a:t>
            </a:r>
          </a:p>
          <a:p>
            <a:r>
              <a:rPr lang="en-US" sz="1000" dirty="0"/>
              <a:t>59198 </a:t>
            </a:r>
            <a:r>
              <a:rPr lang="en-US" sz="1000" dirty="0" err="1"/>
              <a:t>sfm</a:t>
            </a:r>
            <a:endParaRPr lang="en-US" sz="1000" dirty="0"/>
          </a:p>
        </p:txBody>
      </p:sp>
      <p:cxnSp>
        <p:nvCxnSpPr>
          <p:cNvPr id="38" name="Straight Connector 37">
            <a:extLst>
              <a:ext uri="{FF2B5EF4-FFF2-40B4-BE49-F238E27FC236}">
                <a16:creationId xmlns:a16="http://schemas.microsoft.com/office/drawing/2014/main" id="{29FE3C28-88C5-F74B-9748-350938F0A3EC}"/>
              </a:ext>
            </a:extLst>
          </p:cNvPr>
          <p:cNvCxnSpPr>
            <a:cxnSpLocks/>
          </p:cNvCxnSpPr>
          <p:nvPr/>
        </p:nvCxnSpPr>
        <p:spPr>
          <a:xfrm flipH="1">
            <a:off x="0" y="37983"/>
            <a:ext cx="2870796"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8808C9-C5DF-8A4C-8189-F34306966ED1}"/>
              </a:ext>
            </a:extLst>
          </p:cNvPr>
          <p:cNvCxnSpPr>
            <a:cxnSpLocks/>
          </p:cNvCxnSpPr>
          <p:nvPr/>
        </p:nvCxnSpPr>
        <p:spPr>
          <a:xfrm>
            <a:off x="2870796" y="75967"/>
            <a:ext cx="0" cy="439572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045DAE-84ED-1D40-85C8-18953FB8B39D}"/>
              </a:ext>
            </a:extLst>
          </p:cNvPr>
          <p:cNvCxnSpPr>
            <a:cxnSpLocks/>
          </p:cNvCxnSpPr>
          <p:nvPr/>
        </p:nvCxnSpPr>
        <p:spPr>
          <a:xfrm flipH="1">
            <a:off x="2870796" y="4433704"/>
            <a:ext cx="36689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9E367D-133D-AD4E-8A2B-73405ECA3DDE}"/>
              </a:ext>
            </a:extLst>
          </p:cNvPr>
          <p:cNvCxnSpPr>
            <a:cxnSpLocks/>
          </p:cNvCxnSpPr>
          <p:nvPr/>
        </p:nvCxnSpPr>
        <p:spPr>
          <a:xfrm>
            <a:off x="6539696" y="4433704"/>
            <a:ext cx="0" cy="245508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4014AEA-3962-FD49-B1C8-C8AABE5289B3}"/>
              </a:ext>
            </a:extLst>
          </p:cNvPr>
          <p:cNvSpPr txBox="1"/>
          <p:nvPr/>
        </p:nvSpPr>
        <p:spPr>
          <a:xfrm>
            <a:off x="484114" y="75967"/>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50" name="Straight Connector 49">
            <a:extLst>
              <a:ext uri="{FF2B5EF4-FFF2-40B4-BE49-F238E27FC236}">
                <a16:creationId xmlns:a16="http://schemas.microsoft.com/office/drawing/2014/main" id="{B5D37049-3913-2C45-9E40-1B0D758C12F6}"/>
              </a:ext>
            </a:extLst>
          </p:cNvPr>
          <p:cNvCxnSpPr>
            <a:cxnSpLocks/>
          </p:cNvCxnSpPr>
          <p:nvPr/>
        </p:nvCxnSpPr>
        <p:spPr>
          <a:xfrm>
            <a:off x="6701742" y="4433704"/>
            <a:ext cx="263654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C73EFA-E9DF-A54C-AC48-8E48E7576057}"/>
              </a:ext>
            </a:extLst>
          </p:cNvPr>
          <p:cNvCxnSpPr>
            <a:cxnSpLocks/>
          </p:cNvCxnSpPr>
          <p:nvPr/>
        </p:nvCxnSpPr>
        <p:spPr>
          <a:xfrm>
            <a:off x="6701742" y="4463713"/>
            <a:ext cx="0" cy="239428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924401-638C-0A4A-A171-1B2A89496EC6}"/>
              </a:ext>
            </a:extLst>
          </p:cNvPr>
          <p:cNvCxnSpPr>
            <a:cxnSpLocks/>
          </p:cNvCxnSpPr>
          <p:nvPr/>
        </p:nvCxnSpPr>
        <p:spPr>
          <a:xfrm>
            <a:off x="9338290" y="37983"/>
            <a:ext cx="0" cy="439572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928BA1-B7CF-DF4E-8628-64BFA5DD56B0}"/>
              </a:ext>
            </a:extLst>
          </p:cNvPr>
          <p:cNvCxnSpPr>
            <a:cxnSpLocks/>
          </p:cNvCxnSpPr>
          <p:nvPr/>
        </p:nvCxnSpPr>
        <p:spPr>
          <a:xfrm>
            <a:off x="9338290" y="37983"/>
            <a:ext cx="28537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741F6FD-5B7F-CB41-B160-85EAE6DE2FC8}"/>
              </a:ext>
            </a:extLst>
          </p:cNvPr>
          <p:cNvSpPr txBox="1"/>
          <p:nvPr/>
        </p:nvSpPr>
        <p:spPr>
          <a:xfrm>
            <a:off x="9930588" y="52786"/>
            <a:ext cx="1813317" cy="261610"/>
          </a:xfrm>
          <a:prstGeom prst="rect">
            <a:avLst/>
          </a:prstGeom>
          <a:noFill/>
        </p:spPr>
        <p:txBody>
          <a:bodyPr wrap="none" rtlCol="0">
            <a:spAutoFit/>
          </a:bodyPr>
          <a:lstStyle/>
          <a:p>
            <a:r>
              <a:rPr lang="en-US" sz="1100" b="1" u="sng" dirty="0">
                <a:solidFill>
                  <a:srgbClr val="FF0000"/>
                </a:solidFill>
              </a:rPr>
              <a:t>100-70 km from Storm Core</a:t>
            </a:r>
          </a:p>
        </p:txBody>
      </p:sp>
      <p:sp>
        <p:nvSpPr>
          <p:cNvPr id="29" name="Slide Number Placeholder 3">
            <a:extLst>
              <a:ext uri="{FF2B5EF4-FFF2-40B4-BE49-F238E27FC236}">
                <a16:creationId xmlns:a16="http://schemas.microsoft.com/office/drawing/2014/main" id="{0D0995B2-0007-5145-9802-C89CB84A69A3}"/>
              </a:ext>
            </a:extLst>
          </p:cNvPr>
          <p:cNvSpPr>
            <a:spLocks noGrp="1"/>
          </p:cNvSpPr>
          <p:nvPr>
            <p:ph type="sldNum" sz="quarter" idx="12"/>
          </p:nvPr>
        </p:nvSpPr>
        <p:spPr>
          <a:xfrm>
            <a:off x="9393545" y="6425990"/>
            <a:ext cx="2743200" cy="365125"/>
          </a:xfrm>
        </p:spPr>
        <p:txBody>
          <a:bodyPr/>
          <a:lstStyle/>
          <a:p>
            <a:fld id="{91653871-24CD-054C-815D-2D173F4A6F76}" type="slidenum">
              <a:rPr lang="en-US" smtClean="0"/>
              <a:t>12</a:t>
            </a:fld>
            <a:endParaRPr lang="en-US" dirty="0"/>
          </a:p>
        </p:txBody>
      </p:sp>
    </p:spTree>
    <p:extLst>
      <p:ext uri="{BB962C8B-B14F-4D97-AF65-F5344CB8AC3E}">
        <p14:creationId xmlns:p14="http://schemas.microsoft.com/office/powerpoint/2010/main" val="2695152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1EF4-7A76-2E43-8677-6C29749EA154}"/>
              </a:ext>
            </a:extLst>
          </p:cNvPr>
          <p:cNvSpPr>
            <a:spLocks noGrp="1"/>
          </p:cNvSpPr>
          <p:nvPr>
            <p:ph type="title"/>
          </p:nvPr>
        </p:nvSpPr>
        <p:spPr>
          <a:xfrm>
            <a:off x="-775775" y="-405807"/>
            <a:ext cx="10515600" cy="1325563"/>
          </a:xfrm>
        </p:spPr>
        <p:txBody>
          <a:bodyPr>
            <a:normAutofit/>
          </a:bodyPr>
          <a:lstStyle/>
          <a:p>
            <a:pPr algn="ctr"/>
            <a:r>
              <a:rPr lang="en-US" sz="3200" dirty="0"/>
              <a:t>Observed Crystal Elements of the Chain Aggregates</a:t>
            </a:r>
          </a:p>
        </p:txBody>
      </p:sp>
      <p:pic>
        <p:nvPicPr>
          <p:cNvPr id="5" name="Picture 4" descr="A picture containing scatter chart&#10;&#10;Description automatically generated">
            <a:extLst>
              <a:ext uri="{FF2B5EF4-FFF2-40B4-BE49-F238E27FC236}">
                <a16:creationId xmlns:a16="http://schemas.microsoft.com/office/drawing/2014/main" id="{7CA42C12-0B6B-4641-AEB6-1C030B4B0E02}"/>
              </a:ext>
            </a:extLst>
          </p:cNvPr>
          <p:cNvPicPr>
            <a:picLocks noChangeAspect="1"/>
          </p:cNvPicPr>
          <p:nvPr/>
        </p:nvPicPr>
        <p:blipFill>
          <a:blip r:embed="rId2"/>
          <a:stretch>
            <a:fillRect/>
          </a:stretch>
        </p:blipFill>
        <p:spPr>
          <a:xfrm>
            <a:off x="0" y="520150"/>
            <a:ext cx="8567057" cy="5817700"/>
          </a:xfrm>
          <a:prstGeom prst="rect">
            <a:avLst/>
          </a:prstGeom>
        </p:spPr>
      </p:pic>
      <p:cxnSp>
        <p:nvCxnSpPr>
          <p:cNvPr id="7" name="Straight Connector 6">
            <a:extLst>
              <a:ext uri="{FF2B5EF4-FFF2-40B4-BE49-F238E27FC236}">
                <a16:creationId xmlns:a16="http://schemas.microsoft.com/office/drawing/2014/main" id="{D70AB178-9F18-0644-B3BA-5AB4455C8085}"/>
              </a:ext>
            </a:extLst>
          </p:cNvPr>
          <p:cNvCxnSpPr>
            <a:cxnSpLocks/>
          </p:cNvCxnSpPr>
          <p:nvPr/>
        </p:nvCxnSpPr>
        <p:spPr>
          <a:xfrm>
            <a:off x="8133194" y="5043813"/>
            <a:ext cx="1" cy="461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522221-D311-2E49-8D3F-636AC0EEE6BC}"/>
              </a:ext>
            </a:extLst>
          </p:cNvPr>
          <p:cNvCxnSpPr>
            <a:cxnSpLocks/>
          </p:cNvCxnSpPr>
          <p:nvPr/>
        </p:nvCxnSpPr>
        <p:spPr>
          <a:xfrm>
            <a:off x="4763693" y="5505189"/>
            <a:ext cx="3369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7006B9-0AF0-BD48-B310-57CC8A5C90C1}"/>
              </a:ext>
            </a:extLst>
          </p:cNvPr>
          <p:cNvCxnSpPr>
            <a:cxnSpLocks/>
          </p:cNvCxnSpPr>
          <p:nvPr/>
        </p:nvCxnSpPr>
        <p:spPr>
          <a:xfrm>
            <a:off x="3454724" y="5085566"/>
            <a:ext cx="0" cy="42588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ADBA31B-92D7-5848-87F4-78A22B264B23}"/>
              </a:ext>
            </a:extLst>
          </p:cNvPr>
          <p:cNvCxnSpPr>
            <a:cxnSpLocks/>
          </p:cNvCxnSpPr>
          <p:nvPr/>
        </p:nvCxnSpPr>
        <p:spPr>
          <a:xfrm flipV="1">
            <a:off x="3454724" y="4966570"/>
            <a:ext cx="0" cy="1189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1DBAE7-4116-6B40-83D7-4FD53C4CA114}"/>
              </a:ext>
            </a:extLst>
          </p:cNvPr>
          <p:cNvCxnSpPr>
            <a:cxnSpLocks/>
          </p:cNvCxnSpPr>
          <p:nvPr/>
        </p:nvCxnSpPr>
        <p:spPr>
          <a:xfrm flipH="1">
            <a:off x="4482025" y="4741101"/>
            <a:ext cx="1590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F56FEAF-40F3-4E4E-9119-BE256555E3C2}"/>
              </a:ext>
            </a:extLst>
          </p:cNvPr>
          <p:cNvCxnSpPr>
            <a:cxnSpLocks/>
          </p:cNvCxnSpPr>
          <p:nvPr/>
        </p:nvCxnSpPr>
        <p:spPr>
          <a:xfrm flipV="1">
            <a:off x="6072663" y="4590789"/>
            <a:ext cx="0" cy="150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4D6AC3-AFE4-1A46-84B8-932B60A936C3}"/>
              </a:ext>
            </a:extLst>
          </p:cNvPr>
          <p:cNvCxnSpPr>
            <a:cxnSpLocks/>
          </p:cNvCxnSpPr>
          <p:nvPr/>
        </p:nvCxnSpPr>
        <p:spPr>
          <a:xfrm>
            <a:off x="6072663" y="4203700"/>
            <a:ext cx="0" cy="3870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EFAC7F-D605-2941-9CD6-390FE9C8EA65}"/>
              </a:ext>
            </a:extLst>
          </p:cNvPr>
          <p:cNvCxnSpPr>
            <a:cxnSpLocks/>
          </p:cNvCxnSpPr>
          <p:nvPr/>
        </p:nvCxnSpPr>
        <p:spPr>
          <a:xfrm>
            <a:off x="6483599" y="4534422"/>
            <a:ext cx="501525" cy="563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64391D-15D2-C144-9CC0-F21729FF3162}"/>
              </a:ext>
            </a:extLst>
          </p:cNvPr>
          <p:cNvCxnSpPr>
            <a:cxnSpLocks/>
          </p:cNvCxnSpPr>
          <p:nvPr/>
        </p:nvCxnSpPr>
        <p:spPr>
          <a:xfrm flipV="1">
            <a:off x="6985124" y="4590790"/>
            <a:ext cx="0" cy="15031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82DBA07-E60E-094B-A2E5-971AFB818443}"/>
              </a:ext>
            </a:extLst>
          </p:cNvPr>
          <p:cNvCxnSpPr>
            <a:cxnSpLocks/>
          </p:cNvCxnSpPr>
          <p:nvPr/>
        </p:nvCxnSpPr>
        <p:spPr>
          <a:xfrm flipH="1">
            <a:off x="6985124" y="4741101"/>
            <a:ext cx="41093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60552-1D16-0749-B8F0-52DF74F1BC73}"/>
              </a:ext>
            </a:extLst>
          </p:cNvPr>
          <p:cNvCxnSpPr>
            <a:cxnSpLocks/>
          </p:cNvCxnSpPr>
          <p:nvPr/>
        </p:nvCxnSpPr>
        <p:spPr>
          <a:xfrm>
            <a:off x="7396061" y="4741101"/>
            <a:ext cx="0" cy="3382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D52BF0-BD91-2C40-BCA4-F65836B749CE}"/>
              </a:ext>
            </a:extLst>
          </p:cNvPr>
          <p:cNvCxnSpPr>
            <a:cxnSpLocks/>
          </p:cNvCxnSpPr>
          <p:nvPr/>
        </p:nvCxnSpPr>
        <p:spPr>
          <a:xfrm>
            <a:off x="7396061" y="5079304"/>
            <a:ext cx="217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6E2000-ED1C-B947-BAEF-AB5FED9F402F}"/>
              </a:ext>
            </a:extLst>
          </p:cNvPr>
          <p:cNvCxnSpPr>
            <a:cxnSpLocks/>
          </p:cNvCxnSpPr>
          <p:nvPr/>
        </p:nvCxnSpPr>
        <p:spPr>
          <a:xfrm flipV="1">
            <a:off x="7613365" y="5079304"/>
            <a:ext cx="0" cy="81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AB73625-4F2B-674E-8390-1A53F7AEB636}"/>
              </a:ext>
            </a:extLst>
          </p:cNvPr>
          <p:cNvCxnSpPr>
            <a:cxnSpLocks/>
          </p:cNvCxnSpPr>
          <p:nvPr/>
        </p:nvCxnSpPr>
        <p:spPr>
          <a:xfrm flipH="1">
            <a:off x="7613365" y="5160723"/>
            <a:ext cx="306887"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034A44-7914-3F4F-B17A-C487F8AFFFF9}"/>
              </a:ext>
            </a:extLst>
          </p:cNvPr>
          <p:cNvCxnSpPr>
            <a:cxnSpLocks/>
          </p:cNvCxnSpPr>
          <p:nvPr/>
        </p:nvCxnSpPr>
        <p:spPr>
          <a:xfrm flipV="1">
            <a:off x="7920252" y="5043813"/>
            <a:ext cx="0" cy="1169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3ECF3-2BA1-AA4D-9135-EA1D93C8E0A9}"/>
              </a:ext>
            </a:extLst>
          </p:cNvPr>
          <p:cNvCxnSpPr>
            <a:cxnSpLocks/>
          </p:cNvCxnSpPr>
          <p:nvPr/>
        </p:nvCxnSpPr>
        <p:spPr>
          <a:xfrm flipH="1">
            <a:off x="7920252" y="5043813"/>
            <a:ext cx="21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2FD9E7E-E298-1446-8E83-6311D3731033}"/>
              </a:ext>
            </a:extLst>
          </p:cNvPr>
          <p:cNvCxnSpPr>
            <a:cxnSpLocks/>
          </p:cNvCxnSpPr>
          <p:nvPr/>
        </p:nvCxnSpPr>
        <p:spPr>
          <a:xfrm flipH="1">
            <a:off x="5930701" y="3261783"/>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C397F43-B022-2043-904B-2E137FEDCDC6}"/>
              </a:ext>
            </a:extLst>
          </p:cNvPr>
          <p:cNvCxnSpPr>
            <a:cxnSpLocks/>
          </p:cNvCxnSpPr>
          <p:nvPr/>
        </p:nvCxnSpPr>
        <p:spPr>
          <a:xfrm flipV="1">
            <a:off x="5930701"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9584ABD-8E57-D34F-95E8-579F3AD08395}"/>
              </a:ext>
            </a:extLst>
          </p:cNvPr>
          <p:cNvCxnSpPr>
            <a:cxnSpLocks/>
          </p:cNvCxnSpPr>
          <p:nvPr/>
        </p:nvCxnSpPr>
        <p:spPr>
          <a:xfrm flipV="1">
            <a:off x="6448444" y="3261783"/>
            <a:ext cx="0" cy="5085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B65323F-7E80-3546-ACBC-22EE4A86C3D7}"/>
              </a:ext>
            </a:extLst>
          </p:cNvPr>
          <p:cNvCxnSpPr>
            <a:cxnSpLocks/>
          </p:cNvCxnSpPr>
          <p:nvPr/>
        </p:nvCxnSpPr>
        <p:spPr>
          <a:xfrm flipH="1">
            <a:off x="5930700" y="3770334"/>
            <a:ext cx="517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82B1C1A-EC1B-A544-89B8-2F7BA5B4A2DE}"/>
              </a:ext>
            </a:extLst>
          </p:cNvPr>
          <p:cNvCxnSpPr>
            <a:cxnSpLocks/>
          </p:cNvCxnSpPr>
          <p:nvPr/>
        </p:nvCxnSpPr>
        <p:spPr>
          <a:xfrm>
            <a:off x="3454724" y="4966570"/>
            <a:ext cx="10273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0D80122-BE45-F542-8B5E-1B973DBCA741}"/>
              </a:ext>
            </a:extLst>
          </p:cNvPr>
          <p:cNvCxnSpPr>
            <a:cxnSpLocks/>
          </p:cNvCxnSpPr>
          <p:nvPr/>
        </p:nvCxnSpPr>
        <p:spPr>
          <a:xfrm>
            <a:off x="4482025" y="4741101"/>
            <a:ext cx="0" cy="225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EB0F35B-FE83-A74A-80DE-F25B8CC93CDB}"/>
              </a:ext>
            </a:extLst>
          </p:cNvPr>
          <p:cNvCxnSpPr>
            <a:cxnSpLocks/>
          </p:cNvCxnSpPr>
          <p:nvPr/>
        </p:nvCxnSpPr>
        <p:spPr>
          <a:xfrm>
            <a:off x="3454724" y="5505189"/>
            <a:ext cx="13089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256784-8420-6149-8EE1-E8A23C4513FF}"/>
              </a:ext>
            </a:extLst>
          </p:cNvPr>
          <p:cNvCxnSpPr>
            <a:cxnSpLocks/>
          </p:cNvCxnSpPr>
          <p:nvPr/>
        </p:nvCxnSpPr>
        <p:spPr>
          <a:xfrm>
            <a:off x="2780573" y="4665945"/>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1FEF3B6-395D-384A-8D47-78F170C117F8}"/>
              </a:ext>
            </a:extLst>
          </p:cNvPr>
          <p:cNvCxnSpPr>
            <a:cxnSpLocks/>
          </p:cNvCxnSpPr>
          <p:nvPr/>
        </p:nvCxnSpPr>
        <p:spPr>
          <a:xfrm>
            <a:off x="3108338" y="4677426"/>
            <a:ext cx="0" cy="2442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4E75D46-8C9B-9F4C-8E58-07E2EA6A5F3D}"/>
              </a:ext>
            </a:extLst>
          </p:cNvPr>
          <p:cNvCxnSpPr>
            <a:cxnSpLocks/>
          </p:cNvCxnSpPr>
          <p:nvPr/>
        </p:nvCxnSpPr>
        <p:spPr>
          <a:xfrm>
            <a:off x="2780573" y="4677426"/>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9AFFA62-AA3D-CE46-8431-C93A4E8EFCBC}"/>
              </a:ext>
            </a:extLst>
          </p:cNvPr>
          <p:cNvCxnSpPr>
            <a:cxnSpLocks/>
          </p:cNvCxnSpPr>
          <p:nvPr/>
        </p:nvCxnSpPr>
        <p:spPr>
          <a:xfrm>
            <a:off x="2772482" y="4917507"/>
            <a:ext cx="3358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2" name="Picture 81" descr="A picture containing wall&#10;&#10;Description automatically generated">
            <a:extLst>
              <a:ext uri="{FF2B5EF4-FFF2-40B4-BE49-F238E27FC236}">
                <a16:creationId xmlns:a16="http://schemas.microsoft.com/office/drawing/2014/main" id="{2C4CA300-9123-2E4C-9107-7B7B82EAD58F}"/>
              </a:ext>
            </a:extLst>
          </p:cNvPr>
          <p:cNvPicPr>
            <a:picLocks noChangeAspect="1"/>
          </p:cNvPicPr>
          <p:nvPr/>
        </p:nvPicPr>
        <p:blipFill rotWithShape="1">
          <a:blip r:embed="rId3"/>
          <a:srcRect l="12060"/>
          <a:stretch/>
        </p:blipFill>
        <p:spPr>
          <a:xfrm>
            <a:off x="9419518" y="2592610"/>
            <a:ext cx="2752052" cy="2355448"/>
          </a:xfrm>
          <a:prstGeom prst="rect">
            <a:avLst/>
          </a:prstGeom>
        </p:spPr>
      </p:pic>
      <p:sp>
        <p:nvSpPr>
          <p:cNvPr id="83" name="TextBox 82">
            <a:extLst>
              <a:ext uri="{FF2B5EF4-FFF2-40B4-BE49-F238E27FC236}">
                <a16:creationId xmlns:a16="http://schemas.microsoft.com/office/drawing/2014/main" id="{BBE82A4F-6FF8-1549-B914-4DF0EA2F8B58}"/>
              </a:ext>
            </a:extLst>
          </p:cNvPr>
          <p:cNvSpPr txBox="1"/>
          <p:nvPr/>
        </p:nvSpPr>
        <p:spPr>
          <a:xfrm>
            <a:off x="11118929" y="2675532"/>
            <a:ext cx="888385" cy="246221"/>
          </a:xfrm>
          <a:prstGeom prst="rect">
            <a:avLst/>
          </a:prstGeom>
          <a:noFill/>
        </p:spPr>
        <p:txBody>
          <a:bodyPr wrap="none" rtlCol="0">
            <a:spAutoFit/>
          </a:bodyPr>
          <a:lstStyle/>
          <a:p>
            <a:r>
              <a:rPr lang="en-US" sz="1000" dirty="0"/>
              <a:t>16:16:12 UTC</a:t>
            </a:r>
          </a:p>
        </p:txBody>
      </p:sp>
      <p:pic>
        <p:nvPicPr>
          <p:cNvPr id="84" name="Picture 83" descr="A picture containing dark&#10;&#10;Description automatically generated">
            <a:extLst>
              <a:ext uri="{FF2B5EF4-FFF2-40B4-BE49-F238E27FC236}">
                <a16:creationId xmlns:a16="http://schemas.microsoft.com/office/drawing/2014/main" id="{ABA0F6FB-299D-7745-A68C-F0C499DDAAB0}"/>
              </a:ext>
            </a:extLst>
          </p:cNvPr>
          <p:cNvPicPr>
            <a:picLocks noChangeAspect="1"/>
          </p:cNvPicPr>
          <p:nvPr/>
        </p:nvPicPr>
        <p:blipFill rotWithShape="1">
          <a:blip r:embed="rId4"/>
          <a:srcRect l="30797" b="18377"/>
          <a:stretch/>
        </p:blipFill>
        <p:spPr>
          <a:xfrm>
            <a:off x="9667067" y="-6966"/>
            <a:ext cx="2524933" cy="2242307"/>
          </a:xfrm>
          <a:prstGeom prst="rect">
            <a:avLst/>
          </a:prstGeom>
        </p:spPr>
      </p:pic>
      <p:sp>
        <p:nvSpPr>
          <p:cNvPr id="85" name="TextBox 84">
            <a:extLst>
              <a:ext uri="{FF2B5EF4-FFF2-40B4-BE49-F238E27FC236}">
                <a16:creationId xmlns:a16="http://schemas.microsoft.com/office/drawing/2014/main" id="{99970AC7-156E-814F-9A97-ECCDB1DCDBF5}"/>
              </a:ext>
            </a:extLst>
          </p:cNvPr>
          <p:cNvSpPr txBox="1"/>
          <p:nvPr/>
        </p:nvSpPr>
        <p:spPr>
          <a:xfrm>
            <a:off x="11118929" y="135610"/>
            <a:ext cx="888385" cy="246221"/>
          </a:xfrm>
          <a:prstGeom prst="rect">
            <a:avLst/>
          </a:prstGeom>
          <a:noFill/>
        </p:spPr>
        <p:txBody>
          <a:bodyPr wrap="none" rtlCol="0">
            <a:spAutoFit/>
          </a:bodyPr>
          <a:lstStyle/>
          <a:p>
            <a:r>
              <a:rPr lang="en-US" sz="1000" dirty="0"/>
              <a:t>16:16:44 UTC</a:t>
            </a:r>
          </a:p>
        </p:txBody>
      </p:sp>
      <p:pic>
        <p:nvPicPr>
          <p:cNvPr id="88" name="Picture 87" descr="A picture containing key&#10;&#10;Description automatically generated">
            <a:extLst>
              <a:ext uri="{FF2B5EF4-FFF2-40B4-BE49-F238E27FC236}">
                <a16:creationId xmlns:a16="http://schemas.microsoft.com/office/drawing/2014/main" id="{F5E06B6B-791B-DC40-90FB-6022BA17234F}"/>
              </a:ext>
            </a:extLst>
          </p:cNvPr>
          <p:cNvPicPr>
            <a:picLocks noChangeAspect="1"/>
          </p:cNvPicPr>
          <p:nvPr/>
        </p:nvPicPr>
        <p:blipFill rotWithShape="1">
          <a:blip r:embed="rId5"/>
          <a:srcRect l="1" t="1" r="40943" b="25166"/>
          <a:stretch/>
        </p:blipFill>
        <p:spPr>
          <a:xfrm>
            <a:off x="8307263" y="4951269"/>
            <a:ext cx="2002834" cy="1910210"/>
          </a:xfrm>
          <a:prstGeom prst="rect">
            <a:avLst/>
          </a:prstGeom>
        </p:spPr>
      </p:pic>
      <p:sp>
        <p:nvSpPr>
          <p:cNvPr id="89" name="TextBox 88">
            <a:extLst>
              <a:ext uri="{FF2B5EF4-FFF2-40B4-BE49-F238E27FC236}">
                <a16:creationId xmlns:a16="http://schemas.microsoft.com/office/drawing/2014/main" id="{9AA1D30B-F21B-704D-8ED5-506983BF1ED0}"/>
              </a:ext>
            </a:extLst>
          </p:cNvPr>
          <p:cNvSpPr txBox="1"/>
          <p:nvPr/>
        </p:nvSpPr>
        <p:spPr>
          <a:xfrm>
            <a:off x="8322285" y="4980635"/>
            <a:ext cx="888385" cy="246221"/>
          </a:xfrm>
          <a:prstGeom prst="rect">
            <a:avLst/>
          </a:prstGeom>
          <a:noFill/>
        </p:spPr>
        <p:txBody>
          <a:bodyPr wrap="none" rtlCol="0">
            <a:spAutoFit/>
          </a:bodyPr>
          <a:lstStyle/>
          <a:p>
            <a:r>
              <a:rPr lang="en-US" sz="1000" dirty="0"/>
              <a:t>15:54:17 UTC</a:t>
            </a:r>
          </a:p>
        </p:txBody>
      </p:sp>
      <p:pic>
        <p:nvPicPr>
          <p:cNvPr id="86" name="Picture 85" descr="A picture containing text&#10;&#10;Description automatically generated">
            <a:extLst>
              <a:ext uri="{FF2B5EF4-FFF2-40B4-BE49-F238E27FC236}">
                <a16:creationId xmlns:a16="http://schemas.microsoft.com/office/drawing/2014/main" id="{782426C3-58DC-9946-8CCB-E4401FE1BEB4}"/>
              </a:ext>
            </a:extLst>
          </p:cNvPr>
          <p:cNvPicPr>
            <a:picLocks noChangeAspect="1"/>
          </p:cNvPicPr>
          <p:nvPr/>
        </p:nvPicPr>
        <p:blipFill rotWithShape="1">
          <a:blip r:embed="rId6"/>
          <a:srcRect r="41386" b="32875"/>
          <a:stretch/>
        </p:blipFill>
        <p:spPr>
          <a:xfrm>
            <a:off x="10204188" y="5144560"/>
            <a:ext cx="1987812" cy="1713440"/>
          </a:xfrm>
          <a:prstGeom prst="rect">
            <a:avLst/>
          </a:prstGeom>
        </p:spPr>
      </p:pic>
      <p:sp>
        <p:nvSpPr>
          <p:cNvPr id="87" name="TextBox 86">
            <a:extLst>
              <a:ext uri="{FF2B5EF4-FFF2-40B4-BE49-F238E27FC236}">
                <a16:creationId xmlns:a16="http://schemas.microsoft.com/office/drawing/2014/main" id="{4939B1E0-0F7E-F842-9E8E-8EEE4A7E546D}"/>
              </a:ext>
            </a:extLst>
          </p:cNvPr>
          <p:cNvSpPr txBox="1"/>
          <p:nvPr/>
        </p:nvSpPr>
        <p:spPr>
          <a:xfrm>
            <a:off x="10204188" y="5144560"/>
            <a:ext cx="888385" cy="246221"/>
          </a:xfrm>
          <a:prstGeom prst="rect">
            <a:avLst/>
          </a:prstGeom>
          <a:noFill/>
        </p:spPr>
        <p:txBody>
          <a:bodyPr wrap="none" rtlCol="0">
            <a:spAutoFit/>
          </a:bodyPr>
          <a:lstStyle/>
          <a:p>
            <a:r>
              <a:rPr lang="en-US" sz="1000" dirty="0"/>
              <a:t>15:51:18 UTC</a:t>
            </a:r>
          </a:p>
        </p:txBody>
      </p:sp>
      <p:pic>
        <p:nvPicPr>
          <p:cNvPr id="90" name="Picture 89" descr="A picture containing white&#10;&#10;Description automatically generated">
            <a:extLst>
              <a:ext uri="{FF2B5EF4-FFF2-40B4-BE49-F238E27FC236}">
                <a16:creationId xmlns:a16="http://schemas.microsoft.com/office/drawing/2014/main" id="{AA8A9B49-51D7-E141-9A2D-610FEE2DCE01}"/>
              </a:ext>
            </a:extLst>
          </p:cNvPr>
          <p:cNvPicPr>
            <a:picLocks noChangeAspect="1"/>
          </p:cNvPicPr>
          <p:nvPr/>
        </p:nvPicPr>
        <p:blipFill rotWithShape="1">
          <a:blip r:embed="rId7"/>
          <a:srcRect r="40609" b="49122"/>
          <a:stretch/>
        </p:blipFill>
        <p:spPr>
          <a:xfrm rot="5400000">
            <a:off x="7936292" y="860122"/>
            <a:ext cx="2088776" cy="1346834"/>
          </a:xfrm>
          <a:prstGeom prst="rect">
            <a:avLst/>
          </a:prstGeom>
        </p:spPr>
      </p:pic>
      <p:sp>
        <p:nvSpPr>
          <p:cNvPr id="91" name="TextBox 90">
            <a:extLst>
              <a:ext uri="{FF2B5EF4-FFF2-40B4-BE49-F238E27FC236}">
                <a16:creationId xmlns:a16="http://schemas.microsoft.com/office/drawing/2014/main" id="{E05763FE-B577-B642-9B3D-140371591B18}"/>
              </a:ext>
            </a:extLst>
          </p:cNvPr>
          <p:cNvSpPr txBox="1"/>
          <p:nvPr/>
        </p:nvSpPr>
        <p:spPr>
          <a:xfrm>
            <a:off x="8346164" y="647928"/>
            <a:ext cx="888385" cy="246221"/>
          </a:xfrm>
          <a:prstGeom prst="rect">
            <a:avLst/>
          </a:prstGeom>
          <a:noFill/>
        </p:spPr>
        <p:txBody>
          <a:bodyPr wrap="square" rtlCol="0">
            <a:spAutoFit/>
          </a:bodyPr>
          <a:lstStyle/>
          <a:p>
            <a:r>
              <a:rPr lang="en-US" sz="1000" dirty="0"/>
              <a:t>16:25:16 UTC</a:t>
            </a:r>
          </a:p>
        </p:txBody>
      </p:sp>
      <p:cxnSp>
        <p:nvCxnSpPr>
          <p:cNvPr id="120" name="Straight Connector 119">
            <a:extLst>
              <a:ext uri="{FF2B5EF4-FFF2-40B4-BE49-F238E27FC236}">
                <a16:creationId xmlns:a16="http://schemas.microsoft.com/office/drawing/2014/main" id="{DD473FAD-4900-A34A-B9E5-B3301368350D}"/>
              </a:ext>
            </a:extLst>
          </p:cNvPr>
          <p:cNvCxnSpPr>
            <a:cxnSpLocks/>
          </p:cNvCxnSpPr>
          <p:nvPr/>
        </p:nvCxnSpPr>
        <p:spPr>
          <a:xfrm>
            <a:off x="6096000" y="4203700"/>
            <a:ext cx="3875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4FB6C1C-2D63-6343-9616-75BE2F027FB6}"/>
              </a:ext>
            </a:extLst>
          </p:cNvPr>
          <p:cNvCxnSpPr>
            <a:cxnSpLocks/>
          </p:cNvCxnSpPr>
          <p:nvPr/>
        </p:nvCxnSpPr>
        <p:spPr>
          <a:xfrm flipV="1">
            <a:off x="6483599" y="4203700"/>
            <a:ext cx="0" cy="330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C236FB-790A-B04D-811D-AE5EA579117D}"/>
              </a:ext>
            </a:extLst>
          </p:cNvPr>
          <p:cNvSpPr txBox="1"/>
          <p:nvPr/>
        </p:nvSpPr>
        <p:spPr>
          <a:xfrm>
            <a:off x="3558350" y="6332092"/>
            <a:ext cx="2211311" cy="369332"/>
          </a:xfrm>
          <a:prstGeom prst="rect">
            <a:avLst/>
          </a:prstGeom>
          <a:noFill/>
        </p:spPr>
        <p:txBody>
          <a:bodyPr wrap="none" rtlCol="0">
            <a:spAutoFit/>
          </a:bodyPr>
          <a:lstStyle/>
          <a:p>
            <a:r>
              <a:rPr lang="en-US" dirty="0"/>
              <a:t>Bailey &amp; Hallett 2009</a:t>
            </a:r>
          </a:p>
        </p:txBody>
      </p:sp>
      <p:sp>
        <p:nvSpPr>
          <p:cNvPr id="44" name="Slide Number Placeholder 3">
            <a:extLst>
              <a:ext uri="{FF2B5EF4-FFF2-40B4-BE49-F238E27FC236}">
                <a16:creationId xmlns:a16="http://schemas.microsoft.com/office/drawing/2014/main" id="{FD1B0036-4997-6549-A358-618C4429FDEA}"/>
              </a:ext>
            </a:extLst>
          </p:cNvPr>
          <p:cNvSpPr>
            <a:spLocks noGrp="1"/>
          </p:cNvSpPr>
          <p:nvPr>
            <p:ph type="sldNum" sz="quarter" idx="12"/>
          </p:nvPr>
        </p:nvSpPr>
        <p:spPr>
          <a:xfrm>
            <a:off x="-1966881" y="6383268"/>
            <a:ext cx="2743200" cy="365125"/>
          </a:xfrm>
        </p:spPr>
        <p:txBody>
          <a:bodyPr/>
          <a:lstStyle/>
          <a:p>
            <a:fld id="{91653871-24CD-054C-815D-2D173F4A6F76}" type="slidenum">
              <a:rPr lang="en-US" smtClean="0"/>
              <a:t>13</a:t>
            </a:fld>
            <a:endParaRPr lang="en-US" dirty="0"/>
          </a:p>
        </p:txBody>
      </p:sp>
    </p:spTree>
    <p:extLst>
      <p:ext uri="{BB962C8B-B14F-4D97-AF65-F5344CB8AC3E}">
        <p14:creationId xmlns:p14="http://schemas.microsoft.com/office/powerpoint/2010/main" val="1892589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57D2-1FB7-5A49-A366-58378EE82DD3}"/>
              </a:ext>
            </a:extLst>
          </p:cNvPr>
          <p:cNvSpPr>
            <a:spLocks noGrp="1"/>
          </p:cNvSpPr>
          <p:nvPr>
            <p:ph type="title"/>
          </p:nvPr>
        </p:nvSpPr>
        <p:spPr>
          <a:xfrm>
            <a:off x="838200" y="0"/>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636B22A8-4480-CC4C-A451-5ABC242EBE81}"/>
              </a:ext>
            </a:extLst>
          </p:cNvPr>
          <p:cNvSpPr>
            <a:spLocks noGrp="1"/>
          </p:cNvSpPr>
          <p:nvPr>
            <p:ph idx="1"/>
          </p:nvPr>
        </p:nvSpPr>
        <p:spPr>
          <a:xfrm>
            <a:off x="0" y="1060493"/>
            <a:ext cx="12192000" cy="5386131"/>
          </a:xfrm>
        </p:spPr>
        <p:txBody>
          <a:bodyPr>
            <a:normAutofit fontScale="92500" lnSpcReduction="10000"/>
          </a:bodyPr>
          <a:lstStyle/>
          <a:p>
            <a:r>
              <a:rPr lang="en-US" dirty="0"/>
              <a:t>During FL1-5 the E-field does not meet the threshold of 50 kV/m (as depicted by Saunders and Wahab 1975).</a:t>
            </a:r>
          </a:p>
          <a:p>
            <a:pPr lvl="1"/>
            <a:r>
              <a:rPr lang="en-US" dirty="0"/>
              <a:t>Though E-fields did reach up to –</a:t>
            </a:r>
            <a:r>
              <a:rPr lang="en-US" dirty="0" err="1"/>
              <a:t>Ez</a:t>
            </a:r>
            <a:r>
              <a:rPr lang="en-US" dirty="0"/>
              <a:t> = 21 kV/m (during FL1 – not shown)</a:t>
            </a:r>
          </a:p>
          <a:p>
            <a:pPr marL="457200" lvl="1" indent="0">
              <a:buNone/>
            </a:pPr>
            <a:endParaRPr lang="en-US" dirty="0"/>
          </a:p>
          <a:p>
            <a:r>
              <a:rPr lang="en-US" dirty="0"/>
              <a:t>Lack of riming on the chain aggregates are also observed (similar to observations by Connolly et al 2005).</a:t>
            </a:r>
          </a:p>
          <a:p>
            <a:pPr marL="0" indent="0">
              <a:buNone/>
            </a:pPr>
            <a:endParaRPr lang="en-US" dirty="0"/>
          </a:p>
          <a:p>
            <a:r>
              <a:rPr lang="en-US" dirty="0"/>
              <a:t>Some chain aggregates show signs of sublimation.</a:t>
            </a:r>
          </a:p>
          <a:p>
            <a:pPr lvl="1"/>
            <a:r>
              <a:rPr lang="en-US" dirty="0"/>
              <a:t>Possible by entrainment near the outer edges of the thunderstorm?</a:t>
            </a:r>
          </a:p>
          <a:p>
            <a:pPr marL="457200" lvl="1" indent="0">
              <a:buNone/>
            </a:pPr>
            <a:endParaRPr lang="en-US" dirty="0"/>
          </a:p>
          <a:p>
            <a:r>
              <a:rPr lang="en-US" dirty="0"/>
              <a:t>Some chains are comprised of just plates. Others are a mixture of crystal elements from different temperature regimes (~ -50°C to 0°C).</a:t>
            </a:r>
          </a:p>
          <a:p>
            <a:pPr lvl="1"/>
            <a:r>
              <a:rPr lang="en-US" dirty="0"/>
              <a:t>Due to internal mixing via turbulent eddies? Shear zones from the updraft and downdrafts?</a:t>
            </a:r>
          </a:p>
          <a:p>
            <a:pPr lvl="1"/>
            <a:r>
              <a:rPr lang="en-US" dirty="0"/>
              <a:t>Possible optimization of chain aggregation near the upper positive charge region (~10 km AGL)?</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2DD8E2EA-68D3-B549-A519-23E2C0F5F1B1}"/>
              </a:ext>
            </a:extLst>
          </p:cNvPr>
          <p:cNvSpPr>
            <a:spLocks noGrp="1"/>
          </p:cNvSpPr>
          <p:nvPr>
            <p:ph type="sldNum" sz="quarter" idx="12"/>
          </p:nvPr>
        </p:nvSpPr>
        <p:spPr>
          <a:xfrm>
            <a:off x="9168741" y="6264061"/>
            <a:ext cx="2743200" cy="365125"/>
          </a:xfrm>
        </p:spPr>
        <p:txBody>
          <a:bodyPr/>
          <a:lstStyle/>
          <a:p>
            <a:fld id="{91653871-24CD-054C-815D-2D173F4A6F76}" type="slidenum">
              <a:rPr lang="en-US" smtClean="0"/>
              <a:t>14</a:t>
            </a:fld>
            <a:endParaRPr lang="en-US" dirty="0"/>
          </a:p>
        </p:txBody>
      </p:sp>
    </p:spTree>
    <p:extLst>
      <p:ext uri="{BB962C8B-B14F-4D97-AF65-F5344CB8AC3E}">
        <p14:creationId xmlns:p14="http://schemas.microsoft.com/office/powerpoint/2010/main" val="1700269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F462-31C1-8A4B-A966-8B6E37E7379E}"/>
              </a:ext>
            </a:extLst>
          </p:cNvPr>
          <p:cNvSpPr>
            <a:spLocks noGrp="1"/>
          </p:cNvSpPr>
          <p:nvPr>
            <p:ph type="title"/>
          </p:nvPr>
        </p:nvSpPr>
        <p:spPr>
          <a:xfrm>
            <a:off x="838200" y="-190929"/>
            <a:ext cx="10515600" cy="1325563"/>
          </a:xfrm>
        </p:spPr>
        <p:txBody>
          <a:bodyPr/>
          <a:lstStyle/>
          <a:p>
            <a:pPr algn="ctr"/>
            <a:r>
              <a:rPr lang="en-US" dirty="0"/>
              <a:t>Future Work</a:t>
            </a:r>
          </a:p>
        </p:txBody>
      </p:sp>
      <p:sp>
        <p:nvSpPr>
          <p:cNvPr id="3" name="Content Placeholder 2">
            <a:extLst>
              <a:ext uri="{FF2B5EF4-FFF2-40B4-BE49-F238E27FC236}">
                <a16:creationId xmlns:a16="http://schemas.microsoft.com/office/drawing/2014/main" id="{776D9C0B-6846-904A-B2E8-02AE0C57D29A}"/>
              </a:ext>
            </a:extLst>
          </p:cNvPr>
          <p:cNvSpPr>
            <a:spLocks noGrp="1"/>
          </p:cNvSpPr>
          <p:nvPr>
            <p:ph idx="1"/>
          </p:nvPr>
        </p:nvSpPr>
        <p:spPr>
          <a:xfrm>
            <a:off x="0" y="1134634"/>
            <a:ext cx="12192000" cy="5373774"/>
          </a:xfrm>
        </p:spPr>
        <p:txBody>
          <a:bodyPr/>
          <a:lstStyle/>
          <a:p>
            <a:r>
              <a:rPr lang="en-US" dirty="0"/>
              <a:t>In order to conclude that chain aggregation is occurring in the cirrus anvil region…</a:t>
            </a:r>
          </a:p>
          <a:p>
            <a:pPr lvl="1"/>
            <a:r>
              <a:rPr lang="en-US" dirty="0"/>
              <a:t>An analysis of other flights during the CapeEx19 Campaign (Fall AGU2021 Meeting). </a:t>
            </a:r>
          </a:p>
          <a:p>
            <a:pPr lvl="2"/>
            <a:r>
              <a:rPr lang="en-US" dirty="0"/>
              <a:t>Is there a correlation between the amount of chain aggregates sampled and how electrically active the storm is? </a:t>
            </a:r>
          </a:p>
          <a:p>
            <a:pPr marL="457200" lvl="1" indent="0">
              <a:buNone/>
            </a:pPr>
            <a:endParaRPr lang="en-US" dirty="0"/>
          </a:p>
          <a:p>
            <a:pPr lvl="1"/>
            <a:r>
              <a:rPr lang="en-US" dirty="0"/>
              <a:t>Further cloud chamber work using more realistic (smaller) ice concentrations, colder temperatures (&gt; -15°C), and lower applied electric fields (5-30 kV/m).</a:t>
            </a:r>
          </a:p>
          <a:p>
            <a:pPr lvl="1"/>
            <a:endParaRPr lang="en-US" dirty="0"/>
          </a:p>
          <a:p>
            <a:pPr lvl="1"/>
            <a:r>
              <a:rPr lang="en-US" dirty="0"/>
              <a:t>A deeper understanding into the adhesion properties of ice particles in the presence of electric fields at colder temperatures.</a:t>
            </a:r>
          </a:p>
          <a:p>
            <a:pPr lvl="1"/>
            <a:endParaRPr lang="en-US" dirty="0"/>
          </a:p>
          <a:p>
            <a:r>
              <a:rPr lang="en-US" dirty="0"/>
              <a:t>To conclude that chain aggregation is occurring in other regions of the storm… </a:t>
            </a:r>
          </a:p>
          <a:p>
            <a:pPr lvl="1"/>
            <a:r>
              <a:rPr lang="en-US" dirty="0"/>
              <a:t>More conducted flights needed to sample different heights within a storm.</a:t>
            </a:r>
          </a:p>
          <a:p>
            <a:pPr lvl="2"/>
            <a:r>
              <a:rPr lang="en-US" dirty="0"/>
              <a:t>Storm core penetration? -&gt; safety restraints? </a:t>
            </a:r>
          </a:p>
          <a:p>
            <a:pPr marL="914400" lvl="2" indent="0">
              <a:buNone/>
            </a:pPr>
            <a:endParaRPr lang="en-US" dirty="0"/>
          </a:p>
        </p:txBody>
      </p:sp>
      <p:sp>
        <p:nvSpPr>
          <p:cNvPr id="4" name="Slide Number Placeholder 3">
            <a:extLst>
              <a:ext uri="{FF2B5EF4-FFF2-40B4-BE49-F238E27FC236}">
                <a16:creationId xmlns:a16="http://schemas.microsoft.com/office/drawing/2014/main" id="{A7B97B97-A39B-E94C-A2BE-D74647C0536E}"/>
              </a:ext>
            </a:extLst>
          </p:cNvPr>
          <p:cNvSpPr>
            <a:spLocks noGrp="1"/>
          </p:cNvSpPr>
          <p:nvPr>
            <p:ph type="sldNum" sz="quarter" idx="12"/>
          </p:nvPr>
        </p:nvSpPr>
        <p:spPr>
          <a:xfrm>
            <a:off x="9144989" y="6325845"/>
            <a:ext cx="2743200" cy="365125"/>
          </a:xfrm>
        </p:spPr>
        <p:txBody>
          <a:bodyPr/>
          <a:lstStyle/>
          <a:p>
            <a:fld id="{91653871-24CD-054C-815D-2D173F4A6F76}" type="slidenum">
              <a:rPr lang="en-US" smtClean="0"/>
              <a:t>15</a:t>
            </a:fld>
            <a:endParaRPr lang="en-US" dirty="0"/>
          </a:p>
        </p:txBody>
      </p:sp>
    </p:spTree>
    <p:extLst>
      <p:ext uri="{BB962C8B-B14F-4D97-AF65-F5344CB8AC3E}">
        <p14:creationId xmlns:p14="http://schemas.microsoft.com/office/powerpoint/2010/main" val="3723805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60CE-D7C0-A449-BD1F-30150F8972E2}"/>
              </a:ext>
            </a:extLst>
          </p:cNvPr>
          <p:cNvSpPr>
            <a:spLocks noGrp="1"/>
          </p:cNvSpPr>
          <p:nvPr>
            <p:ph type="title"/>
          </p:nvPr>
        </p:nvSpPr>
        <p:spPr/>
        <p:txBody>
          <a:bodyPr/>
          <a:lstStyle/>
          <a:p>
            <a:pPr algn="ctr"/>
            <a:r>
              <a:rPr lang="en-US" dirty="0"/>
              <a:t>References &amp; Acknowledgments </a:t>
            </a:r>
          </a:p>
        </p:txBody>
      </p:sp>
      <p:sp>
        <p:nvSpPr>
          <p:cNvPr id="3" name="Content Placeholder 2">
            <a:extLst>
              <a:ext uri="{FF2B5EF4-FFF2-40B4-BE49-F238E27FC236}">
                <a16:creationId xmlns:a16="http://schemas.microsoft.com/office/drawing/2014/main" id="{0DD3C26E-E895-D942-916C-20D46A0416E8}"/>
              </a:ext>
            </a:extLst>
          </p:cNvPr>
          <p:cNvSpPr>
            <a:spLocks noGrp="1"/>
          </p:cNvSpPr>
          <p:nvPr>
            <p:ph idx="1"/>
          </p:nvPr>
        </p:nvSpPr>
        <p:spPr>
          <a:xfrm>
            <a:off x="0" y="1698350"/>
            <a:ext cx="10813774" cy="1971125"/>
          </a:xfrm>
        </p:spPr>
        <p:txBody>
          <a:bodyPr wrap="square">
            <a:normAutofit fontScale="32500" lnSpcReduction="20000"/>
          </a:bodyPr>
          <a:lstStyle/>
          <a:p>
            <a:pPr marL="915988" indent="-915988" algn="just">
              <a:buNone/>
            </a:pPr>
            <a:r>
              <a:rPr lang="en-US" dirty="0"/>
              <a:t>Bailey, M. P., and J. Hallett, 2009: A Comprehensive Habit Diagram for Atmospheric Ice Crystals: Confirmation from the Laboratory, AIRS II, and Other Field Studies. </a:t>
            </a:r>
            <a:r>
              <a:rPr lang="en-US" i="1" dirty="0"/>
              <a:t>Journal of the Atmospheric Sciences</a:t>
            </a:r>
            <a:r>
              <a:rPr lang="en-US" dirty="0"/>
              <a:t>, </a:t>
            </a:r>
            <a:r>
              <a:rPr lang="en-US" b="1" dirty="0"/>
              <a:t>66</a:t>
            </a:r>
            <a:r>
              <a:rPr lang="en-US" dirty="0"/>
              <a:t>, 2888–2899, https://doi.org/10.1175/2009JAS2883.1</a:t>
            </a:r>
          </a:p>
          <a:p>
            <a:pPr marL="915988" indent="-915988" algn="just">
              <a:buNone/>
            </a:pPr>
            <a:r>
              <a:rPr lang="en-US" dirty="0"/>
              <a:t>Barnes Jr., A. A., 1982: The Sub-visible Cirrus Background. Air Force Geophysics Laboratory. Date Accessed: 04-15-2021. https://</a:t>
            </a:r>
            <a:r>
              <a:rPr lang="en-US" dirty="0" err="1"/>
              <a:t>apps.dtic.mil</a:t>
            </a:r>
            <a:r>
              <a:rPr lang="en-US" dirty="0"/>
              <a:t>/</a:t>
            </a:r>
            <a:r>
              <a:rPr lang="en-US" dirty="0" err="1"/>
              <a:t>dtic</a:t>
            </a:r>
            <a:r>
              <a:rPr lang="en-US" dirty="0"/>
              <a:t>/tr/</a:t>
            </a:r>
            <a:r>
              <a:rPr lang="en-US" dirty="0" err="1"/>
              <a:t>fulltext</a:t>
            </a:r>
            <a:r>
              <a:rPr lang="en-US" dirty="0"/>
              <a:t>/u2/a117389.pdf </a:t>
            </a:r>
          </a:p>
          <a:p>
            <a:pPr marL="915988" indent="-915988" algn="just">
              <a:buNone/>
            </a:pPr>
            <a:r>
              <a:rPr lang="en-US" dirty="0"/>
              <a:t>Connolly, P. J., C. P. R. Saunders, M. W. Gallagher, K. N. Bower, M. J. Flynn, T. W. </a:t>
            </a:r>
            <a:r>
              <a:rPr lang="en-US" dirty="0" err="1"/>
              <a:t>Choularton</a:t>
            </a:r>
            <a:r>
              <a:rPr lang="en-US" dirty="0"/>
              <a:t>, J. Whiteway, and R. P. Lawson, 2005: Aircraft Observations of the Influence of Electric Fields on the Aggregation of Ice Crystals. </a:t>
            </a:r>
            <a:r>
              <a:rPr lang="en-US" i="1" dirty="0"/>
              <a:t>Quarterly Journal of the Royal Meteorological Society</a:t>
            </a:r>
            <a:r>
              <a:rPr lang="en-US" dirty="0"/>
              <a:t>, </a:t>
            </a:r>
            <a:r>
              <a:rPr lang="en-US" b="1" dirty="0"/>
              <a:t>131</a:t>
            </a:r>
            <a:r>
              <a:rPr lang="en-US" dirty="0"/>
              <a:t>, 1695–1712, https://doi.org/10.1256/qj.03.217</a:t>
            </a:r>
          </a:p>
          <a:p>
            <a:pPr marL="915988" indent="-915988" algn="just">
              <a:buNone/>
            </a:pPr>
            <a:r>
              <a:rPr lang="en-US" dirty="0"/>
              <a:t>Liou, K. N., 1973: Transfer of Solar Irradiance through Cirrus Cloud Layers., </a:t>
            </a:r>
            <a:r>
              <a:rPr lang="en-US" i="1" dirty="0"/>
              <a:t>J. </a:t>
            </a:r>
            <a:r>
              <a:rPr lang="en-US" i="1" dirty="0" err="1"/>
              <a:t>Geophys</a:t>
            </a:r>
            <a:r>
              <a:rPr lang="en-US" i="1" dirty="0"/>
              <a:t>. Res</a:t>
            </a:r>
            <a:r>
              <a:rPr lang="en-US" dirty="0"/>
              <a:t>., </a:t>
            </a:r>
            <a:r>
              <a:rPr lang="en-US" b="1" dirty="0"/>
              <a:t>78</a:t>
            </a:r>
            <a:r>
              <a:rPr lang="en-US" dirty="0"/>
              <a:t>, 1409–1418.</a:t>
            </a:r>
          </a:p>
          <a:p>
            <a:pPr marL="915988" indent="-915988" algn="just">
              <a:buNone/>
            </a:pPr>
            <a:r>
              <a:rPr lang="en-US" dirty="0"/>
              <a:t>Meng, H.C. and Ludema, K.C., 1995: Wear models and predictive equations: their form and content, Wear 181-183, 443-457.</a:t>
            </a:r>
          </a:p>
          <a:p>
            <a:pPr marL="915988" indent="-915988" algn="just">
              <a:buNone/>
            </a:pPr>
            <a:r>
              <a:rPr lang="en-US" dirty="0"/>
              <a:t>Saunders, C. P. R., and N. M. A. Wahab, 1975: The Influence of Electric Fields on the Aggregation of Ice Crystals. </a:t>
            </a:r>
            <a:r>
              <a:rPr lang="en-US" i="1" dirty="0"/>
              <a:t>Journal of the Meteorological Society of Japan</a:t>
            </a:r>
            <a:r>
              <a:rPr lang="en-US" dirty="0"/>
              <a:t>, </a:t>
            </a:r>
            <a:r>
              <a:rPr lang="en-US" b="1" dirty="0"/>
              <a:t>53</a:t>
            </a:r>
            <a:r>
              <a:rPr lang="en-US" dirty="0"/>
              <a:t>, 121–126, https://doi.org/10.2151/jmsj1965.53.2_121</a:t>
            </a:r>
          </a:p>
          <a:p>
            <a:pPr marL="915988" indent="-915988" algn="just">
              <a:buNone/>
            </a:pPr>
            <a:r>
              <a:rPr lang="en-US" dirty="0"/>
              <a:t>Schmidt, J. M., and Coauthors, 2019: Radar Detection of Individual Raindrops. </a:t>
            </a:r>
            <a:r>
              <a:rPr lang="en-US" i="1" dirty="0"/>
              <a:t>Bulletin of the American Meteorological Society</a:t>
            </a:r>
            <a:r>
              <a:rPr lang="en-US" dirty="0"/>
              <a:t>, </a:t>
            </a:r>
            <a:r>
              <a:rPr lang="en-US" b="1" dirty="0"/>
              <a:t>100</a:t>
            </a:r>
            <a:r>
              <a:rPr lang="en-US" dirty="0"/>
              <a:t>, 2433–2450, https://</a:t>
            </a:r>
            <a:r>
              <a:rPr lang="en-US" dirty="0" err="1"/>
              <a:t>doi.org</a:t>
            </a:r>
            <a:r>
              <a:rPr lang="en-US" dirty="0"/>
              <a:t>/10.1175/BAMS-D-18-0130.1.</a:t>
            </a:r>
          </a:p>
          <a:p>
            <a:pPr marL="915988" indent="-915988" algn="just">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8850A50-61EF-214F-8021-77E15ECD2B4C}"/>
              </a:ext>
            </a:extLst>
          </p:cNvPr>
          <p:cNvSpPr>
            <a:spLocks noGrp="1"/>
          </p:cNvSpPr>
          <p:nvPr>
            <p:ph type="sldNum" sz="quarter" idx="12"/>
          </p:nvPr>
        </p:nvSpPr>
        <p:spPr>
          <a:xfrm>
            <a:off x="8610600" y="6356350"/>
            <a:ext cx="2743200" cy="365125"/>
          </a:xfrm>
        </p:spPr>
        <p:txBody>
          <a:bodyPr/>
          <a:lstStyle/>
          <a:p>
            <a:fld id="{91653871-24CD-054C-815D-2D173F4A6F76}" type="slidenum">
              <a:rPr lang="en-US" smtClean="0"/>
              <a:t>16</a:t>
            </a:fld>
            <a:endParaRPr lang="en-US" dirty="0"/>
          </a:p>
        </p:txBody>
      </p:sp>
      <p:sp>
        <p:nvSpPr>
          <p:cNvPr id="5" name="TextBox 4">
            <a:extLst>
              <a:ext uri="{FF2B5EF4-FFF2-40B4-BE49-F238E27FC236}">
                <a16:creationId xmlns:a16="http://schemas.microsoft.com/office/drawing/2014/main" id="{91B5FD22-F1C4-F241-8357-EA86E527FEB3}"/>
              </a:ext>
            </a:extLst>
          </p:cNvPr>
          <p:cNvSpPr txBox="1"/>
          <p:nvPr/>
        </p:nvSpPr>
        <p:spPr>
          <a:xfrm>
            <a:off x="0" y="3800104"/>
            <a:ext cx="8953995" cy="3416320"/>
          </a:xfrm>
          <a:prstGeom prst="rect">
            <a:avLst/>
          </a:prstGeom>
          <a:noFill/>
        </p:spPr>
        <p:txBody>
          <a:bodyPr wrap="square" rtlCol="0">
            <a:spAutoFit/>
          </a:bodyPr>
          <a:lstStyle/>
          <a:p>
            <a:r>
              <a:rPr lang="en-US" dirty="0"/>
              <a:t>Dr. Jerome Schmidt – NREIP Mentor &amp; Thesis Committee Member</a:t>
            </a:r>
          </a:p>
          <a:p>
            <a:endParaRPr lang="en-US" dirty="0"/>
          </a:p>
          <a:p>
            <a:r>
              <a:rPr lang="en-US" dirty="0"/>
              <a:t>Dr. David Delene – Thesis Advisor (UND)</a:t>
            </a:r>
          </a:p>
          <a:p>
            <a:endParaRPr lang="en-US" dirty="0"/>
          </a:p>
          <a:p>
            <a:r>
              <a:rPr lang="en-US" dirty="0"/>
              <a:t>Dr. Paul Harasti – Thesis Committee Member (NRL)</a:t>
            </a:r>
          </a:p>
          <a:p>
            <a:endParaRPr lang="en-US" dirty="0"/>
          </a:p>
          <a:p>
            <a:r>
              <a:rPr lang="en-US" dirty="0"/>
              <a:t>Mr. Michael Poellot – Thesis Committee Member (UND)</a:t>
            </a:r>
          </a:p>
          <a:p>
            <a:endParaRPr lang="en-US" dirty="0"/>
          </a:p>
          <a:p>
            <a:r>
              <a:rPr lang="en-US" dirty="0"/>
              <a:t>Dr. Andrew Detwiler – UND </a:t>
            </a:r>
            <a:r>
              <a:rPr lang="en-US" dirty="0" smtClean="0"/>
              <a:t>Professor</a:t>
            </a:r>
          </a:p>
          <a:p>
            <a:endParaRPr lang="en-US" dirty="0"/>
          </a:p>
          <a:p>
            <a:r>
              <a:rPr lang="en-US" dirty="0" smtClean="0"/>
              <a:t>Dr. Piotr </a:t>
            </a:r>
            <a:r>
              <a:rPr lang="en-US" dirty="0" err="1" smtClean="0"/>
              <a:t>Flatau</a:t>
            </a:r>
            <a:r>
              <a:rPr lang="en-US" dirty="0" smtClean="0"/>
              <a:t> – Scripps Institution of Oceanography, University of California, La Jolla, CA</a:t>
            </a:r>
            <a:endParaRPr lang="en-US" dirty="0"/>
          </a:p>
          <a:p>
            <a:endParaRPr lang="en-US" dirty="0"/>
          </a:p>
        </p:txBody>
      </p:sp>
      <p:cxnSp>
        <p:nvCxnSpPr>
          <p:cNvPr id="7" name="Straight Connector 6">
            <a:extLst>
              <a:ext uri="{FF2B5EF4-FFF2-40B4-BE49-F238E27FC236}">
                <a16:creationId xmlns:a16="http://schemas.microsoft.com/office/drawing/2014/main" id="{546623EA-F0A7-8D4A-A079-05C6986C4DB9}"/>
              </a:ext>
            </a:extLst>
          </p:cNvPr>
          <p:cNvCxnSpPr/>
          <p:nvPr/>
        </p:nvCxnSpPr>
        <p:spPr>
          <a:xfrm>
            <a:off x="0" y="366947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827DBD4-7111-994A-92FE-EF270589A6E3}"/>
              </a:ext>
            </a:extLst>
          </p:cNvPr>
          <p:cNvPicPr>
            <a:picLocks noChangeAspect="1"/>
          </p:cNvPicPr>
          <p:nvPr/>
        </p:nvPicPr>
        <p:blipFill>
          <a:blip r:embed="rId2"/>
          <a:stretch>
            <a:fillRect/>
          </a:stretch>
        </p:blipFill>
        <p:spPr>
          <a:xfrm>
            <a:off x="9456503" y="3754148"/>
            <a:ext cx="2742220" cy="206473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6E971ED9-C1E2-4843-B0F4-FCA4E4B19F69}"/>
              </a:ext>
            </a:extLst>
          </p:cNvPr>
          <p:cNvPicPr>
            <a:picLocks noChangeAspect="1"/>
          </p:cNvPicPr>
          <p:nvPr/>
        </p:nvPicPr>
        <p:blipFill>
          <a:blip r:embed="rId3"/>
          <a:stretch>
            <a:fillRect/>
          </a:stretch>
        </p:blipFill>
        <p:spPr>
          <a:xfrm>
            <a:off x="6462049" y="3752156"/>
            <a:ext cx="2743200" cy="2064735"/>
          </a:xfrm>
          <a:prstGeom prst="rect">
            <a:avLst/>
          </a:prstGeom>
        </p:spPr>
      </p:pic>
    </p:spTree>
    <p:extLst>
      <p:ext uri="{BB962C8B-B14F-4D97-AF65-F5344CB8AC3E}">
        <p14:creationId xmlns:p14="http://schemas.microsoft.com/office/powerpoint/2010/main" val="786237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1909-506C-6D46-B207-6F5976223DB7}"/>
              </a:ext>
            </a:extLst>
          </p:cNvPr>
          <p:cNvSpPr>
            <a:spLocks noGrp="1"/>
          </p:cNvSpPr>
          <p:nvPr>
            <p:ph type="title"/>
          </p:nvPr>
        </p:nvSpPr>
        <p:spPr/>
        <p:txBody>
          <a:bodyPr/>
          <a:lstStyle/>
          <a:p>
            <a:pPr algn="ctr"/>
            <a:r>
              <a:rPr lang="en-US" dirty="0"/>
              <a:t>EXTRA SLIDES</a:t>
            </a:r>
          </a:p>
        </p:txBody>
      </p:sp>
      <p:sp>
        <p:nvSpPr>
          <p:cNvPr id="3" name="Content Placeholder 2">
            <a:extLst>
              <a:ext uri="{FF2B5EF4-FFF2-40B4-BE49-F238E27FC236}">
                <a16:creationId xmlns:a16="http://schemas.microsoft.com/office/drawing/2014/main" id="{DF824E64-B388-3D47-8B98-42CBE659E5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3282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BF430F0-EC66-A34F-AF88-B6EC6F2F20AC}"/>
              </a:ext>
            </a:extLst>
          </p:cNvPr>
          <p:cNvPicPr>
            <a:picLocks noChangeAspect="1"/>
          </p:cNvPicPr>
          <p:nvPr/>
        </p:nvPicPr>
        <p:blipFill>
          <a:blip r:embed="rId2"/>
          <a:stretch>
            <a:fillRect/>
          </a:stretch>
        </p:blipFill>
        <p:spPr>
          <a:xfrm>
            <a:off x="1013732" y="0"/>
            <a:ext cx="10164536" cy="6858000"/>
          </a:xfrm>
          <a:prstGeom prst="rect">
            <a:avLst/>
          </a:prstGeom>
        </p:spPr>
      </p:pic>
      <p:cxnSp>
        <p:nvCxnSpPr>
          <p:cNvPr id="7" name="Straight Connector 6">
            <a:extLst>
              <a:ext uri="{FF2B5EF4-FFF2-40B4-BE49-F238E27FC236}">
                <a16:creationId xmlns:a16="http://schemas.microsoft.com/office/drawing/2014/main" id="{294B4533-FEC6-B842-9962-78609E78459F}"/>
              </a:ext>
            </a:extLst>
          </p:cNvPr>
          <p:cNvCxnSpPr>
            <a:cxnSpLocks/>
          </p:cNvCxnSpPr>
          <p:nvPr/>
        </p:nvCxnSpPr>
        <p:spPr>
          <a:xfrm>
            <a:off x="7035135"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553576-0E63-2448-9500-969552DB7FC6}"/>
              </a:ext>
            </a:extLst>
          </p:cNvPr>
          <p:cNvCxnSpPr>
            <a:cxnSpLocks/>
          </p:cNvCxnSpPr>
          <p:nvPr/>
        </p:nvCxnSpPr>
        <p:spPr>
          <a:xfrm>
            <a:off x="759270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4EB96E-22CE-FB44-9103-A0CAC896E7B4}"/>
              </a:ext>
            </a:extLst>
          </p:cNvPr>
          <p:cNvCxnSpPr>
            <a:cxnSpLocks/>
          </p:cNvCxnSpPr>
          <p:nvPr/>
        </p:nvCxnSpPr>
        <p:spPr>
          <a:xfrm flipH="1">
            <a:off x="7035135"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DBC44E-83BD-E944-8468-8864C0CE31AE}"/>
              </a:ext>
            </a:extLst>
          </p:cNvPr>
          <p:cNvCxnSpPr>
            <a:cxnSpLocks/>
          </p:cNvCxnSpPr>
          <p:nvPr/>
        </p:nvCxnSpPr>
        <p:spPr>
          <a:xfrm>
            <a:off x="7664506"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5A08BC-0E1C-1344-8018-C898A70E1147}"/>
              </a:ext>
            </a:extLst>
          </p:cNvPr>
          <p:cNvCxnSpPr>
            <a:cxnSpLocks/>
          </p:cNvCxnSpPr>
          <p:nvPr/>
        </p:nvCxnSpPr>
        <p:spPr>
          <a:xfrm>
            <a:off x="7975620"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44B4EB-6E68-FB48-A0F4-ACCCDAE1CA6D}"/>
              </a:ext>
            </a:extLst>
          </p:cNvPr>
          <p:cNvCxnSpPr>
            <a:cxnSpLocks/>
          </p:cNvCxnSpPr>
          <p:nvPr/>
        </p:nvCxnSpPr>
        <p:spPr>
          <a:xfrm flipH="1">
            <a:off x="7664506"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6579B2-B9BB-0D49-8CBC-33A7733727F6}"/>
              </a:ext>
            </a:extLst>
          </p:cNvPr>
          <p:cNvCxnSpPr>
            <a:cxnSpLocks/>
          </p:cNvCxnSpPr>
          <p:nvPr/>
        </p:nvCxnSpPr>
        <p:spPr>
          <a:xfrm>
            <a:off x="807025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ED1C5D-4BE0-ED4A-AAB4-29EFFA3A77A7}"/>
              </a:ext>
            </a:extLst>
          </p:cNvPr>
          <p:cNvCxnSpPr>
            <a:cxnSpLocks/>
          </p:cNvCxnSpPr>
          <p:nvPr/>
        </p:nvCxnSpPr>
        <p:spPr>
          <a:xfrm>
            <a:off x="8553796"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CF83D9-8F7B-8F4B-A65B-9592817C8DA7}"/>
              </a:ext>
            </a:extLst>
          </p:cNvPr>
          <p:cNvCxnSpPr>
            <a:cxnSpLocks/>
          </p:cNvCxnSpPr>
          <p:nvPr/>
        </p:nvCxnSpPr>
        <p:spPr>
          <a:xfrm flipH="1">
            <a:off x="8070954"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2F48B5-C6CA-1548-BEF9-E96DC101112E}"/>
              </a:ext>
            </a:extLst>
          </p:cNvPr>
          <p:cNvCxnSpPr>
            <a:cxnSpLocks/>
          </p:cNvCxnSpPr>
          <p:nvPr/>
        </p:nvCxnSpPr>
        <p:spPr>
          <a:xfrm>
            <a:off x="8815647"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7E2CE7-46C8-F94D-91A9-93F35363CFD2}"/>
              </a:ext>
            </a:extLst>
          </p:cNvPr>
          <p:cNvCxnSpPr>
            <a:cxnSpLocks/>
          </p:cNvCxnSpPr>
          <p:nvPr/>
        </p:nvCxnSpPr>
        <p:spPr>
          <a:xfrm>
            <a:off x="9156195"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07EE09-BAD0-874B-82BA-5F0A264DF4E2}"/>
              </a:ext>
            </a:extLst>
          </p:cNvPr>
          <p:cNvCxnSpPr>
            <a:cxnSpLocks/>
          </p:cNvCxnSpPr>
          <p:nvPr/>
        </p:nvCxnSpPr>
        <p:spPr>
          <a:xfrm flipH="1">
            <a:off x="8815647"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13B616-774D-C54C-8036-4ED302691AE1}"/>
              </a:ext>
            </a:extLst>
          </p:cNvPr>
          <p:cNvCxnSpPr>
            <a:cxnSpLocks/>
          </p:cNvCxnSpPr>
          <p:nvPr/>
        </p:nvCxnSpPr>
        <p:spPr>
          <a:xfrm>
            <a:off x="9897849"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CE097-17C5-5049-B9D3-D1C854DFE985}"/>
              </a:ext>
            </a:extLst>
          </p:cNvPr>
          <p:cNvCxnSpPr>
            <a:cxnSpLocks/>
          </p:cNvCxnSpPr>
          <p:nvPr/>
        </p:nvCxnSpPr>
        <p:spPr>
          <a:xfrm>
            <a:off x="10276136"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2DEF6-CAF7-E745-B806-13EB8A756E2F}"/>
              </a:ext>
            </a:extLst>
          </p:cNvPr>
          <p:cNvCxnSpPr>
            <a:cxnSpLocks/>
          </p:cNvCxnSpPr>
          <p:nvPr/>
        </p:nvCxnSpPr>
        <p:spPr>
          <a:xfrm flipH="1">
            <a:off x="9897850"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E593D0F-D0B8-A744-BEAA-C6D1A0FD1F6B}"/>
              </a:ext>
            </a:extLst>
          </p:cNvPr>
          <p:cNvSpPr txBox="1"/>
          <p:nvPr/>
        </p:nvSpPr>
        <p:spPr>
          <a:xfrm>
            <a:off x="7061458" y="6082003"/>
            <a:ext cx="505267" cy="369332"/>
          </a:xfrm>
          <a:prstGeom prst="rect">
            <a:avLst/>
          </a:prstGeom>
          <a:noFill/>
        </p:spPr>
        <p:txBody>
          <a:bodyPr wrap="square" rtlCol="0">
            <a:spAutoFit/>
          </a:bodyPr>
          <a:lstStyle/>
          <a:p>
            <a:r>
              <a:rPr lang="en-US" dirty="0"/>
              <a:t>FL1</a:t>
            </a:r>
          </a:p>
        </p:txBody>
      </p:sp>
      <p:sp>
        <p:nvSpPr>
          <p:cNvPr id="24" name="TextBox 23">
            <a:extLst>
              <a:ext uri="{FF2B5EF4-FFF2-40B4-BE49-F238E27FC236}">
                <a16:creationId xmlns:a16="http://schemas.microsoft.com/office/drawing/2014/main" id="{FD584F83-77CF-D642-A55F-F43127473953}"/>
              </a:ext>
            </a:extLst>
          </p:cNvPr>
          <p:cNvSpPr txBox="1"/>
          <p:nvPr/>
        </p:nvSpPr>
        <p:spPr>
          <a:xfrm>
            <a:off x="7564983" y="6086918"/>
            <a:ext cx="505267" cy="369332"/>
          </a:xfrm>
          <a:prstGeom prst="rect">
            <a:avLst/>
          </a:prstGeom>
          <a:noFill/>
        </p:spPr>
        <p:txBody>
          <a:bodyPr wrap="square" rtlCol="0">
            <a:spAutoFit/>
          </a:bodyPr>
          <a:lstStyle/>
          <a:p>
            <a:r>
              <a:rPr lang="en-US" dirty="0"/>
              <a:t>FL2</a:t>
            </a:r>
          </a:p>
        </p:txBody>
      </p:sp>
      <p:sp>
        <p:nvSpPr>
          <p:cNvPr id="25" name="TextBox 24">
            <a:extLst>
              <a:ext uri="{FF2B5EF4-FFF2-40B4-BE49-F238E27FC236}">
                <a16:creationId xmlns:a16="http://schemas.microsoft.com/office/drawing/2014/main" id="{348CD846-908A-D440-A495-ECF7CD1FF2BF}"/>
              </a:ext>
            </a:extLst>
          </p:cNvPr>
          <p:cNvSpPr txBox="1"/>
          <p:nvPr/>
        </p:nvSpPr>
        <p:spPr>
          <a:xfrm>
            <a:off x="8057746" y="6082003"/>
            <a:ext cx="505267" cy="369332"/>
          </a:xfrm>
          <a:prstGeom prst="rect">
            <a:avLst/>
          </a:prstGeom>
          <a:noFill/>
        </p:spPr>
        <p:txBody>
          <a:bodyPr wrap="square" rtlCol="0">
            <a:spAutoFit/>
          </a:bodyPr>
          <a:lstStyle/>
          <a:p>
            <a:r>
              <a:rPr lang="en-US" dirty="0"/>
              <a:t>FL3</a:t>
            </a:r>
          </a:p>
        </p:txBody>
      </p:sp>
      <p:sp>
        <p:nvSpPr>
          <p:cNvPr id="26" name="TextBox 25">
            <a:extLst>
              <a:ext uri="{FF2B5EF4-FFF2-40B4-BE49-F238E27FC236}">
                <a16:creationId xmlns:a16="http://schemas.microsoft.com/office/drawing/2014/main" id="{67321C1C-2D5B-5D4C-A27C-FD38BD92D83B}"/>
              </a:ext>
            </a:extLst>
          </p:cNvPr>
          <p:cNvSpPr txBox="1"/>
          <p:nvPr/>
        </p:nvSpPr>
        <p:spPr>
          <a:xfrm>
            <a:off x="8733287" y="6084739"/>
            <a:ext cx="505267" cy="369332"/>
          </a:xfrm>
          <a:prstGeom prst="rect">
            <a:avLst/>
          </a:prstGeom>
          <a:noFill/>
        </p:spPr>
        <p:txBody>
          <a:bodyPr wrap="square" rtlCol="0">
            <a:spAutoFit/>
          </a:bodyPr>
          <a:lstStyle/>
          <a:p>
            <a:r>
              <a:rPr lang="en-US" dirty="0"/>
              <a:t>FL4</a:t>
            </a:r>
          </a:p>
        </p:txBody>
      </p:sp>
      <p:sp>
        <p:nvSpPr>
          <p:cNvPr id="27" name="TextBox 26">
            <a:extLst>
              <a:ext uri="{FF2B5EF4-FFF2-40B4-BE49-F238E27FC236}">
                <a16:creationId xmlns:a16="http://schemas.microsoft.com/office/drawing/2014/main" id="{8366D3C2-F57F-ED4F-BFE7-EB6B59621D62}"/>
              </a:ext>
            </a:extLst>
          </p:cNvPr>
          <p:cNvSpPr txBox="1"/>
          <p:nvPr/>
        </p:nvSpPr>
        <p:spPr>
          <a:xfrm>
            <a:off x="9836012" y="4867313"/>
            <a:ext cx="505267" cy="369332"/>
          </a:xfrm>
          <a:prstGeom prst="rect">
            <a:avLst/>
          </a:prstGeom>
          <a:noFill/>
        </p:spPr>
        <p:txBody>
          <a:bodyPr wrap="square" rtlCol="0">
            <a:spAutoFit/>
          </a:bodyPr>
          <a:lstStyle/>
          <a:p>
            <a:r>
              <a:rPr lang="en-US" dirty="0"/>
              <a:t>FL5</a:t>
            </a:r>
          </a:p>
        </p:txBody>
      </p:sp>
      <p:cxnSp>
        <p:nvCxnSpPr>
          <p:cNvPr id="47" name="Straight Connector 46">
            <a:extLst>
              <a:ext uri="{FF2B5EF4-FFF2-40B4-BE49-F238E27FC236}">
                <a16:creationId xmlns:a16="http://schemas.microsoft.com/office/drawing/2014/main" id="{674F7799-56D5-5A42-9A65-1FF31D490DDE}"/>
              </a:ext>
            </a:extLst>
          </p:cNvPr>
          <p:cNvCxnSpPr>
            <a:cxnSpLocks/>
          </p:cNvCxnSpPr>
          <p:nvPr/>
        </p:nvCxnSpPr>
        <p:spPr>
          <a:xfrm>
            <a:off x="1706919"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16434F-9A8D-7146-9C96-8468C475EC9E}"/>
              </a:ext>
            </a:extLst>
          </p:cNvPr>
          <p:cNvCxnSpPr>
            <a:cxnSpLocks/>
          </p:cNvCxnSpPr>
          <p:nvPr/>
        </p:nvCxnSpPr>
        <p:spPr>
          <a:xfrm>
            <a:off x="2264493"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48915A2-4FA1-8A45-B3FD-1A6FAF1D7525}"/>
              </a:ext>
            </a:extLst>
          </p:cNvPr>
          <p:cNvCxnSpPr>
            <a:cxnSpLocks/>
          </p:cNvCxnSpPr>
          <p:nvPr/>
        </p:nvCxnSpPr>
        <p:spPr>
          <a:xfrm flipH="1">
            <a:off x="1706919" y="6050507"/>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FE0508-49BF-1D47-90B3-A30F138C2580}"/>
              </a:ext>
            </a:extLst>
          </p:cNvPr>
          <p:cNvCxnSpPr>
            <a:cxnSpLocks/>
          </p:cNvCxnSpPr>
          <p:nvPr/>
        </p:nvCxnSpPr>
        <p:spPr>
          <a:xfrm>
            <a:off x="2336290"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A74EE4-CD80-8F44-897B-15FF5A5D1C22}"/>
              </a:ext>
            </a:extLst>
          </p:cNvPr>
          <p:cNvCxnSpPr>
            <a:cxnSpLocks/>
          </p:cNvCxnSpPr>
          <p:nvPr/>
        </p:nvCxnSpPr>
        <p:spPr>
          <a:xfrm>
            <a:off x="2647404" y="5976530"/>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BF430C3-7E86-0441-8CC6-B490CE5ED9B2}"/>
              </a:ext>
            </a:extLst>
          </p:cNvPr>
          <p:cNvCxnSpPr>
            <a:cxnSpLocks/>
          </p:cNvCxnSpPr>
          <p:nvPr/>
        </p:nvCxnSpPr>
        <p:spPr>
          <a:xfrm flipH="1">
            <a:off x="2336290" y="6044670"/>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97F6D8-A1BE-FF47-B811-7BC4A4F221BD}"/>
              </a:ext>
            </a:extLst>
          </p:cNvPr>
          <p:cNvCxnSpPr>
            <a:cxnSpLocks/>
          </p:cNvCxnSpPr>
          <p:nvPr/>
        </p:nvCxnSpPr>
        <p:spPr>
          <a:xfrm>
            <a:off x="2742034" y="5978728"/>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8AFEF9B-719C-2E48-B13A-25007C75D5E6}"/>
              </a:ext>
            </a:extLst>
          </p:cNvPr>
          <p:cNvCxnSpPr>
            <a:cxnSpLocks/>
          </p:cNvCxnSpPr>
          <p:nvPr/>
        </p:nvCxnSpPr>
        <p:spPr>
          <a:xfrm>
            <a:off x="3225580"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22C77A-0A95-2146-964A-595ABEFA1EFA}"/>
              </a:ext>
            </a:extLst>
          </p:cNvPr>
          <p:cNvCxnSpPr>
            <a:cxnSpLocks/>
          </p:cNvCxnSpPr>
          <p:nvPr/>
        </p:nvCxnSpPr>
        <p:spPr>
          <a:xfrm flipH="1">
            <a:off x="2742738" y="6044670"/>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768B2B9-5C16-CF48-A5AD-9DB3F4A62B4A}"/>
              </a:ext>
            </a:extLst>
          </p:cNvPr>
          <p:cNvCxnSpPr>
            <a:cxnSpLocks/>
          </p:cNvCxnSpPr>
          <p:nvPr/>
        </p:nvCxnSpPr>
        <p:spPr>
          <a:xfrm>
            <a:off x="3487431" y="598828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B6A0A57-7A5D-BD47-83D5-08D55F2B5B5E}"/>
              </a:ext>
            </a:extLst>
          </p:cNvPr>
          <p:cNvCxnSpPr>
            <a:cxnSpLocks/>
          </p:cNvCxnSpPr>
          <p:nvPr/>
        </p:nvCxnSpPr>
        <p:spPr>
          <a:xfrm>
            <a:off x="3827979" y="598828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553072-3B32-A44B-A7F8-FB5124B25030}"/>
              </a:ext>
            </a:extLst>
          </p:cNvPr>
          <p:cNvCxnSpPr>
            <a:cxnSpLocks/>
          </p:cNvCxnSpPr>
          <p:nvPr/>
        </p:nvCxnSpPr>
        <p:spPr>
          <a:xfrm flipH="1">
            <a:off x="3487431" y="6050142"/>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0CDD4B-F6FD-E34C-A9F3-3EB9AE3CBAB1}"/>
              </a:ext>
            </a:extLst>
          </p:cNvPr>
          <p:cNvCxnSpPr>
            <a:cxnSpLocks/>
          </p:cNvCxnSpPr>
          <p:nvPr/>
        </p:nvCxnSpPr>
        <p:spPr>
          <a:xfrm>
            <a:off x="4569633"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D519124-ABD4-4E4C-B467-377FA8618A56}"/>
              </a:ext>
            </a:extLst>
          </p:cNvPr>
          <p:cNvCxnSpPr>
            <a:cxnSpLocks/>
          </p:cNvCxnSpPr>
          <p:nvPr/>
        </p:nvCxnSpPr>
        <p:spPr>
          <a:xfrm>
            <a:off x="4947920" y="4754154"/>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581AE5-3267-434C-A4D0-8F3D90A5FDED}"/>
              </a:ext>
            </a:extLst>
          </p:cNvPr>
          <p:cNvCxnSpPr>
            <a:cxnSpLocks/>
          </p:cNvCxnSpPr>
          <p:nvPr/>
        </p:nvCxnSpPr>
        <p:spPr>
          <a:xfrm flipH="1">
            <a:off x="4569634" y="4821071"/>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77BB64C-96BC-5B45-A8F0-4DA4AAABC733}"/>
              </a:ext>
            </a:extLst>
          </p:cNvPr>
          <p:cNvSpPr txBox="1"/>
          <p:nvPr/>
        </p:nvSpPr>
        <p:spPr>
          <a:xfrm>
            <a:off x="1733242" y="6082003"/>
            <a:ext cx="505267" cy="369332"/>
          </a:xfrm>
          <a:prstGeom prst="rect">
            <a:avLst/>
          </a:prstGeom>
          <a:noFill/>
        </p:spPr>
        <p:txBody>
          <a:bodyPr wrap="square" rtlCol="0">
            <a:spAutoFit/>
          </a:bodyPr>
          <a:lstStyle/>
          <a:p>
            <a:r>
              <a:rPr lang="en-US" dirty="0"/>
              <a:t>FL1</a:t>
            </a:r>
          </a:p>
        </p:txBody>
      </p:sp>
      <p:sp>
        <p:nvSpPr>
          <p:cNvPr id="63" name="TextBox 62">
            <a:extLst>
              <a:ext uri="{FF2B5EF4-FFF2-40B4-BE49-F238E27FC236}">
                <a16:creationId xmlns:a16="http://schemas.microsoft.com/office/drawing/2014/main" id="{44C19D1B-D0BC-D445-A7FF-6EC0F07A5C02}"/>
              </a:ext>
            </a:extLst>
          </p:cNvPr>
          <p:cNvSpPr txBox="1"/>
          <p:nvPr/>
        </p:nvSpPr>
        <p:spPr>
          <a:xfrm>
            <a:off x="2236767" y="6086918"/>
            <a:ext cx="505267" cy="369332"/>
          </a:xfrm>
          <a:prstGeom prst="rect">
            <a:avLst/>
          </a:prstGeom>
          <a:noFill/>
        </p:spPr>
        <p:txBody>
          <a:bodyPr wrap="square" rtlCol="0">
            <a:spAutoFit/>
          </a:bodyPr>
          <a:lstStyle/>
          <a:p>
            <a:r>
              <a:rPr lang="en-US" dirty="0"/>
              <a:t>FL2</a:t>
            </a:r>
          </a:p>
        </p:txBody>
      </p:sp>
      <p:sp>
        <p:nvSpPr>
          <p:cNvPr id="64" name="TextBox 63">
            <a:extLst>
              <a:ext uri="{FF2B5EF4-FFF2-40B4-BE49-F238E27FC236}">
                <a16:creationId xmlns:a16="http://schemas.microsoft.com/office/drawing/2014/main" id="{57066538-026B-D04B-ADE8-EC43D94B09DD}"/>
              </a:ext>
            </a:extLst>
          </p:cNvPr>
          <p:cNvSpPr txBox="1"/>
          <p:nvPr/>
        </p:nvSpPr>
        <p:spPr>
          <a:xfrm>
            <a:off x="2729530" y="6082003"/>
            <a:ext cx="505267" cy="369332"/>
          </a:xfrm>
          <a:prstGeom prst="rect">
            <a:avLst/>
          </a:prstGeom>
          <a:noFill/>
        </p:spPr>
        <p:txBody>
          <a:bodyPr wrap="square" rtlCol="0">
            <a:spAutoFit/>
          </a:bodyPr>
          <a:lstStyle/>
          <a:p>
            <a:r>
              <a:rPr lang="en-US" dirty="0"/>
              <a:t>FL3</a:t>
            </a:r>
          </a:p>
        </p:txBody>
      </p:sp>
      <p:sp>
        <p:nvSpPr>
          <p:cNvPr id="65" name="TextBox 64">
            <a:extLst>
              <a:ext uri="{FF2B5EF4-FFF2-40B4-BE49-F238E27FC236}">
                <a16:creationId xmlns:a16="http://schemas.microsoft.com/office/drawing/2014/main" id="{88815F3B-01C1-994F-BD1F-3BDA4B61A4D6}"/>
              </a:ext>
            </a:extLst>
          </p:cNvPr>
          <p:cNvSpPr txBox="1"/>
          <p:nvPr/>
        </p:nvSpPr>
        <p:spPr>
          <a:xfrm>
            <a:off x="3405071" y="6084739"/>
            <a:ext cx="505267" cy="369332"/>
          </a:xfrm>
          <a:prstGeom prst="rect">
            <a:avLst/>
          </a:prstGeom>
          <a:noFill/>
        </p:spPr>
        <p:txBody>
          <a:bodyPr wrap="square" rtlCol="0">
            <a:spAutoFit/>
          </a:bodyPr>
          <a:lstStyle/>
          <a:p>
            <a:r>
              <a:rPr lang="en-US" dirty="0"/>
              <a:t>FL4</a:t>
            </a:r>
          </a:p>
        </p:txBody>
      </p:sp>
      <p:sp>
        <p:nvSpPr>
          <p:cNvPr id="66" name="TextBox 65">
            <a:extLst>
              <a:ext uri="{FF2B5EF4-FFF2-40B4-BE49-F238E27FC236}">
                <a16:creationId xmlns:a16="http://schemas.microsoft.com/office/drawing/2014/main" id="{896C318E-CDE6-5A49-8319-E145DC98DD81}"/>
              </a:ext>
            </a:extLst>
          </p:cNvPr>
          <p:cNvSpPr txBox="1"/>
          <p:nvPr/>
        </p:nvSpPr>
        <p:spPr>
          <a:xfrm>
            <a:off x="4507796" y="4867313"/>
            <a:ext cx="505267" cy="369332"/>
          </a:xfrm>
          <a:prstGeom prst="rect">
            <a:avLst/>
          </a:prstGeom>
          <a:noFill/>
        </p:spPr>
        <p:txBody>
          <a:bodyPr wrap="square" rtlCol="0">
            <a:spAutoFit/>
          </a:bodyPr>
          <a:lstStyle/>
          <a:p>
            <a:r>
              <a:rPr lang="en-US" dirty="0"/>
              <a:t>FL5</a:t>
            </a:r>
          </a:p>
        </p:txBody>
      </p:sp>
      <p:cxnSp>
        <p:nvCxnSpPr>
          <p:cNvPr id="67" name="Straight Connector 66">
            <a:extLst>
              <a:ext uri="{FF2B5EF4-FFF2-40B4-BE49-F238E27FC236}">
                <a16:creationId xmlns:a16="http://schemas.microsoft.com/office/drawing/2014/main" id="{7E1E0B24-EEAC-F148-8F24-158AA7CD690A}"/>
              </a:ext>
            </a:extLst>
          </p:cNvPr>
          <p:cNvCxnSpPr>
            <a:cxnSpLocks/>
          </p:cNvCxnSpPr>
          <p:nvPr/>
        </p:nvCxnSpPr>
        <p:spPr>
          <a:xfrm>
            <a:off x="170691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9DB940-ABC8-1A43-BBD1-AA12B7A1DD07}"/>
              </a:ext>
            </a:extLst>
          </p:cNvPr>
          <p:cNvCxnSpPr>
            <a:cxnSpLocks/>
          </p:cNvCxnSpPr>
          <p:nvPr/>
        </p:nvCxnSpPr>
        <p:spPr>
          <a:xfrm>
            <a:off x="2264493"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8F34D9-32CE-884A-A907-B0B06D4363FA}"/>
              </a:ext>
            </a:extLst>
          </p:cNvPr>
          <p:cNvCxnSpPr>
            <a:cxnSpLocks/>
          </p:cNvCxnSpPr>
          <p:nvPr/>
        </p:nvCxnSpPr>
        <p:spPr>
          <a:xfrm flipH="1">
            <a:off x="1706919"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510A2CE-8B8D-A84C-9597-FED901DD5850}"/>
              </a:ext>
            </a:extLst>
          </p:cNvPr>
          <p:cNvCxnSpPr>
            <a:cxnSpLocks/>
          </p:cNvCxnSpPr>
          <p:nvPr/>
        </p:nvCxnSpPr>
        <p:spPr>
          <a:xfrm>
            <a:off x="233629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A17F9BE-60D6-FA43-BE04-67C0470F0FCA}"/>
              </a:ext>
            </a:extLst>
          </p:cNvPr>
          <p:cNvCxnSpPr>
            <a:cxnSpLocks/>
          </p:cNvCxnSpPr>
          <p:nvPr/>
        </p:nvCxnSpPr>
        <p:spPr>
          <a:xfrm>
            <a:off x="2647404"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8EAFD34-E2BA-7B4B-BE09-55238671489E}"/>
              </a:ext>
            </a:extLst>
          </p:cNvPr>
          <p:cNvCxnSpPr>
            <a:cxnSpLocks/>
          </p:cNvCxnSpPr>
          <p:nvPr/>
        </p:nvCxnSpPr>
        <p:spPr>
          <a:xfrm flipH="1">
            <a:off x="2336290"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B36F4B-AAA5-4840-8849-E1BFA5DD5282}"/>
              </a:ext>
            </a:extLst>
          </p:cNvPr>
          <p:cNvCxnSpPr>
            <a:cxnSpLocks/>
          </p:cNvCxnSpPr>
          <p:nvPr/>
        </p:nvCxnSpPr>
        <p:spPr>
          <a:xfrm>
            <a:off x="2742034"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65FF78E-6483-BF48-893A-9CA098993761}"/>
              </a:ext>
            </a:extLst>
          </p:cNvPr>
          <p:cNvCxnSpPr>
            <a:cxnSpLocks/>
          </p:cNvCxnSpPr>
          <p:nvPr/>
        </p:nvCxnSpPr>
        <p:spPr>
          <a:xfrm>
            <a:off x="3225580"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6EFC3A6-1C8C-F749-B529-EA5CE82DDC3C}"/>
              </a:ext>
            </a:extLst>
          </p:cNvPr>
          <p:cNvCxnSpPr>
            <a:cxnSpLocks/>
          </p:cNvCxnSpPr>
          <p:nvPr/>
        </p:nvCxnSpPr>
        <p:spPr>
          <a:xfrm flipH="1">
            <a:off x="2742738"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1714A82-73B9-0842-AAA9-1167CA305B1D}"/>
              </a:ext>
            </a:extLst>
          </p:cNvPr>
          <p:cNvCxnSpPr>
            <a:cxnSpLocks/>
          </p:cNvCxnSpPr>
          <p:nvPr/>
        </p:nvCxnSpPr>
        <p:spPr>
          <a:xfrm>
            <a:off x="3487431"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F7D08D1-D275-E34B-AF5F-B9630A77BFB1}"/>
              </a:ext>
            </a:extLst>
          </p:cNvPr>
          <p:cNvCxnSpPr>
            <a:cxnSpLocks/>
          </p:cNvCxnSpPr>
          <p:nvPr/>
        </p:nvCxnSpPr>
        <p:spPr>
          <a:xfrm>
            <a:off x="3827979"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AB1E53-23DF-7E44-A697-F72516D6FD58}"/>
              </a:ext>
            </a:extLst>
          </p:cNvPr>
          <p:cNvCxnSpPr>
            <a:cxnSpLocks/>
          </p:cNvCxnSpPr>
          <p:nvPr/>
        </p:nvCxnSpPr>
        <p:spPr>
          <a:xfrm flipH="1">
            <a:off x="3487431"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D92F8F0-70A4-604A-81D8-A97AFD017199}"/>
              </a:ext>
            </a:extLst>
          </p:cNvPr>
          <p:cNvCxnSpPr>
            <a:cxnSpLocks/>
          </p:cNvCxnSpPr>
          <p:nvPr/>
        </p:nvCxnSpPr>
        <p:spPr>
          <a:xfrm>
            <a:off x="4569633"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17604C-B98D-9E46-9880-9852BDA349B4}"/>
              </a:ext>
            </a:extLst>
          </p:cNvPr>
          <p:cNvCxnSpPr>
            <a:cxnSpLocks/>
          </p:cNvCxnSpPr>
          <p:nvPr/>
        </p:nvCxnSpPr>
        <p:spPr>
          <a:xfrm>
            <a:off x="4947920"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BCC9E7E-C32E-DD44-8D07-9A9FDEB35509}"/>
              </a:ext>
            </a:extLst>
          </p:cNvPr>
          <p:cNvCxnSpPr>
            <a:cxnSpLocks/>
          </p:cNvCxnSpPr>
          <p:nvPr/>
        </p:nvCxnSpPr>
        <p:spPr>
          <a:xfrm flipH="1">
            <a:off x="4569634"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71E0CDE-A866-DA45-AD11-3F17F1188500}"/>
              </a:ext>
            </a:extLst>
          </p:cNvPr>
          <p:cNvSpPr txBox="1"/>
          <p:nvPr/>
        </p:nvSpPr>
        <p:spPr>
          <a:xfrm>
            <a:off x="1733242" y="2990076"/>
            <a:ext cx="505267" cy="369332"/>
          </a:xfrm>
          <a:prstGeom prst="rect">
            <a:avLst/>
          </a:prstGeom>
          <a:noFill/>
        </p:spPr>
        <p:txBody>
          <a:bodyPr wrap="square" rtlCol="0">
            <a:spAutoFit/>
          </a:bodyPr>
          <a:lstStyle/>
          <a:p>
            <a:r>
              <a:rPr lang="en-US" dirty="0"/>
              <a:t>FL1</a:t>
            </a:r>
          </a:p>
        </p:txBody>
      </p:sp>
      <p:sp>
        <p:nvSpPr>
          <p:cNvPr id="83" name="TextBox 82">
            <a:extLst>
              <a:ext uri="{FF2B5EF4-FFF2-40B4-BE49-F238E27FC236}">
                <a16:creationId xmlns:a16="http://schemas.microsoft.com/office/drawing/2014/main" id="{C0F396A7-E4A7-E241-BFDD-210FC4FC1C33}"/>
              </a:ext>
            </a:extLst>
          </p:cNvPr>
          <p:cNvSpPr txBox="1"/>
          <p:nvPr/>
        </p:nvSpPr>
        <p:spPr>
          <a:xfrm>
            <a:off x="2236767" y="2994991"/>
            <a:ext cx="505267" cy="369332"/>
          </a:xfrm>
          <a:prstGeom prst="rect">
            <a:avLst/>
          </a:prstGeom>
          <a:noFill/>
        </p:spPr>
        <p:txBody>
          <a:bodyPr wrap="square" rtlCol="0">
            <a:spAutoFit/>
          </a:bodyPr>
          <a:lstStyle/>
          <a:p>
            <a:r>
              <a:rPr lang="en-US" dirty="0"/>
              <a:t>FL2</a:t>
            </a:r>
          </a:p>
        </p:txBody>
      </p:sp>
      <p:sp>
        <p:nvSpPr>
          <p:cNvPr id="84" name="TextBox 83">
            <a:extLst>
              <a:ext uri="{FF2B5EF4-FFF2-40B4-BE49-F238E27FC236}">
                <a16:creationId xmlns:a16="http://schemas.microsoft.com/office/drawing/2014/main" id="{9DBFE057-8CF2-6C47-B584-CFB08F08054C}"/>
              </a:ext>
            </a:extLst>
          </p:cNvPr>
          <p:cNvSpPr txBox="1"/>
          <p:nvPr/>
        </p:nvSpPr>
        <p:spPr>
          <a:xfrm>
            <a:off x="2729530" y="2990076"/>
            <a:ext cx="505267" cy="369332"/>
          </a:xfrm>
          <a:prstGeom prst="rect">
            <a:avLst/>
          </a:prstGeom>
          <a:noFill/>
        </p:spPr>
        <p:txBody>
          <a:bodyPr wrap="square" rtlCol="0">
            <a:spAutoFit/>
          </a:bodyPr>
          <a:lstStyle/>
          <a:p>
            <a:r>
              <a:rPr lang="en-US" dirty="0"/>
              <a:t>FL3</a:t>
            </a:r>
          </a:p>
        </p:txBody>
      </p:sp>
      <p:sp>
        <p:nvSpPr>
          <p:cNvPr id="85" name="TextBox 84">
            <a:extLst>
              <a:ext uri="{FF2B5EF4-FFF2-40B4-BE49-F238E27FC236}">
                <a16:creationId xmlns:a16="http://schemas.microsoft.com/office/drawing/2014/main" id="{24BDF356-51F8-514E-95B3-7BFFCEC19FAE}"/>
              </a:ext>
            </a:extLst>
          </p:cNvPr>
          <p:cNvSpPr txBox="1"/>
          <p:nvPr/>
        </p:nvSpPr>
        <p:spPr>
          <a:xfrm>
            <a:off x="3405071" y="2992812"/>
            <a:ext cx="505267" cy="369332"/>
          </a:xfrm>
          <a:prstGeom prst="rect">
            <a:avLst/>
          </a:prstGeom>
          <a:noFill/>
        </p:spPr>
        <p:txBody>
          <a:bodyPr wrap="square" rtlCol="0">
            <a:spAutoFit/>
          </a:bodyPr>
          <a:lstStyle/>
          <a:p>
            <a:r>
              <a:rPr lang="en-US" dirty="0"/>
              <a:t>FL4</a:t>
            </a:r>
          </a:p>
        </p:txBody>
      </p:sp>
      <p:sp>
        <p:nvSpPr>
          <p:cNvPr id="86" name="TextBox 85">
            <a:extLst>
              <a:ext uri="{FF2B5EF4-FFF2-40B4-BE49-F238E27FC236}">
                <a16:creationId xmlns:a16="http://schemas.microsoft.com/office/drawing/2014/main" id="{9EBE5ECB-E2CA-AB44-AC07-046F223F6F0E}"/>
              </a:ext>
            </a:extLst>
          </p:cNvPr>
          <p:cNvSpPr txBox="1"/>
          <p:nvPr/>
        </p:nvSpPr>
        <p:spPr>
          <a:xfrm>
            <a:off x="4507796" y="1775386"/>
            <a:ext cx="505267" cy="369332"/>
          </a:xfrm>
          <a:prstGeom prst="rect">
            <a:avLst/>
          </a:prstGeom>
          <a:noFill/>
        </p:spPr>
        <p:txBody>
          <a:bodyPr wrap="square" rtlCol="0">
            <a:spAutoFit/>
          </a:bodyPr>
          <a:lstStyle/>
          <a:p>
            <a:r>
              <a:rPr lang="en-US" dirty="0"/>
              <a:t>FL5</a:t>
            </a:r>
          </a:p>
        </p:txBody>
      </p:sp>
      <p:cxnSp>
        <p:nvCxnSpPr>
          <p:cNvPr id="87" name="Straight Connector 86">
            <a:extLst>
              <a:ext uri="{FF2B5EF4-FFF2-40B4-BE49-F238E27FC236}">
                <a16:creationId xmlns:a16="http://schemas.microsoft.com/office/drawing/2014/main" id="{E6514934-251B-7D48-BEE2-D085D2145A7B}"/>
              </a:ext>
            </a:extLst>
          </p:cNvPr>
          <p:cNvCxnSpPr>
            <a:cxnSpLocks/>
          </p:cNvCxnSpPr>
          <p:nvPr/>
        </p:nvCxnSpPr>
        <p:spPr>
          <a:xfrm>
            <a:off x="7035135"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FED4929-05F3-1E4C-9A45-D72D0115655F}"/>
              </a:ext>
            </a:extLst>
          </p:cNvPr>
          <p:cNvCxnSpPr>
            <a:cxnSpLocks/>
          </p:cNvCxnSpPr>
          <p:nvPr/>
        </p:nvCxnSpPr>
        <p:spPr>
          <a:xfrm>
            <a:off x="7592709"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F07950-B590-9E48-BDA0-15E8213CE856}"/>
              </a:ext>
            </a:extLst>
          </p:cNvPr>
          <p:cNvCxnSpPr>
            <a:cxnSpLocks/>
          </p:cNvCxnSpPr>
          <p:nvPr/>
        </p:nvCxnSpPr>
        <p:spPr>
          <a:xfrm flipH="1">
            <a:off x="7035135" y="2958580"/>
            <a:ext cx="557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04542A-C615-5A49-97ED-194C1E768BC5}"/>
              </a:ext>
            </a:extLst>
          </p:cNvPr>
          <p:cNvCxnSpPr>
            <a:cxnSpLocks/>
          </p:cNvCxnSpPr>
          <p:nvPr/>
        </p:nvCxnSpPr>
        <p:spPr>
          <a:xfrm>
            <a:off x="7664506"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EB48F82-49A6-7F45-B9EA-D5F1B3DEC79D}"/>
              </a:ext>
            </a:extLst>
          </p:cNvPr>
          <p:cNvCxnSpPr>
            <a:cxnSpLocks/>
          </p:cNvCxnSpPr>
          <p:nvPr/>
        </p:nvCxnSpPr>
        <p:spPr>
          <a:xfrm>
            <a:off x="7975620" y="2884603"/>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D7BA310-7176-FA45-8645-D4CA99135CB4}"/>
              </a:ext>
            </a:extLst>
          </p:cNvPr>
          <p:cNvCxnSpPr>
            <a:cxnSpLocks/>
          </p:cNvCxnSpPr>
          <p:nvPr/>
        </p:nvCxnSpPr>
        <p:spPr>
          <a:xfrm flipH="1">
            <a:off x="7664506" y="2952743"/>
            <a:ext cx="309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E5450CA-01EA-5142-AB18-DE595063AC03}"/>
              </a:ext>
            </a:extLst>
          </p:cNvPr>
          <p:cNvCxnSpPr>
            <a:cxnSpLocks/>
          </p:cNvCxnSpPr>
          <p:nvPr/>
        </p:nvCxnSpPr>
        <p:spPr>
          <a:xfrm>
            <a:off x="8070250" y="2886801"/>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C642317-5791-FC41-876E-6F42E7B9F374}"/>
              </a:ext>
            </a:extLst>
          </p:cNvPr>
          <p:cNvCxnSpPr>
            <a:cxnSpLocks/>
          </p:cNvCxnSpPr>
          <p:nvPr/>
        </p:nvCxnSpPr>
        <p:spPr>
          <a:xfrm>
            <a:off x="8553796"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8C446D9-AFB8-6444-9377-E868E2CD1333}"/>
              </a:ext>
            </a:extLst>
          </p:cNvPr>
          <p:cNvCxnSpPr>
            <a:cxnSpLocks/>
          </p:cNvCxnSpPr>
          <p:nvPr/>
        </p:nvCxnSpPr>
        <p:spPr>
          <a:xfrm flipH="1">
            <a:off x="8070954" y="2952743"/>
            <a:ext cx="4828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F4BF46-4F58-5149-8860-0068A90830D9}"/>
              </a:ext>
            </a:extLst>
          </p:cNvPr>
          <p:cNvCxnSpPr>
            <a:cxnSpLocks/>
          </p:cNvCxnSpPr>
          <p:nvPr/>
        </p:nvCxnSpPr>
        <p:spPr>
          <a:xfrm>
            <a:off x="8815647" y="2896356"/>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2B749C-A435-2041-A968-94CF45DB4F11}"/>
              </a:ext>
            </a:extLst>
          </p:cNvPr>
          <p:cNvCxnSpPr>
            <a:cxnSpLocks/>
          </p:cNvCxnSpPr>
          <p:nvPr/>
        </p:nvCxnSpPr>
        <p:spPr>
          <a:xfrm>
            <a:off x="9156195" y="289635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1DCAC2C-6561-864E-A633-554B3A2CB314}"/>
              </a:ext>
            </a:extLst>
          </p:cNvPr>
          <p:cNvCxnSpPr>
            <a:cxnSpLocks/>
          </p:cNvCxnSpPr>
          <p:nvPr/>
        </p:nvCxnSpPr>
        <p:spPr>
          <a:xfrm flipH="1">
            <a:off x="8815647" y="2958215"/>
            <a:ext cx="340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D4248B-BBDD-654D-BC51-77B45FD76D43}"/>
              </a:ext>
            </a:extLst>
          </p:cNvPr>
          <p:cNvCxnSpPr>
            <a:cxnSpLocks/>
          </p:cNvCxnSpPr>
          <p:nvPr/>
        </p:nvCxnSpPr>
        <p:spPr>
          <a:xfrm>
            <a:off x="9897849"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7FBDB0E-3650-5347-B89A-192600FF0D0C}"/>
              </a:ext>
            </a:extLst>
          </p:cNvPr>
          <p:cNvCxnSpPr>
            <a:cxnSpLocks/>
          </p:cNvCxnSpPr>
          <p:nvPr/>
        </p:nvCxnSpPr>
        <p:spPr>
          <a:xfrm>
            <a:off x="10276136" y="1662227"/>
            <a:ext cx="0" cy="13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0944BB-611E-9F41-B08C-B14D5CAEFD48}"/>
              </a:ext>
            </a:extLst>
          </p:cNvPr>
          <p:cNvCxnSpPr>
            <a:cxnSpLocks/>
          </p:cNvCxnSpPr>
          <p:nvPr/>
        </p:nvCxnSpPr>
        <p:spPr>
          <a:xfrm flipH="1">
            <a:off x="9897850" y="1729144"/>
            <a:ext cx="376681" cy="0"/>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AFD2E54-3E3C-BB4B-841A-B7A33E4F0F40}"/>
              </a:ext>
            </a:extLst>
          </p:cNvPr>
          <p:cNvSpPr txBox="1"/>
          <p:nvPr/>
        </p:nvSpPr>
        <p:spPr>
          <a:xfrm>
            <a:off x="7061458" y="2990076"/>
            <a:ext cx="505267" cy="369332"/>
          </a:xfrm>
          <a:prstGeom prst="rect">
            <a:avLst/>
          </a:prstGeom>
          <a:noFill/>
        </p:spPr>
        <p:txBody>
          <a:bodyPr wrap="square" rtlCol="0">
            <a:spAutoFit/>
          </a:bodyPr>
          <a:lstStyle/>
          <a:p>
            <a:r>
              <a:rPr lang="en-US" dirty="0"/>
              <a:t>FL1</a:t>
            </a:r>
          </a:p>
        </p:txBody>
      </p:sp>
      <p:sp>
        <p:nvSpPr>
          <p:cNvPr id="103" name="TextBox 102">
            <a:extLst>
              <a:ext uri="{FF2B5EF4-FFF2-40B4-BE49-F238E27FC236}">
                <a16:creationId xmlns:a16="http://schemas.microsoft.com/office/drawing/2014/main" id="{8E41A9A5-62B8-0A49-A54A-E92299F51F52}"/>
              </a:ext>
            </a:extLst>
          </p:cNvPr>
          <p:cNvSpPr txBox="1"/>
          <p:nvPr/>
        </p:nvSpPr>
        <p:spPr>
          <a:xfrm>
            <a:off x="7564983" y="2994991"/>
            <a:ext cx="505267" cy="369332"/>
          </a:xfrm>
          <a:prstGeom prst="rect">
            <a:avLst/>
          </a:prstGeom>
          <a:noFill/>
        </p:spPr>
        <p:txBody>
          <a:bodyPr wrap="square" rtlCol="0">
            <a:spAutoFit/>
          </a:bodyPr>
          <a:lstStyle/>
          <a:p>
            <a:r>
              <a:rPr lang="en-US" dirty="0"/>
              <a:t>FL2</a:t>
            </a:r>
          </a:p>
        </p:txBody>
      </p:sp>
      <p:sp>
        <p:nvSpPr>
          <p:cNvPr id="104" name="TextBox 103">
            <a:extLst>
              <a:ext uri="{FF2B5EF4-FFF2-40B4-BE49-F238E27FC236}">
                <a16:creationId xmlns:a16="http://schemas.microsoft.com/office/drawing/2014/main" id="{607B184C-E291-1049-9718-2A15D87FE7A3}"/>
              </a:ext>
            </a:extLst>
          </p:cNvPr>
          <p:cNvSpPr txBox="1"/>
          <p:nvPr/>
        </p:nvSpPr>
        <p:spPr>
          <a:xfrm>
            <a:off x="8057746" y="2990076"/>
            <a:ext cx="505267" cy="369332"/>
          </a:xfrm>
          <a:prstGeom prst="rect">
            <a:avLst/>
          </a:prstGeom>
          <a:noFill/>
        </p:spPr>
        <p:txBody>
          <a:bodyPr wrap="square" rtlCol="0">
            <a:spAutoFit/>
          </a:bodyPr>
          <a:lstStyle/>
          <a:p>
            <a:r>
              <a:rPr lang="en-US" dirty="0"/>
              <a:t>FL3</a:t>
            </a:r>
          </a:p>
        </p:txBody>
      </p:sp>
      <p:sp>
        <p:nvSpPr>
          <p:cNvPr id="105" name="TextBox 104">
            <a:extLst>
              <a:ext uri="{FF2B5EF4-FFF2-40B4-BE49-F238E27FC236}">
                <a16:creationId xmlns:a16="http://schemas.microsoft.com/office/drawing/2014/main" id="{8E3115F8-918E-F944-B23D-56C29C443C41}"/>
              </a:ext>
            </a:extLst>
          </p:cNvPr>
          <p:cNvSpPr txBox="1"/>
          <p:nvPr/>
        </p:nvSpPr>
        <p:spPr>
          <a:xfrm>
            <a:off x="8733287" y="2992812"/>
            <a:ext cx="505267" cy="369332"/>
          </a:xfrm>
          <a:prstGeom prst="rect">
            <a:avLst/>
          </a:prstGeom>
          <a:noFill/>
        </p:spPr>
        <p:txBody>
          <a:bodyPr wrap="square" rtlCol="0">
            <a:spAutoFit/>
          </a:bodyPr>
          <a:lstStyle/>
          <a:p>
            <a:r>
              <a:rPr lang="en-US" dirty="0"/>
              <a:t>FL4</a:t>
            </a:r>
          </a:p>
        </p:txBody>
      </p:sp>
      <p:sp>
        <p:nvSpPr>
          <p:cNvPr id="106" name="TextBox 105">
            <a:extLst>
              <a:ext uri="{FF2B5EF4-FFF2-40B4-BE49-F238E27FC236}">
                <a16:creationId xmlns:a16="http://schemas.microsoft.com/office/drawing/2014/main" id="{F0819D27-013C-FD44-9E8B-39AAD2CBB126}"/>
              </a:ext>
            </a:extLst>
          </p:cNvPr>
          <p:cNvSpPr txBox="1"/>
          <p:nvPr/>
        </p:nvSpPr>
        <p:spPr>
          <a:xfrm>
            <a:off x="9836012" y="1775386"/>
            <a:ext cx="505267" cy="369332"/>
          </a:xfrm>
          <a:prstGeom prst="rect">
            <a:avLst/>
          </a:prstGeom>
          <a:noFill/>
        </p:spPr>
        <p:txBody>
          <a:bodyPr wrap="square" rtlCol="0">
            <a:spAutoFit/>
          </a:bodyPr>
          <a:lstStyle/>
          <a:p>
            <a:r>
              <a:rPr lang="en-US" dirty="0"/>
              <a:t>FL5</a:t>
            </a:r>
          </a:p>
        </p:txBody>
      </p:sp>
    </p:spTree>
    <p:extLst>
      <p:ext uri="{BB962C8B-B14F-4D97-AF65-F5344CB8AC3E}">
        <p14:creationId xmlns:p14="http://schemas.microsoft.com/office/powerpoint/2010/main" val="3997529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19</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385542"/>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a:p>
            <a:r>
              <a:rPr lang="en-US" sz="1600" b="1" dirty="0"/>
              <a:t>KMLB</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a:t>
            </a:r>
          </a:p>
          <a:p>
            <a:r>
              <a:rPr lang="en-US" sz="1200" dirty="0"/>
              <a:t>16:01:00 UTC.</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
        <p:nvSpPr>
          <p:cNvPr id="15" name="Oval 14">
            <a:extLst>
              <a:ext uri="{FF2B5EF4-FFF2-40B4-BE49-F238E27FC236}">
                <a16:creationId xmlns:a16="http://schemas.microsoft.com/office/drawing/2014/main" id="{F04E0C54-1E70-D34C-AEE3-4971DD143B90}"/>
              </a:ext>
            </a:extLst>
          </p:cNvPr>
          <p:cNvSpPr/>
          <p:nvPr/>
        </p:nvSpPr>
        <p:spPr>
          <a:xfrm>
            <a:off x="6832142" y="2986496"/>
            <a:ext cx="119743" cy="1306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A26AC04-9A51-4845-81B9-2297764CFF0F}"/>
              </a:ext>
            </a:extLst>
          </p:cNvPr>
          <p:cNvCxnSpPr>
            <a:cxnSpLocks/>
          </p:cNvCxnSpPr>
          <p:nvPr/>
        </p:nvCxnSpPr>
        <p:spPr>
          <a:xfrm flipH="1">
            <a:off x="7043057" y="1611267"/>
            <a:ext cx="3421235" cy="1375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B29DAC-6197-FC42-A531-5C997E63AADB}"/>
              </a:ext>
            </a:extLst>
          </p:cNvPr>
          <p:cNvSpPr txBox="1"/>
          <p:nvPr/>
        </p:nvSpPr>
        <p:spPr>
          <a:xfrm>
            <a:off x="10038438" y="1149602"/>
            <a:ext cx="2471665" cy="461665"/>
          </a:xfrm>
          <a:prstGeom prst="rect">
            <a:avLst/>
          </a:prstGeom>
          <a:noFill/>
        </p:spPr>
        <p:txBody>
          <a:bodyPr wrap="square" rtlCol="0">
            <a:spAutoFit/>
          </a:bodyPr>
          <a:lstStyle/>
          <a:p>
            <a:r>
              <a:rPr lang="en-US" sz="1200" dirty="0"/>
              <a:t>Location of CPR-HD and Ka-band radar</a:t>
            </a:r>
          </a:p>
        </p:txBody>
      </p:sp>
    </p:spTree>
    <p:extLst>
      <p:ext uri="{BB962C8B-B14F-4D97-AF65-F5344CB8AC3E}">
        <p14:creationId xmlns:p14="http://schemas.microsoft.com/office/powerpoint/2010/main" val="338357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a:xfrm>
            <a:off x="838200" y="-148093"/>
            <a:ext cx="10515600" cy="1325563"/>
          </a:xfrm>
        </p:spPr>
        <p:txBody>
          <a:bodyPr/>
          <a:lstStyle/>
          <a:p>
            <a:pPr algn="ctr"/>
            <a:r>
              <a:rPr lang="en-US" dirty="0"/>
              <a:t>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912812"/>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a:t>
            </a: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using high ice crystal concentrations.</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2</a:t>
            </a:fld>
            <a:endParaRPr lang="en-US"/>
          </a:p>
        </p:txBody>
      </p:sp>
      <p:pic>
        <p:nvPicPr>
          <p:cNvPr id="5" name="Picture 4" descr="Chart, line chart&#10;&#10;Description automatically generated">
            <a:extLst>
              <a:ext uri="{FF2B5EF4-FFF2-40B4-BE49-F238E27FC236}">
                <a16:creationId xmlns:a16="http://schemas.microsoft.com/office/drawing/2014/main" id="{0024C355-54F0-5643-AB84-70362BCF16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63416" y="2951616"/>
            <a:ext cx="3285579" cy="2993572"/>
          </a:xfrm>
          <a:prstGeom prst="rect">
            <a:avLst/>
          </a:prstGeom>
        </p:spPr>
      </p:pic>
      <p:pic>
        <p:nvPicPr>
          <p:cNvPr id="6" name="Picture 5" descr="Diagram&#10;&#10;Description automatically generated">
            <a:extLst>
              <a:ext uri="{FF2B5EF4-FFF2-40B4-BE49-F238E27FC236}">
                <a16:creationId xmlns:a16="http://schemas.microsoft.com/office/drawing/2014/main" id="{3CA19B43-D022-8948-9D89-71D76AF1A57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0600" y="3046618"/>
            <a:ext cx="2743200" cy="299357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1E9F9D79-3906-444F-B296-A96958FF003A}"/>
              </a:ext>
            </a:extLst>
          </p:cNvPr>
          <p:cNvPicPr>
            <a:picLocks noChangeAspect="1"/>
          </p:cNvPicPr>
          <p:nvPr/>
        </p:nvPicPr>
        <p:blipFill>
          <a:blip r:embed="rId5"/>
          <a:stretch>
            <a:fillRect/>
          </a:stretch>
        </p:blipFill>
        <p:spPr>
          <a:xfrm>
            <a:off x="512427" y="3404266"/>
            <a:ext cx="4689384" cy="2540922"/>
          </a:xfrm>
          <a:prstGeom prst="rect">
            <a:avLst/>
          </a:prstGeom>
        </p:spPr>
      </p:pic>
    </p:spTree>
    <p:extLst>
      <p:ext uri="{BB962C8B-B14F-4D97-AF65-F5344CB8AC3E}">
        <p14:creationId xmlns:p14="http://schemas.microsoft.com/office/powerpoint/2010/main" val="23770763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5CC142F-4855-A340-9385-192A4B039B04}"/>
              </a:ext>
            </a:extLst>
          </p:cNvPr>
          <p:cNvPicPr>
            <a:picLocks noChangeAspect="1"/>
          </p:cNvPicPr>
          <p:nvPr/>
        </p:nvPicPr>
        <p:blipFill>
          <a:blip r:embed="rId2"/>
          <a:stretch>
            <a:fillRect/>
          </a:stretch>
        </p:blipFill>
        <p:spPr>
          <a:xfrm>
            <a:off x="2492329" y="0"/>
            <a:ext cx="6652710" cy="44885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431107-FC40-5E4F-93A2-B2DF51E05C48}"/>
              </a:ext>
            </a:extLst>
          </p:cNvPr>
          <p:cNvPicPr>
            <a:picLocks noChangeAspect="1"/>
          </p:cNvPicPr>
          <p:nvPr/>
        </p:nvPicPr>
        <p:blipFill rotWithShape="1">
          <a:blip r:embed="rId3"/>
          <a:srcRect r="41386" b="32875"/>
          <a:stretch/>
        </p:blipFill>
        <p:spPr>
          <a:xfrm>
            <a:off x="138895" y="451026"/>
            <a:ext cx="1987812" cy="1713440"/>
          </a:xfrm>
          <a:prstGeom prst="rect">
            <a:avLst/>
          </a:prstGeom>
        </p:spPr>
      </p:pic>
      <p:sp>
        <p:nvSpPr>
          <p:cNvPr id="4" name="TextBox 3">
            <a:extLst>
              <a:ext uri="{FF2B5EF4-FFF2-40B4-BE49-F238E27FC236}">
                <a16:creationId xmlns:a16="http://schemas.microsoft.com/office/drawing/2014/main" id="{49940CBE-0F83-2C49-888D-BAF2FCE93387}"/>
              </a:ext>
            </a:extLst>
          </p:cNvPr>
          <p:cNvSpPr txBox="1"/>
          <p:nvPr/>
        </p:nvSpPr>
        <p:spPr>
          <a:xfrm>
            <a:off x="138895" y="451026"/>
            <a:ext cx="888385" cy="246221"/>
          </a:xfrm>
          <a:prstGeom prst="rect">
            <a:avLst/>
          </a:prstGeom>
          <a:noFill/>
        </p:spPr>
        <p:txBody>
          <a:bodyPr wrap="none" rtlCol="0">
            <a:spAutoFit/>
          </a:bodyPr>
          <a:lstStyle/>
          <a:p>
            <a:r>
              <a:rPr lang="en-US" sz="1000" dirty="0"/>
              <a:t>15:51:18 UTC</a:t>
            </a:r>
          </a:p>
        </p:txBody>
      </p:sp>
      <p:pic>
        <p:nvPicPr>
          <p:cNvPr id="7" name="Picture 6" descr="A picture containing key&#10;&#10;Description automatically generated">
            <a:extLst>
              <a:ext uri="{FF2B5EF4-FFF2-40B4-BE49-F238E27FC236}">
                <a16:creationId xmlns:a16="http://schemas.microsoft.com/office/drawing/2014/main" id="{D9F43556-C575-BB45-9675-F29AF0F76176}"/>
              </a:ext>
            </a:extLst>
          </p:cNvPr>
          <p:cNvPicPr>
            <a:picLocks noChangeAspect="1"/>
          </p:cNvPicPr>
          <p:nvPr/>
        </p:nvPicPr>
        <p:blipFill rotWithShape="1">
          <a:blip r:embed="rId4"/>
          <a:srcRect l="1" t="1" r="40943" b="25166"/>
          <a:stretch/>
        </p:blipFill>
        <p:spPr>
          <a:xfrm>
            <a:off x="123873" y="2578365"/>
            <a:ext cx="2002834" cy="1910210"/>
          </a:xfrm>
          <a:prstGeom prst="rect">
            <a:avLst/>
          </a:prstGeom>
        </p:spPr>
      </p:pic>
      <p:sp>
        <p:nvSpPr>
          <p:cNvPr id="8" name="TextBox 7">
            <a:extLst>
              <a:ext uri="{FF2B5EF4-FFF2-40B4-BE49-F238E27FC236}">
                <a16:creationId xmlns:a16="http://schemas.microsoft.com/office/drawing/2014/main" id="{476235C1-90E7-1F4D-90D2-264443B73560}"/>
              </a:ext>
            </a:extLst>
          </p:cNvPr>
          <p:cNvSpPr txBox="1"/>
          <p:nvPr/>
        </p:nvSpPr>
        <p:spPr>
          <a:xfrm>
            <a:off x="138895" y="2607731"/>
            <a:ext cx="888385" cy="246221"/>
          </a:xfrm>
          <a:prstGeom prst="rect">
            <a:avLst/>
          </a:prstGeom>
          <a:noFill/>
        </p:spPr>
        <p:txBody>
          <a:bodyPr wrap="none" rtlCol="0">
            <a:spAutoFit/>
          </a:bodyPr>
          <a:lstStyle/>
          <a:p>
            <a:r>
              <a:rPr lang="en-US" sz="1000" dirty="0"/>
              <a:t>15:54:17 UTC</a:t>
            </a:r>
          </a:p>
        </p:txBody>
      </p:sp>
      <p:pic>
        <p:nvPicPr>
          <p:cNvPr id="10" name="Picture 9" descr="A picture containing text, air&#10;&#10;Description automatically generated">
            <a:extLst>
              <a:ext uri="{FF2B5EF4-FFF2-40B4-BE49-F238E27FC236}">
                <a16:creationId xmlns:a16="http://schemas.microsoft.com/office/drawing/2014/main" id="{6BE57B57-AE21-9D4C-AD31-E24486B9570B}"/>
              </a:ext>
            </a:extLst>
          </p:cNvPr>
          <p:cNvPicPr>
            <a:picLocks noChangeAspect="1"/>
          </p:cNvPicPr>
          <p:nvPr/>
        </p:nvPicPr>
        <p:blipFill rotWithShape="1">
          <a:blip r:embed="rId5"/>
          <a:srcRect t="443" r="40943" b="36956"/>
          <a:stretch/>
        </p:blipFill>
        <p:spPr>
          <a:xfrm>
            <a:off x="-1" y="5014600"/>
            <a:ext cx="2326511" cy="1856207"/>
          </a:xfrm>
          <a:prstGeom prst="rect">
            <a:avLst/>
          </a:prstGeom>
        </p:spPr>
      </p:pic>
      <p:sp>
        <p:nvSpPr>
          <p:cNvPr id="11" name="TextBox 10">
            <a:extLst>
              <a:ext uri="{FF2B5EF4-FFF2-40B4-BE49-F238E27FC236}">
                <a16:creationId xmlns:a16="http://schemas.microsoft.com/office/drawing/2014/main" id="{CCBEB163-9CCD-EE4B-A447-D8D44E3E8B00}"/>
              </a:ext>
            </a:extLst>
          </p:cNvPr>
          <p:cNvSpPr txBox="1"/>
          <p:nvPr/>
        </p:nvSpPr>
        <p:spPr>
          <a:xfrm>
            <a:off x="0" y="5043583"/>
            <a:ext cx="888385" cy="246221"/>
          </a:xfrm>
          <a:prstGeom prst="rect">
            <a:avLst/>
          </a:prstGeom>
          <a:noFill/>
        </p:spPr>
        <p:txBody>
          <a:bodyPr wrap="none" rtlCol="0">
            <a:spAutoFit/>
          </a:bodyPr>
          <a:lstStyle/>
          <a:p>
            <a:r>
              <a:rPr lang="en-US" sz="1000" dirty="0"/>
              <a:t>15:55:01 UTC</a:t>
            </a:r>
          </a:p>
        </p:txBody>
      </p:sp>
      <p:pic>
        <p:nvPicPr>
          <p:cNvPr id="13" name="Picture 12" descr="A group of people in the sky&#10;&#10;Description automatically generated with medium confidence">
            <a:extLst>
              <a:ext uri="{FF2B5EF4-FFF2-40B4-BE49-F238E27FC236}">
                <a16:creationId xmlns:a16="http://schemas.microsoft.com/office/drawing/2014/main" id="{4C695E16-C2DE-1C4B-BE03-7B220F951A4E}"/>
              </a:ext>
            </a:extLst>
          </p:cNvPr>
          <p:cNvPicPr>
            <a:picLocks noChangeAspect="1"/>
          </p:cNvPicPr>
          <p:nvPr/>
        </p:nvPicPr>
        <p:blipFill rotWithShape="1">
          <a:blip r:embed="rId6"/>
          <a:srcRect l="43075" b="45060"/>
          <a:stretch/>
        </p:blipFill>
        <p:spPr>
          <a:xfrm>
            <a:off x="2499830" y="4930487"/>
            <a:ext cx="2670066" cy="1940320"/>
          </a:xfrm>
          <a:prstGeom prst="rect">
            <a:avLst/>
          </a:prstGeom>
        </p:spPr>
      </p:pic>
      <p:sp>
        <p:nvSpPr>
          <p:cNvPr id="18" name="TextBox 17">
            <a:extLst>
              <a:ext uri="{FF2B5EF4-FFF2-40B4-BE49-F238E27FC236}">
                <a16:creationId xmlns:a16="http://schemas.microsoft.com/office/drawing/2014/main" id="{8A3A7D2E-A8F8-B14F-BFC6-D93865A7CE8B}"/>
              </a:ext>
            </a:extLst>
          </p:cNvPr>
          <p:cNvSpPr txBox="1"/>
          <p:nvPr/>
        </p:nvSpPr>
        <p:spPr>
          <a:xfrm>
            <a:off x="4098497" y="5053597"/>
            <a:ext cx="888385" cy="246221"/>
          </a:xfrm>
          <a:prstGeom prst="rect">
            <a:avLst/>
          </a:prstGeom>
          <a:noFill/>
        </p:spPr>
        <p:txBody>
          <a:bodyPr wrap="none" rtlCol="0">
            <a:spAutoFit/>
          </a:bodyPr>
          <a:lstStyle/>
          <a:p>
            <a:r>
              <a:rPr lang="en-US" sz="1000" dirty="0"/>
              <a:t>15:56:09 UTC</a:t>
            </a:r>
          </a:p>
        </p:txBody>
      </p:sp>
      <p:pic>
        <p:nvPicPr>
          <p:cNvPr id="24" name="Picture 23">
            <a:extLst>
              <a:ext uri="{FF2B5EF4-FFF2-40B4-BE49-F238E27FC236}">
                <a16:creationId xmlns:a16="http://schemas.microsoft.com/office/drawing/2014/main" id="{CD80758D-7810-E34F-884A-33A992DC7846}"/>
              </a:ext>
            </a:extLst>
          </p:cNvPr>
          <p:cNvPicPr>
            <a:picLocks noChangeAspect="1"/>
          </p:cNvPicPr>
          <p:nvPr/>
        </p:nvPicPr>
        <p:blipFill rotWithShape="1">
          <a:blip r:embed="rId7"/>
          <a:srcRect r="37885" b="26879"/>
          <a:stretch/>
        </p:blipFill>
        <p:spPr>
          <a:xfrm>
            <a:off x="9649100" y="4920473"/>
            <a:ext cx="2201198" cy="1950334"/>
          </a:xfrm>
          <a:prstGeom prst="rect">
            <a:avLst/>
          </a:prstGeom>
        </p:spPr>
      </p:pic>
      <p:sp>
        <p:nvSpPr>
          <p:cNvPr id="25" name="TextBox 24">
            <a:extLst>
              <a:ext uri="{FF2B5EF4-FFF2-40B4-BE49-F238E27FC236}">
                <a16:creationId xmlns:a16="http://schemas.microsoft.com/office/drawing/2014/main" id="{A9EC18CE-6177-B744-A25B-77D4F0202C66}"/>
              </a:ext>
            </a:extLst>
          </p:cNvPr>
          <p:cNvSpPr txBox="1"/>
          <p:nvPr/>
        </p:nvSpPr>
        <p:spPr>
          <a:xfrm>
            <a:off x="9746261" y="4944869"/>
            <a:ext cx="888385" cy="246221"/>
          </a:xfrm>
          <a:prstGeom prst="rect">
            <a:avLst/>
          </a:prstGeom>
          <a:noFill/>
        </p:spPr>
        <p:txBody>
          <a:bodyPr wrap="none" rtlCol="0">
            <a:spAutoFit/>
          </a:bodyPr>
          <a:lstStyle/>
          <a:p>
            <a:r>
              <a:rPr lang="en-US" sz="1000" dirty="0"/>
              <a:t>15:59:59 UTC</a:t>
            </a:r>
          </a:p>
        </p:txBody>
      </p:sp>
      <p:pic>
        <p:nvPicPr>
          <p:cNvPr id="27" name="Picture 26" descr="A picture containing text&#10;&#10;Description automatically generated">
            <a:extLst>
              <a:ext uri="{FF2B5EF4-FFF2-40B4-BE49-F238E27FC236}">
                <a16:creationId xmlns:a16="http://schemas.microsoft.com/office/drawing/2014/main" id="{5AD345E8-6A38-8947-AE2D-C3C0A56F5F40}"/>
              </a:ext>
            </a:extLst>
          </p:cNvPr>
          <p:cNvPicPr>
            <a:picLocks noChangeAspect="1"/>
          </p:cNvPicPr>
          <p:nvPr/>
        </p:nvPicPr>
        <p:blipFill rotWithShape="1">
          <a:blip r:embed="rId8"/>
          <a:srcRect l="45756" b="50000"/>
          <a:stretch/>
        </p:blipFill>
        <p:spPr>
          <a:xfrm>
            <a:off x="9358076" y="2867419"/>
            <a:ext cx="2821008" cy="1957861"/>
          </a:xfrm>
          <a:prstGeom prst="rect">
            <a:avLst/>
          </a:prstGeom>
        </p:spPr>
      </p:pic>
      <p:sp>
        <p:nvSpPr>
          <p:cNvPr id="28" name="TextBox 27">
            <a:extLst>
              <a:ext uri="{FF2B5EF4-FFF2-40B4-BE49-F238E27FC236}">
                <a16:creationId xmlns:a16="http://schemas.microsoft.com/office/drawing/2014/main" id="{3A4A3831-32A3-6649-B2AB-C0F53FD36E36}"/>
              </a:ext>
            </a:extLst>
          </p:cNvPr>
          <p:cNvSpPr txBox="1"/>
          <p:nvPr/>
        </p:nvSpPr>
        <p:spPr>
          <a:xfrm>
            <a:off x="10961913" y="2867419"/>
            <a:ext cx="888385" cy="246221"/>
          </a:xfrm>
          <a:prstGeom prst="rect">
            <a:avLst/>
          </a:prstGeom>
          <a:noFill/>
        </p:spPr>
        <p:txBody>
          <a:bodyPr wrap="none" rtlCol="0">
            <a:spAutoFit/>
          </a:bodyPr>
          <a:lstStyle/>
          <a:p>
            <a:r>
              <a:rPr lang="en-US" sz="1000" dirty="0"/>
              <a:t>16:00:02 UTC</a:t>
            </a:r>
          </a:p>
        </p:txBody>
      </p:sp>
      <p:pic>
        <p:nvPicPr>
          <p:cNvPr id="30" name="Picture 29" descr="A picture containing text&#10;&#10;Description automatically generated">
            <a:extLst>
              <a:ext uri="{FF2B5EF4-FFF2-40B4-BE49-F238E27FC236}">
                <a16:creationId xmlns:a16="http://schemas.microsoft.com/office/drawing/2014/main" id="{151D7538-4AB5-3244-8D09-60CFC0920B87}"/>
              </a:ext>
            </a:extLst>
          </p:cNvPr>
          <p:cNvPicPr>
            <a:picLocks noChangeAspect="1"/>
          </p:cNvPicPr>
          <p:nvPr/>
        </p:nvPicPr>
        <p:blipFill rotWithShape="1">
          <a:blip r:embed="rId9"/>
          <a:srcRect l="44383" b="37406"/>
          <a:stretch/>
        </p:blipFill>
        <p:spPr>
          <a:xfrm>
            <a:off x="9457022" y="378581"/>
            <a:ext cx="2717547" cy="2302855"/>
          </a:xfrm>
          <a:prstGeom prst="rect">
            <a:avLst/>
          </a:prstGeom>
        </p:spPr>
      </p:pic>
      <p:sp>
        <p:nvSpPr>
          <p:cNvPr id="31" name="TextBox 30">
            <a:extLst>
              <a:ext uri="{FF2B5EF4-FFF2-40B4-BE49-F238E27FC236}">
                <a16:creationId xmlns:a16="http://schemas.microsoft.com/office/drawing/2014/main" id="{20ACD6A9-60EE-E54B-95B3-C199912C0596}"/>
              </a:ext>
            </a:extLst>
          </p:cNvPr>
          <p:cNvSpPr txBox="1"/>
          <p:nvPr/>
        </p:nvSpPr>
        <p:spPr>
          <a:xfrm>
            <a:off x="10961913" y="451025"/>
            <a:ext cx="888385" cy="246221"/>
          </a:xfrm>
          <a:prstGeom prst="rect">
            <a:avLst/>
          </a:prstGeom>
          <a:noFill/>
        </p:spPr>
        <p:txBody>
          <a:bodyPr wrap="none" rtlCol="0">
            <a:spAutoFit/>
          </a:bodyPr>
          <a:lstStyle/>
          <a:p>
            <a:r>
              <a:rPr lang="en-US" sz="1000" dirty="0"/>
              <a:t>16:00:10 UTC</a:t>
            </a:r>
          </a:p>
        </p:txBody>
      </p:sp>
      <p:pic>
        <p:nvPicPr>
          <p:cNvPr id="33" name="Picture 32" descr="A picture containing text&#10;&#10;Description automatically generated">
            <a:extLst>
              <a:ext uri="{FF2B5EF4-FFF2-40B4-BE49-F238E27FC236}">
                <a16:creationId xmlns:a16="http://schemas.microsoft.com/office/drawing/2014/main" id="{F71878B4-154B-904B-88EC-C6677E3FE520}"/>
              </a:ext>
            </a:extLst>
          </p:cNvPr>
          <p:cNvPicPr>
            <a:picLocks noChangeAspect="1"/>
          </p:cNvPicPr>
          <p:nvPr/>
        </p:nvPicPr>
        <p:blipFill rotWithShape="1">
          <a:blip r:embed="rId10"/>
          <a:srcRect r="39893" b="2954"/>
          <a:stretch/>
        </p:blipFill>
        <p:spPr>
          <a:xfrm>
            <a:off x="5343216" y="4787364"/>
            <a:ext cx="1714426" cy="2083443"/>
          </a:xfrm>
          <a:prstGeom prst="rect">
            <a:avLst/>
          </a:prstGeom>
        </p:spPr>
      </p:pic>
      <p:sp>
        <p:nvSpPr>
          <p:cNvPr id="34" name="TextBox 33">
            <a:extLst>
              <a:ext uri="{FF2B5EF4-FFF2-40B4-BE49-F238E27FC236}">
                <a16:creationId xmlns:a16="http://schemas.microsoft.com/office/drawing/2014/main" id="{4A915324-4949-544E-9832-F642B30DC5E9}"/>
              </a:ext>
            </a:extLst>
          </p:cNvPr>
          <p:cNvSpPr txBox="1"/>
          <p:nvPr/>
        </p:nvSpPr>
        <p:spPr>
          <a:xfrm>
            <a:off x="5374491" y="4807376"/>
            <a:ext cx="888385" cy="246221"/>
          </a:xfrm>
          <a:prstGeom prst="rect">
            <a:avLst/>
          </a:prstGeom>
          <a:noFill/>
        </p:spPr>
        <p:txBody>
          <a:bodyPr wrap="none" rtlCol="0">
            <a:spAutoFit/>
          </a:bodyPr>
          <a:lstStyle/>
          <a:p>
            <a:r>
              <a:rPr lang="en-US" sz="1000" dirty="0"/>
              <a:t>15:56:31 UTC</a:t>
            </a:r>
          </a:p>
        </p:txBody>
      </p:sp>
      <p:pic>
        <p:nvPicPr>
          <p:cNvPr id="37" name="Picture 36" descr="A picture containing text&#10;&#10;Description automatically generated">
            <a:extLst>
              <a:ext uri="{FF2B5EF4-FFF2-40B4-BE49-F238E27FC236}">
                <a16:creationId xmlns:a16="http://schemas.microsoft.com/office/drawing/2014/main" id="{302F425A-D484-EA42-9ED8-EF9BBB631190}"/>
              </a:ext>
            </a:extLst>
          </p:cNvPr>
          <p:cNvPicPr>
            <a:picLocks noChangeAspect="1"/>
          </p:cNvPicPr>
          <p:nvPr/>
        </p:nvPicPr>
        <p:blipFill rotWithShape="1">
          <a:blip r:embed="rId11"/>
          <a:srcRect r="42036" b="2954"/>
          <a:stretch/>
        </p:blipFill>
        <p:spPr>
          <a:xfrm>
            <a:off x="7307214" y="4703939"/>
            <a:ext cx="1719512" cy="2166868"/>
          </a:xfrm>
          <a:prstGeom prst="rect">
            <a:avLst/>
          </a:prstGeom>
        </p:spPr>
      </p:pic>
      <p:sp>
        <p:nvSpPr>
          <p:cNvPr id="38" name="TextBox 37">
            <a:extLst>
              <a:ext uri="{FF2B5EF4-FFF2-40B4-BE49-F238E27FC236}">
                <a16:creationId xmlns:a16="http://schemas.microsoft.com/office/drawing/2014/main" id="{75F44234-4D0C-8447-911F-22E2057267FC}"/>
              </a:ext>
            </a:extLst>
          </p:cNvPr>
          <p:cNvSpPr txBox="1"/>
          <p:nvPr/>
        </p:nvSpPr>
        <p:spPr>
          <a:xfrm>
            <a:off x="7401475" y="4787364"/>
            <a:ext cx="888385" cy="246221"/>
          </a:xfrm>
          <a:prstGeom prst="rect">
            <a:avLst/>
          </a:prstGeom>
          <a:noFill/>
        </p:spPr>
        <p:txBody>
          <a:bodyPr wrap="none" rtlCol="0">
            <a:spAutoFit/>
          </a:bodyPr>
          <a:lstStyle/>
          <a:p>
            <a:r>
              <a:rPr lang="en-US" sz="1000" dirty="0"/>
              <a:t>15:58:31 UTC</a:t>
            </a:r>
          </a:p>
        </p:txBody>
      </p:sp>
      <p:cxnSp>
        <p:nvCxnSpPr>
          <p:cNvPr id="40" name="Straight Connector 39">
            <a:extLst>
              <a:ext uri="{FF2B5EF4-FFF2-40B4-BE49-F238E27FC236}">
                <a16:creationId xmlns:a16="http://schemas.microsoft.com/office/drawing/2014/main" id="{243D29AE-99EC-F74C-8EFD-883EFE339842}"/>
              </a:ext>
            </a:extLst>
          </p:cNvPr>
          <p:cNvCxnSpPr/>
          <p:nvPr/>
        </p:nvCxnSpPr>
        <p:spPr>
          <a:xfrm>
            <a:off x="249232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0C436C-5018-3B42-B453-7D241023E88F}"/>
              </a:ext>
            </a:extLst>
          </p:cNvPr>
          <p:cNvCxnSpPr/>
          <p:nvPr/>
        </p:nvCxnSpPr>
        <p:spPr>
          <a:xfrm>
            <a:off x="9145039" y="0"/>
            <a:ext cx="0" cy="448857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CE2EBC-5CE7-1748-9229-BC9D33F6BFF2}"/>
              </a:ext>
            </a:extLst>
          </p:cNvPr>
          <p:cNvCxnSpPr>
            <a:cxnSpLocks/>
          </p:cNvCxnSpPr>
          <p:nvPr/>
        </p:nvCxnSpPr>
        <p:spPr>
          <a:xfrm flipH="1">
            <a:off x="2492329" y="4488575"/>
            <a:ext cx="665271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6533020-81D4-4E49-ABC9-B38D2AC8535B}"/>
              </a:ext>
            </a:extLst>
          </p:cNvPr>
          <p:cNvCxnSpPr/>
          <p:nvPr/>
        </p:nvCxnSpPr>
        <p:spPr>
          <a:xfrm>
            <a:off x="0" y="18953"/>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DE1BB3-A78F-EA48-8F23-A5DED09E4AB8}"/>
              </a:ext>
            </a:extLst>
          </p:cNvPr>
          <p:cNvCxnSpPr/>
          <p:nvPr/>
        </p:nvCxnSpPr>
        <p:spPr>
          <a:xfrm>
            <a:off x="-1" y="4616032"/>
            <a:ext cx="232651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5C063F6-0337-C442-9759-2C1B06C38B4E}"/>
              </a:ext>
            </a:extLst>
          </p:cNvPr>
          <p:cNvCxnSpPr>
            <a:cxnSpLocks/>
          </p:cNvCxnSpPr>
          <p:nvPr/>
        </p:nvCxnSpPr>
        <p:spPr>
          <a:xfrm flipH="1">
            <a:off x="2326509" y="18953"/>
            <a:ext cx="1" cy="459707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8CB86F3-F245-BE49-939F-C6D9414B7759}"/>
              </a:ext>
            </a:extLst>
          </p:cNvPr>
          <p:cNvCxnSpPr>
            <a:cxnSpLocks/>
          </p:cNvCxnSpPr>
          <p:nvPr/>
        </p:nvCxnSpPr>
        <p:spPr>
          <a:xfrm flipH="1">
            <a:off x="0" y="32897"/>
            <a:ext cx="1928" cy="458313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904B22E-8775-6547-A6CD-803D79D16FA8}"/>
              </a:ext>
            </a:extLst>
          </p:cNvPr>
          <p:cNvSpPr txBox="1"/>
          <p:nvPr/>
        </p:nvSpPr>
        <p:spPr>
          <a:xfrm>
            <a:off x="226142" y="121611"/>
            <a:ext cx="1813317" cy="261610"/>
          </a:xfrm>
          <a:prstGeom prst="rect">
            <a:avLst/>
          </a:prstGeom>
          <a:noFill/>
        </p:spPr>
        <p:txBody>
          <a:bodyPr wrap="none" rtlCol="0">
            <a:spAutoFit/>
          </a:bodyPr>
          <a:lstStyle/>
          <a:p>
            <a:r>
              <a:rPr lang="en-US" sz="1100" b="1" u="sng" dirty="0">
                <a:solidFill>
                  <a:srgbClr val="FF0000"/>
                </a:solidFill>
              </a:rPr>
              <a:t>100-70 km from Storm Core</a:t>
            </a:r>
          </a:p>
        </p:txBody>
      </p:sp>
      <p:cxnSp>
        <p:nvCxnSpPr>
          <p:cNvPr id="57" name="Straight Connector 56">
            <a:extLst>
              <a:ext uri="{FF2B5EF4-FFF2-40B4-BE49-F238E27FC236}">
                <a16:creationId xmlns:a16="http://schemas.microsoft.com/office/drawing/2014/main" id="{8C2F3095-B6C1-494B-873B-D4FEA1B89403}"/>
              </a:ext>
            </a:extLst>
          </p:cNvPr>
          <p:cNvCxnSpPr>
            <a:cxnSpLocks/>
          </p:cNvCxnSpPr>
          <p:nvPr/>
        </p:nvCxnSpPr>
        <p:spPr>
          <a:xfrm flipH="1">
            <a:off x="-29830" y="4659269"/>
            <a:ext cx="91748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F67B4B2-C7D6-AD44-A7C5-F5EE6335E85F}"/>
              </a:ext>
            </a:extLst>
          </p:cNvPr>
          <p:cNvCxnSpPr>
            <a:cxnSpLocks/>
          </p:cNvCxnSpPr>
          <p:nvPr/>
        </p:nvCxnSpPr>
        <p:spPr>
          <a:xfrm>
            <a:off x="9145039" y="4659269"/>
            <a:ext cx="5932" cy="229941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C2EB8D6-3894-2047-A931-2ED747182E83}"/>
              </a:ext>
            </a:extLst>
          </p:cNvPr>
          <p:cNvSpPr txBox="1"/>
          <p:nvPr/>
        </p:nvSpPr>
        <p:spPr>
          <a:xfrm>
            <a:off x="1397630" y="4691533"/>
            <a:ext cx="1741182" cy="261610"/>
          </a:xfrm>
          <a:prstGeom prst="rect">
            <a:avLst/>
          </a:prstGeom>
          <a:noFill/>
        </p:spPr>
        <p:txBody>
          <a:bodyPr wrap="none" rtlCol="0">
            <a:spAutoFit/>
          </a:bodyPr>
          <a:lstStyle/>
          <a:p>
            <a:r>
              <a:rPr lang="en-US" sz="1100" b="1" u="sng" dirty="0">
                <a:solidFill>
                  <a:schemeClr val="accent6">
                    <a:lumMod val="75000"/>
                  </a:schemeClr>
                </a:solidFill>
              </a:rPr>
              <a:t>70-40 km from Storm Core</a:t>
            </a:r>
          </a:p>
        </p:txBody>
      </p:sp>
      <p:cxnSp>
        <p:nvCxnSpPr>
          <p:cNvPr id="67" name="Straight Connector 66">
            <a:extLst>
              <a:ext uri="{FF2B5EF4-FFF2-40B4-BE49-F238E27FC236}">
                <a16:creationId xmlns:a16="http://schemas.microsoft.com/office/drawing/2014/main" id="{9D0ED1A7-3147-DE45-B5E4-99B70253F8BF}"/>
              </a:ext>
            </a:extLst>
          </p:cNvPr>
          <p:cNvCxnSpPr>
            <a:cxnSpLocks/>
          </p:cNvCxnSpPr>
          <p:nvPr/>
        </p:nvCxnSpPr>
        <p:spPr>
          <a:xfrm flipH="1">
            <a:off x="9303997" y="32897"/>
            <a:ext cx="34711" cy="6825103"/>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619A8C1-09C2-2140-B3D4-435CCE2FB297}"/>
              </a:ext>
            </a:extLst>
          </p:cNvPr>
          <p:cNvCxnSpPr>
            <a:cxnSpLocks/>
          </p:cNvCxnSpPr>
          <p:nvPr/>
        </p:nvCxnSpPr>
        <p:spPr>
          <a:xfrm>
            <a:off x="9336166" y="9307"/>
            <a:ext cx="2855834" cy="9646"/>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5B2CC81-7018-DE4C-8F7D-520FEAB47866}"/>
              </a:ext>
            </a:extLst>
          </p:cNvPr>
          <p:cNvSpPr txBox="1"/>
          <p:nvPr/>
        </p:nvSpPr>
        <p:spPr>
          <a:xfrm>
            <a:off x="9901216" y="75231"/>
            <a:ext cx="1741182" cy="261610"/>
          </a:xfrm>
          <a:prstGeom prst="rect">
            <a:avLst/>
          </a:prstGeom>
          <a:noFill/>
        </p:spPr>
        <p:txBody>
          <a:bodyPr wrap="none" rtlCol="0">
            <a:spAutoFit/>
          </a:bodyPr>
          <a:lstStyle/>
          <a:p>
            <a:r>
              <a:rPr lang="en-US" sz="1100" b="1" u="sng" dirty="0">
                <a:solidFill>
                  <a:srgbClr val="0070C0"/>
                </a:solidFill>
              </a:rPr>
              <a:t>40-10 km from Storm Core</a:t>
            </a:r>
          </a:p>
        </p:txBody>
      </p:sp>
    </p:spTree>
    <p:extLst>
      <p:ext uri="{BB962C8B-B14F-4D97-AF65-F5344CB8AC3E}">
        <p14:creationId xmlns:p14="http://schemas.microsoft.com/office/powerpoint/2010/main" val="1792315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F83205E-DA17-A840-B9C6-F8EB641DB44E}"/>
              </a:ext>
            </a:extLst>
          </p:cNvPr>
          <p:cNvPicPr>
            <a:picLocks noChangeAspect="1"/>
          </p:cNvPicPr>
          <p:nvPr/>
        </p:nvPicPr>
        <p:blipFill>
          <a:blip r:embed="rId2"/>
          <a:stretch>
            <a:fillRect/>
          </a:stretch>
        </p:blipFill>
        <p:spPr>
          <a:xfrm>
            <a:off x="3676650" y="0"/>
            <a:ext cx="4838700" cy="3695700"/>
          </a:xfrm>
          <a:prstGeom prst="rect">
            <a:avLst/>
          </a:prstGeom>
        </p:spPr>
      </p:pic>
      <p:pic>
        <p:nvPicPr>
          <p:cNvPr id="7" name="Picture 6" descr="Chart&#10;&#10;Description automatically generated">
            <a:extLst>
              <a:ext uri="{FF2B5EF4-FFF2-40B4-BE49-F238E27FC236}">
                <a16:creationId xmlns:a16="http://schemas.microsoft.com/office/drawing/2014/main" id="{5677612D-41CA-484B-80FF-F6208A222054}"/>
              </a:ext>
            </a:extLst>
          </p:cNvPr>
          <p:cNvPicPr>
            <a:picLocks noChangeAspect="1"/>
          </p:cNvPicPr>
          <p:nvPr/>
        </p:nvPicPr>
        <p:blipFill>
          <a:blip r:embed="rId3"/>
          <a:stretch>
            <a:fillRect/>
          </a:stretch>
        </p:blipFill>
        <p:spPr>
          <a:xfrm>
            <a:off x="6968998" y="3513644"/>
            <a:ext cx="4700487" cy="3344356"/>
          </a:xfrm>
          <a:prstGeom prst="rect">
            <a:avLst/>
          </a:prstGeom>
        </p:spPr>
      </p:pic>
      <p:pic>
        <p:nvPicPr>
          <p:cNvPr id="9" name="Picture 8" descr="Chart, line chart&#10;&#10;Description automatically generated">
            <a:extLst>
              <a:ext uri="{FF2B5EF4-FFF2-40B4-BE49-F238E27FC236}">
                <a16:creationId xmlns:a16="http://schemas.microsoft.com/office/drawing/2014/main" id="{DFA5FD8C-E8BE-2D44-B035-5E0E0FFED24B}"/>
              </a:ext>
            </a:extLst>
          </p:cNvPr>
          <p:cNvPicPr>
            <a:picLocks noChangeAspect="1"/>
          </p:cNvPicPr>
          <p:nvPr/>
        </p:nvPicPr>
        <p:blipFill>
          <a:blip r:embed="rId4"/>
          <a:stretch>
            <a:fillRect/>
          </a:stretch>
        </p:blipFill>
        <p:spPr>
          <a:xfrm>
            <a:off x="1211631" y="3513644"/>
            <a:ext cx="4884369" cy="3344356"/>
          </a:xfrm>
          <a:prstGeom prst="rect">
            <a:avLst/>
          </a:prstGeom>
        </p:spPr>
      </p:pic>
    </p:spTree>
    <p:extLst>
      <p:ext uri="{BB962C8B-B14F-4D97-AF65-F5344CB8AC3E}">
        <p14:creationId xmlns:p14="http://schemas.microsoft.com/office/powerpoint/2010/main" val="40509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136525"/>
            <a:ext cx="10515600" cy="1325563"/>
          </a:xfrm>
        </p:spPr>
        <p:txBody>
          <a:bodyPr/>
          <a:lstStyle/>
          <a:p>
            <a:pPr algn="ctr"/>
            <a:r>
              <a:rPr lang="en-US" dirty="0"/>
              <a:t>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689100"/>
            <a:ext cx="12192000" cy="5032375"/>
          </a:xfrm>
        </p:spPr>
        <p:txBody>
          <a:bodyPr>
            <a:normAutofit fontScale="92500" lnSpcReduction="20000"/>
          </a:bodyPr>
          <a:lstStyle/>
          <a:p>
            <a:pPr marL="285750" indent="-285750"/>
            <a:r>
              <a:rPr lang="en-US" dirty="0"/>
              <a:t>Island forced convection over the Tiwi Islands.</a:t>
            </a:r>
          </a:p>
          <a:p>
            <a:pPr marL="742950" lvl="1" indent="-285750"/>
            <a:r>
              <a:rPr lang="en-US" dirty="0"/>
              <a:t>Aerosol inflow tends to be from continental Australia and so it is classed as continental.</a:t>
            </a:r>
          </a:p>
          <a:p>
            <a:pPr marL="457200" lvl="1" indent="0">
              <a:buNone/>
            </a:pPr>
            <a:endParaRPr lang="en-US" dirty="0"/>
          </a:p>
          <a:p>
            <a:pPr marL="285750" indent="-285750"/>
            <a:r>
              <a:rPr lang="en-US" dirty="0"/>
              <a:t>Ice-crystal chains were found in the highest frequencies near the anvil base (continental).</a:t>
            </a:r>
          </a:p>
          <a:p>
            <a:pPr marL="742950" lvl="1" indent="-285750"/>
            <a:r>
              <a:rPr lang="en-US" sz="2600" dirty="0"/>
              <a:t>Sedimentation and/or other mechanisms.</a:t>
            </a:r>
          </a:p>
          <a:p>
            <a:pPr lvl="1"/>
            <a:endParaRPr lang="en-US" sz="2800" dirty="0"/>
          </a:p>
          <a:p>
            <a:pPr marL="285750" indent="-285750"/>
            <a:r>
              <a:rPr lang="en-US" b="1" u="sng" dirty="0"/>
              <a:t>No direct measurements of electric fields were made.</a:t>
            </a:r>
          </a:p>
          <a:p>
            <a:endParaRPr lang="en-US" dirty="0"/>
          </a:p>
          <a:p>
            <a:pPr marL="285750" indent="-285750"/>
            <a:r>
              <a:rPr lang="en-US" b="1" u="sng" dirty="0"/>
              <a:t>Possible that the aggregates originated higher above the mixed-phase updraught region?</a:t>
            </a:r>
            <a:endParaRPr lang="en-US" dirty="0"/>
          </a:p>
          <a:p>
            <a:pPr lvl="1"/>
            <a:r>
              <a:rPr lang="en-US" dirty="0"/>
              <a:t>Distinct lack of riming on the crystal aggregate chains observed in the outflow.</a:t>
            </a:r>
          </a:p>
          <a:p>
            <a:pPr lvl="2"/>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3</a:t>
            </a:fld>
            <a:endParaRPr lang="en-US" dirty="0"/>
          </a:p>
        </p:txBody>
      </p:sp>
    </p:spTree>
    <p:extLst>
      <p:ext uri="{BB962C8B-B14F-4D97-AF65-F5344CB8AC3E}">
        <p14:creationId xmlns:p14="http://schemas.microsoft.com/office/powerpoint/2010/main" val="1780025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5B2-1067-A649-8E43-5017C6B967B5}"/>
              </a:ext>
            </a:extLst>
          </p:cNvPr>
          <p:cNvSpPr>
            <a:spLocks noGrp="1"/>
          </p:cNvSpPr>
          <p:nvPr>
            <p:ph type="title"/>
          </p:nvPr>
        </p:nvSpPr>
        <p:spPr>
          <a:xfrm>
            <a:off x="8132564" y="12357"/>
            <a:ext cx="2972336" cy="1325563"/>
          </a:xfrm>
        </p:spPr>
        <p:txBody>
          <a:bodyPr/>
          <a:lstStyle/>
          <a:p>
            <a:pPr algn="ctr"/>
            <a:r>
              <a:rPr lang="en-US" dirty="0"/>
              <a:t>Introduction</a:t>
            </a:r>
            <a:br>
              <a:rPr lang="en-US" dirty="0"/>
            </a:br>
            <a:r>
              <a:rPr lang="en-US" sz="3600" dirty="0"/>
              <a:t>CAPEX</a:t>
            </a:r>
            <a:endParaRPr lang="en-US" dirty="0"/>
          </a:p>
        </p:txBody>
      </p:sp>
      <p:pic>
        <p:nvPicPr>
          <p:cNvPr id="5" name="Picture 4" descr="Text&#10;&#10;Description automatically generated">
            <a:extLst>
              <a:ext uri="{FF2B5EF4-FFF2-40B4-BE49-F238E27FC236}">
                <a16:creationId xmlns:a16="http://schemas.microsoft.com/office/drawing/2014/main" id="{3CEEE3DE-2A38-2D4B-9F5E-1A8E8C422485}"/>
              </a:ext>
            </a:extLst>
          </p:cNvPr>
          <p:cNvPicPr>
            <a:picLocks noChangeAspect="1"/>
          </p:cNvPicPr>
          <p:nvPr/>
        </p:nvPicPr>
        <p:blipFill>
          <a:blip r:embed="rId2"/>
          <a:stretch>
            <a:fillRect/>
          </a:stretch>
        </p:blipFill>
        <p:spPr>
          <a:xfrm>
            <a:off x="8132564" y="1337920"/>
            <a:ext cx="3263900" cy="33782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EEB225-B5E7-8342-997C-BCDE074F0F54}"/>
              </a:ext>
            </a:extLst>
          </p:cNvPr>
          <p:cNvPicPr>
            <a:picLocks noChangeAspect="1"/>
          </p:cNvPicPr>
          <p:nvPr/>
        </p:nvPicPr>
        <p:blipFill>
          <a:blip r:embed="rId3"/>
          <a:stretch>
            <a:fillRect/>
          </a:stretch>
        </p:blipFill>
        <p:spPr>
          <a:xfrm>
            <a:off x="0" y="171450"/>
            <a:ext cx="8013700" cy="6515100"/>
          </a:xfrm>
          <a:prstGeom prst="rect">
            <a:avLst/>
          </a:prstGeom>
        </p:spPr>
      </p:pic>
      <p:sp>
        <p:nvSpPr>
          <p:cNvPr id="8" name="TextBox 7">
            <a:extLst>
              <a:ext uri="{FF2B5EF4-FFF2-40B4-BE49-F238E27FC236}">
                <a16:creationId xmlns:a16="http://schemas.microsoft.com/office/drawing/2014/main" id="{6B6BBAA8-1990-7746-98B2-C4CB7426AE6D}"/>
              </a:ext>
            </a:extLst>
          </p:cNvPr>
          <p:cNvSpPr txBox="1"/>
          <p:nvPr/>
        </p:nvSpPr>
        <p:spPr>
          <a:xfrm>
            <a:off x="8013700" y="6501884"/>
            <a:ext cx="2052037" cy="369332"/>
          </a:xfrm>
          <a:prstGeom prst="rect">
            <a:avLst/>
          </a:prstGeom>
          <a:noFill/>
        </p:spPr>
        <p:txBody>
          <a:bodyPr wrap="none" rtlCol="0">
            <a:spAutoFit/>
          </a:bodyPr>
          <a:lstStyle/>
          <a:p>
            <a:r>
              <a:rPr lang="en-US" dirty="0"/>
              <a:t>(Jerome et al. 2019)</a:t>
            </a:r>
          </a:p>
        </p:txBody>
      </p:sp>
      <p:sp>
        <p:nvSpPr>
          <p:cNvPr id="9" name="Slide Number Placeholder 3">
            <a:extLst>
              <a:ext uri="{FF2B5EF4-FFF2-40B4-BE49-F238E27FC236}">
                <a16:creationId xmlns:a16="http://schemas.microsoft.com/office/drawing/2014/main" id="{DA338C7E-A5ED-FE41-8F84-45C42F42CA98}"/>
              </a:ext>
            </a:extLst>
          </p:cNvPr>
          <p:cNvSpPr>
            <a:spLocks noGrp="1"/>
          </p:cNvSpPr>
          <p:nvPr>
            <p:ph type="sldNum" sz="quarter" idx="12"/>
          </p:nvPr>
        </p:nvSpPr>
        <p:spPr>
          <a:xfrm>
            <a:off x="9263743" y="6321425"/>
            <a:ext cx="2743200" cy="365125"/>
          </a:xfrm>
        </p:spPr>
        <p:txBody>
          <a:bodyPr/>
          <a:lstStyle/>
          <a:p>
            <a:fld id="{01CCC68B-C77F-9648-A59F-C3AAC0C6F570}" type="slidenum">
              <a:rPr lang="en-US" smtClean="0"/>
              <a:t>4</a:t>
            </a:fld>
            <a:endParaRPr lang="en-US" dirty="0"/>
          </a:p>
        </p:txBody>
      </p:sp>
    </p:spTree>
    <p:extLst>
      <p:ext uri="{BB962C8B-B14F-4D97-AF65-F5344CB8AC3E}">
        <p14:creationId xmlns:p14="http://schemas.microsoft.com/office/powerpoint/2010/main" val="656569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209282"/>
            <a:ext cx="10515600" cy="1325563"/>
          </a:xfrm>
        </p:spPr>
        <p:txBody>
          <a:bodyPr/>
          <a:lstStyle/>
          <a:p>
            <a:pPr algn="ctr"/>
            <a:r>
              <a:rPr lang="en-US" dirty="0"/>
              <a:t>Objective &amp; Motivation</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979756"/>
            <a:ext cx="12192000" cy="5741719"/>
          </a:xfrm>
        </p:spPr>
        <p:txBody>
          <a:bodyPr>
            <a:normAutofit fontScale="70000" lnSpcReduction="20000"/>
          </a:bodyPr>
          <a:lstStyle/>
          <a:p>
            <a:pPr marL="0" indent="0">
              <a:buNone/>
            </a:pPr>
            <a:endParaRPr lang="en-US" b="1" u="sng" dirty="0"/>
          </a:p>
          <a:p>
            <a:pPr marL="0" indent="0">
              <a:buNone/>
            </a:pPr>
            <a:r>
              <a:rPr lang="en-US" b="1" u="sng" dirty="0"/>
              <a:t>Question of interest: </a:t>
            </a:r>
          </a:p>
          <a:p>
            <a:r>
              <a:rPr lang="en-US" b="1" dirty="0"/>
              <a:t>Is chain aggregation occurring in the cirrus anvil region of Florida thunderstorms?</a:t>
            </a:r>
          </a:p>
          <a:p>
            <a:pPr marL="0" indent="0">
              <a:buNone/>
            </a:pPr>
            <a:endParaRPr lang="en-US" b="1" u="sng" dirty="0"/>
          </a:p>
          <a:p>
            <a:r>
              <a:rPr lang="en-US" dirty="0"/>
              <a:t>Utilize the CapeEx19 dataset and characterize the observed chain aggregates in cirrus anvil region.</a:t>
            </a:r>
          </a:p>
          <a:p>
            <a:pPr lvl="1"/>
            <a:r>
              <a:rPr lang="en-US" dirty="0"/>
              <a:t>Microphysical properties and crystal elements.</a:t>
            </a:r>
          </a:p>
          <a:p>
            <a:pPr lvl="1"/>
            <a:r>
              <a:rPr lang="en-US" dirty="0"/>
              <a:t>In-situ electric field and environmental properties/measurements (where the chains were sampled).</a:t>
            </a:r>
          </a:p>
          <a:p>
            <a:pPr marL="457200" lvl="1" indent="0">
              <a:buNone/>
            </a:pPr>
            <a:endParaRPr lang="en-US" dirty="0"/>
          </a:p>
          <a:p>
            <a:r>
              <a:rPr lang="en-US" dirty="0"/>
              <a:t>Compare data to the Saunders and Wahab (1975) </a:t>
            </a:r>
            <a:r>
              <a:rPr lang="en-US" dirty="0" smtClean="0"/>
              <a:t>criteria (E-Field &amp; Temperature). </a:t>
            </a:r>
            <a:r>
              <a:rPr lang="en-US" dirty="0"/>
              <a:t>Is the cirrus anvil environment conducive for chain aggregation? </a:t>
            </a:r>
          </a:p>
          <a:p>
            <a:pPr marL="0" indent="0">
              <a:buNone/>
            </a:pPr>
            <a:endParaRPr lang="en-US" b="1" u="sng" dirty="0"/>
          </a:p>
          <a:p>
            <a:pPr marL="0" indent="0">
              <a:buNone/>
            </a:pPr>
            <a:r>
              <a:rPr lang="en-US" b="1" u="sng" dirty="0"/>
              <a:t>Motivation:</a:t>
            </a:r>
          </a:p>
          <a:p>
            <a:r>
              <a:rPr lang="en-US" dirty="0"/>
              <a:t>Chain aggregation is not implemented in cloud models.</a:t>
            </a:r>
          </a:p>
          <a:p>
            <a:pPr marL="457200" lvl="1" indent="0">
              <a:buNone/>
            </a:pPr>
            <a:endParaRPr lang="en-US" dirty="0"/>
          </a:p>
          <a:p>
            <a:pPr lvl="1"/>
            <a:r>
              <a:rPr lang="en-US" dirty="0"/>
              <a:t>Chain aggregates found in cirrus anvil clouds -&gt; typically have larger mass and different optical properties (than individual ice crystals) -&gt; influence on radiative transfer properties of cirrus anvils (Liou 1973).</a:t>
            </a:r>
          </a:p>
          <a:p>
            <a:pPr marL="457200" lvl="1" indent="0">
              <a:buNone/>
            </a:pPr>
            <a:endParaRPr lang="en-US" dirty="0"/>
          </a:p>
          <a:p>
            <a:pPr lvl="1"/>
            <a:r>
              <a:rPr lang="en-US" dirty="0"/>
              <a:t>More accurate and efficient supersonic projectile travel through thunderstorm produced cirrus clouds.</a:t>
            </a:r>
          </a:p>
          <a:p>
            <a:pPr lvl="2"/>
            <a:r>
              <a:rPr lang="en-US" dirty="0"/>
              <a:t>Hypersonic collisions with relatively large and irregular ice crystals may cause cratering on supersonic vehicle’s nose cones and altering the vehicle’s aerodynamics (Meng and Ludema 1995; Barnes Jr. 1982).</a:t>
            </a:r>
            <a:endParaRPr lang="en-US" b="1" u="sng" dirty="0"/>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5</a:t>
            </a:fld>
            <a:endParaRPr lang="en-US" dirty="0"/>
          </a:p>
        </p:txBody>
      </p:sp>
    </p:spTree>
    <p:extLst>
      <p:ext uri="{BB962C8B-B14F-4D97-AF65-F5344CB8AC3E}">
        <p14:creationId xmlns:p14="http://schemas.microsoft.com/office/powerpoint/2010/main" val="626263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6096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6</a:t>
            </a:fld>
            <a:endParaRPr lang="en-US"/>
          </a:p>
        </p:txBody>
      </p:sp>
      <p:pic>
        <p:nvPicPr>
          <p:cNvPr id="6" name="Content Placeholder 3" descr="Diagram, schematic&#10;&#10;Description automatically generated">
            <a:extLst>
              <a:ext uri="{FF2B5EF4-FFF2-40B4-BE49-F238E27FC236}">
                <a16:creationId xmlns:a16="http://schemas.microsoft.com/office/drawing/2014/main" id="{BBAAD145-272E-CC46-943C-ED1419365935}"/>
              </a:ext>
            </a:extLst>
          </p:cNvPr>
          <p:cNvPicPr>
            <a:picLocks noChangeAspect="1"/>
          </p:cNvPicPr>
          <p:nvPr/>
        </p:nvPicPr>
        <p:blipFill rotWithShape="1">
          <a:blip r:embed="rId3"/>
          <a:srcRect t="2370"/>
          <a:stretch/>
        </p:blipFill>
        <p:spPr>
          <a:xfrm>
            <a:off x="6284855" y="2039937"/>
            <a:ext cx="5907145" cy="4160837"/>
          </a:xfrm>
          <a:prstGeom prst="rect">
            <a:avLst/>
          </a:prstGeom>
        </p:spPr>
      </p:pic>
      <p:sp>
        <p:nvSpPr>
          <p:cNvPr id="7" name="TextBox 6">
            <a:extLst>
              <a:ext uri="{FF2B5EF4-FFF2-40B4-BE49-F238E27FC236}">
                <a16:creationId xmlns:a16="http://schemas.microsoft.com/office/drawing/2014/main" id="{56A250DF-5BBD-B547-A3D5-FA96C1ABD6B1}"/>
              </a:ext>
            </a:extLst>
          </p:cNvPr>
          <p:cNvSpPr txBox="1"/>
          <p:nvPr/>
        </p:nvSpPr>
        <p:spPr>
          <a:xfrm>
            <a:off x="9482775" y="1116607"/>
            <a:ext cx="1871025" cy="923330"/>
          </a:xfrm>
          <a:prstGeom prst="rect">
            <a:avLst/>
          </a:prstGeom>
          <a:noFill/>
        </p:spPr>
        <p:txBody>
          <a:bodyPr wrap="none" rtlCol="0">
            <a:spAutoFit/>
          </a:bodyPr>
          <a:lstStyle/>
          <a:p>
            <a:r>
              <a:rPr lang="en-US" b="1" dirty="0"/>
              <a:t>Not pictured</a:t>
            </a:r>
            <a:r>
              <a:rPr lang="en-US" dirty="0"/>
              <a:t>:</a:t>
            </a:r>
          </a:p>
          <a:p>
            <a:r>
              <a:rPr lang="en-US" dirty="0"/>
              <a:t>6-Rotating Vane</a:t>
            </a:r>
          </a:p>
          <a:p>
            <a:r>
              <a:rPr lang="en-US" dirty="0"/>
              <a:t>Electric Field Mills</a:t>
            </a:r>
          </a:p>
        </p:txBody>
      </p:sp>
    </p:spTree>
    <p:extLst>
      <p:ext uri="{BB962C8B-B14F-4D97-AF65-F5344CB8AC3E}">
        <p14:creationId xmlns:p14="http://schemas.microsoft.com/office/powerpoint/2010/main" val="1534703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dirty="0"/>
              <a:t>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7</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
        <p:nvSpPr>
          <p:cNvPr id="6" name="Oval 5">
            <a:extLst>
              <a:ext uri="{FF2B5EF4-FFF2-40B4-BE49-F238E27FC236}">
                <a16:creationId xmlns:a16="http://schemas.microsoft.com/office/drawing/2014/main" id="{08D67DB0-4A54-0D4C-9FC9-142F6E711E3C}"/>
              </a:ext>
            </a:extLst>
          </p:cNvPr>
          <p:cNvSpPr/>
          <p:nvPr/>
        </p:nvSpPr>
        <p:spPr>
          <a:xfrm>
            <a:off x="9202812" y="3751750"/>
            <a:ext cx="98519" cy="10005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B72DE39-1524-334C-9D38-9A51F23A7170}"/>
              </a:ext>
            </a:extLst>
          </p:cNvPr>
          <p:cNvCxnSpPr>
            <a:cxnSpLocks/>
          </p:cNvCxnSpPr>
          <p:nvPr/>
        </p:nvCxnSpPr>
        <p:spPr>
          <a:xfrm flipH="1">
            <a:off x="9301332" y="1474656"/>
            <a:ext cx="1068642" cy="227709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397618-C3FE-A141-A9BC-2954CA9C4FC7}"/>
              </a:ext>
            </a:extLst>
          </p:cNvPr>
          <p:cNvSpPr txBox="1"/>
          <p:nvPr/>
        </p:nvSpPr>
        <p:spPr>
          <a:xfrm>
            <a:off x="9507198" y="1208310"/>
            <a:ext cx="1599733" cy="276999"/>
          </a:xfrm>
          <a:prstGeom prst="rect">
            <a:avLst/>
          </a:prstGeom>
          <a:noFill/>
        </p:spPr>
        <p:txBody>
          <a:bodyPr wrap="none" rtlCol="0">
            <a:spAutoFit/>
          </a:bodyPr>
          <a:lstStyle/>
          <a:p>
            <a:r>
              <a:rPr lang="en-US" sz="1200" dirty="0"/>
              <a:t>Ka-band radar location</a:t>
            </a:r>
          </a:p>
        </p:txBody>
      </p:sp>
    </p:spTree>
    <p:extLst>
      <p:ext uri="{BB962C8B-B14F-4D97-AF65-F5344CB8AC3E}">
        <p14:creationId xmlns:p14="http://schemas.microsoft.com/office/powerpoint/2010/main" val="14223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0001" y="773502"/>
            <a:ext cx="10515600" cy="1325563"/>
          </a:xfrm>
        </p:spPr>
        <p:txBody>
          <a:bodyPr>
            <a:normAutofit/>
          </a:bodyPr>
          <a:lstStyle/>
          <a:p>
            <a:pPr algn="ctr"/>
            <a:r>
              <a:rPr lang="en-US" sz="3200" dirty="0"/>
              <a:t>National Lightning Detection Network (NLDN)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8</a:t>
            </a:fld>
            <a:endParaRPr lang="en-US" dirty="0"/>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sp>
        <p:nvSpPr>
          <p:cNvPr id="5" name="TextBox 4">
            <a:extLst>
              <a:ext uri="{FF2B5EF4-FFF2-40B4-BE49-F238E27FC236}">
                <a16:creationId xmlns:a16="http://schemas.microsoft.com/office/drawing/2014/main" id="{DD08A7C3-01DF-D74B-8A24-DAE50BD41C8F}"/>
              </a:ext>
            </a:extLst>
          </p:cNvPr>
          <p:cNvSpPr txBox="1"/>
          <p:nvPr/>
        </p:nvSpPr>
        <p:spPr>
          <a:xfrm>
            <a:off x="3041168" y="311837"/>
            <a:ext cx="6165021" cy="461665"/>
          </a:xfrm>
          <a:prstGeom prst="rect">
            <a:avLst/>
          </a:prstGeom>
          <a:noFill/>
        </p:spPr>
        <p:txBody>
          <a:bodyPr wrap="none" rtlCol="0">
            <a:spAutoFit/>
          </a:bodyPr>
          <a:lstStyle/>
          <a:p>
            <a:r>
              <a:rPr lang="en-US" sz="2400" u="sng" dirty="0"/>
              <a:t>How Electrically Active was the Sampled Storm?</a:t>
            </a:r>
          </a:p>
        </p:txBody>
      </p:sp>
      <p:pic>
        <p:nvPicPr>
          <p:cNvPr id="11" name="Picture 10" descr="Chart&#10;&#10;Description automatically generated">
            <a:extLst>
              <a:ext uri="{FF2B5EF4-FFF2-40B4-BE49-F238E27FC236}">
                <a16:creationId xmlns:a16="http://schemas.microsoft.com/office/drawing/2014/main" id="{34D5E4EC-0326-3A4A-9EFA-376055E0200B}"/>
              </a:ext>
            </a:extLst>
          </p:cNvPr>
          <p:cNvPicPr>
            <a:picLocks noChangeAspect="1"/>
          </p:cNvPicPr>
          <p:nvPr/>
        </p:nvPicPr>
        <p:blipFill>
          <a:blip r:embed="rId3"/>
          <a:stretch>
            <a:fillRect/>
          </a:stretch>
        </p:blipFill>
        <p:spPr>
          <a:xfrm>
            <a:off x="6096000" y="1898823"/>
            <a:ext cx="6107504" cy="3532448"/>
          </a:xfrm>
          <a:prstGeom prst="rect">
            <a:avLst/>
          </a:prstGeom>
        </p:spPr>
      </p:pic>
      <p:pic>
        <p:nvPicPr>
          <p:cNvPr id="8" name="Picture 7" descr="Chart, radar chart&#10;&#10;Description automatically generated">
            <a:extLst>
              <a:ext uri="{FF2B5EF4-FFF2-40B4-BE49-F238E27FC236}">
                <a16:creationId xmlns:a16="http://schemas.microsoft.com/office/drawing/2014/main" id="{C548E5D0-F7C5-454A-BF29-7C3323BFE18F}"/>
              </a:ext>
            </a:extLst>
          </p:cNvPr>
          <p:cNvPicPr>
            <a:picLocks noChangeAspect="1"/>
          </p:cNvPicPr>
          <p:nvPr/>
        </p:nvPicPr>
        <p:blipFill rotWithShape="1">
          <a:blip r:embed="rId4"/>
          <a:srcRect l="67435" t="6689" b="68981"/>
          <a:stretch/>
        </p:blipFill>
        <p:spPr>
          <a:xfrm>
            <a:off x="9759065" y="5034784"/>
            <a:ext cx="2268742" cy="792974"/>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87801" y="1741714"/>
            <a:ext cx="5466" cy="51162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048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A69B-260F-B14E-80E0-BEB9F286E31E}"/>
              </a:ext>
            </a:extLst>
          </p:cNvPr>
          <p:cNvSpPr>
            <a:spLocks noGrp="1"/>
          </p:cNvSpPr>
          <p:nvPr>
            <p:ph type="title"/>
          </p:nvPr>
        </p:nvSpPr>
        <p:spPr>
          <a:xfrm>
            <a:off x="0" y="-358346"/>
            <a:ext cx="12192000" cy="1325563"/>
          </a:xfrm>
        </p:spPr>
        <p:txBody>
          <a:bodyPr>
            <a:normAutofit/>
          </a:bodyPr>
          <a:lstStyle/>
          <a:p>
            <a:pPr algn="ctr"/>
            <a:r>
              <a:rPr lang="en-US" sz="3200" dirty="0"/>
              <a:t>Kennedy Space Center Lightning Mapping Array</a:t>
            </a:r>
          </a:p>
        </p:txBody>
      </p:sp>
      <p:pic>
        <p:nvPicPr>
          <p:cNvPr id="5" name="Picture 4" descr="Graphical user interface&#10;&#10;Description automatically generated">
            <a:extLst>
              <a:ext uri="{FF2B5EF4-FFF2-40B4-BE49-F238E27FC236}">
                <a16:creationId xmlns:a16="http://schemas.microsoft.com/office/drawing/2014/main" id="{3EEC3119-7744-E54F-BF68-9C6B4B1AF601}"/>
              </a:ext>
            </a:extLst>
          </p:cNvPr>
          <p:cNvPicPr>
            <a:picLocks noChangeAspect="1"/>
          </p:cNvPicPr>
          <p:nvPr/>
        </p:nvPicPr>
        <p:blipFill>
          <a:blip r:embed="rId2"/>
          <a:stretch>
            <a:fillRect/>
          </a:stretch>
        </p:blipFill>
        <p:spPr>
          <a:xfrm>
            <a:off x="542153" y="683012"/>
            <a:ext cx="4533900" cy="6057900"/>
          </a:xfrm>
          <a:prstGeom prst="rect">
            <a:avLst/>
          </a:prstGeom>
        </p:spPr>
      </p:pic>
      <p:sp>
        <p:nvSpPr>
          <p:cNvPr id="7" name="TextBox 6">
            <a:extLst>
              <a:ext uri="{FF2B5EF4-FFF2-40B4-BE49-F238E27FC236}">
                <a16:creationId xmlns:a16="http://schemas.microsoft.com/office/drawing/2014/main" id="{78279DF7-D381-5F41-96C6-FB8EB1C9E785}"/>
              </a:ext>
            </a:extLst>
          </p:cNvPr>
          <p:cNvSpPr txBox="1"/>
          <p:nvPr/>
        </p:nvSpPr>
        <p:spPr>
          <a:xfrm>
            <a:off x="5148651" y="967217"/>
            <a:ext cx="6501196" cy="923330"/>
          </a:xfrm>
          <a:prstGeom prst="rect">
            <a:avLst/>
          </a:prstGeom>
          <a:noFill/>
        </p:spPr>
        <p:txBody>
          <a:bodyPr wrap="square" rtlCol="0">
            <a:spAutoFit/>
          </a:bodyPr>
          <a:lstStyle/>
          <a:p>
            <a:r>
              <a:rPr lang="en-US" b="1" dirty="0"/>
              <a:t>Intra/inner-cloud lightning strike that occurred at ~ 16:01:43 UTC within 5 km from aircraft.</a:t>
            </a:r>
          </a:p>
          <a:p>
            <a:endParaRPr lang="en-US" dirty="0"/>
          </a:p>
        </p:txBody>
      </p:sp>
      <p:sp>
        <p:nvSpPr>
          <p:cNvPr id="17" name="TextBox 16">
            <a:extLst>
              <a:ext uri="{FF2B5EF4-FFF2-40B4-BE49-F238E27FC236}">
                <a16:creationId xmlns:a16="http://schemas.microsoft.com/office/drawing/2014/main" id="{572E3703-003C-0B48-8315-3DD96536CA69}"/>
              </a:ext>
            </a:extLst>
          </p:cNvPr>
          <p:cNvSpPr txBox="1"/>
          <p:nvPr/>
        </p:nvSpPr>
        <p:spPr>
          <a:xfrm>
            <a:off x="9892839" y="2978340"/>
            <a:ext cx="2383538" cy="523220"/>
          </a:xfrm>
          <a:prstGeom prst="rect">
            <a:avLst/>
          </a:prstGeom>
          <a:noFill/>
        </p:spPr>
        <p:txBody>
          <a:bodyPr wrap="none" rtlCol="0">
            <a:spAutoFit/>
          </a:bodyPr>
          <a:lstStyle/>
          <a:p>
            <a:r>
              <a:rPr lang="en-US" sz="1400" dirty="0"/>
              <a:t>Upper-positive charge region?</a:t>
            </a:r>
          </a:p>
          <a:p>
            <a:r>
              <a:rPr lang="en-US" sz="1400" dirty="0"/>
              <a:t>~11 km AGL</a:t>
            </a:r>
          </a:p>
        </p:txBody>
      </p:sp>
      <p:sp>
        <p:nvSpPr>
          <p:cNvPr id="18" name="TextBox 17">
            <a:extLst>
              <a:ext uri="{FF2B5EF4-FFF2-40B4-BE49-F238E27FC236}">
                <a16:creationId xmlns:a16="http://schemas.microsoft.com/office/drawing/2014/main" id="{FB1AFEAF-46CF-EA4C-9363-FFF748C2AA21}"/>
              </a:ext>
            </a:extLst>
          </p:cNvPr>
          <p:cNvSpPr txBox="1"/>
          <p:nvPr/>
        </p:nvSpPr>
        <p:spPr>
          <a:xfrm>
            <a:off x="9892839" y="4037900"/>
            <a:ext cx="2390654" cy="523220"/>
          </a:xfrm>
          <a:prstGeom prst="rect">
            <a:avLst/>
          </a:prstGeom>
          <a:noFill/>
        </p:spPr>
        <p:txBody>
          <a:bodyPr wrap="none" rtlCol="0">
            <a:spAutoFit/>
          </a:bodyPr>
          <a:lstStyle/>
          <a:p>
            <a:r>
              <a:rPr lang="en-US" sz="1400" dirty="0"/>
              <a:t>lower-negative charge region?</a:t>
            </a:r>
          </a:p>
          <a:p>
            <a:r>
              <a:rPr lang="en-US" sz="1400" dirty="0"/>
              <a:t>~6 km AGL</a:t>
            </a:r>
          </a:p>
        </p:txBody>
      </p:sp>
      <p:cxnSp>
        <p:nvCxnSpPr>
          <p:cNvPr id="24" name="Straight Connector 23">
            <a:extLst>
              <a:ext uri="{FF2B5EF4-FFF2-40B4-BE49-F238E27FC236}">
                <a16:creationId xmlns:a16="http://schemas.microsoft.com/office/drawing/2014/main" id="{AC4E187D-E927-6E4C-8CF6-92E082152277}"/>
              </a:ext>
            </a:extLst>
          </p:cNvPr>
          <p:cNvCxnSpPr>
            <a:cxnSpLocks/>
          </p:cNvCxnSpPr>
          <p:nvPr/>
        </p:nvCxnSpPr>
        <p:spPr>
          <a:xfrm flipV="1">
            <a:off x="4510981" y="2404071"/>
            <a:ext cx="4911284" cy="646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AFCB78-8E20-644B-8C72-F608F5E4CD3C}"/>
              </a:ext>
            </a:extLst>
          </p:cNvPr>
          <p:cNvCxnSpPr>
            <a:cxnSpLocks/>
          </p:cNvCxnSpPr>
          <p:nvPr/>
        </p:nvCxnSpPr>
        <p:spPr>
          <a:xfrm flipV="1">
            <a:off x="3620530" y="2404072"/>
            <a:ext cx="2475470" cy="57219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F13208-18A7-7647-B224-3E169E098931}"/>
              </a:ext>
            </a:extLst>
          </p:cNvPr>
          <p:cNvCxnSpPr>
            <a:cxnSpLocks/>
          </p:cNvCxnSpPr>
          <p:nvPr/>
        </p:nvCxnSpPr>
        <p:spPr>
          <a:xfrm>
            <a:off x="3585002" y="4105038"/>
            <a:ext cx="2361294" cy="83861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B933A73-6DFC-7143-A80A-216A4F30D0BC}"/>
              </a:ext>
            </a:extLst>
          </p:cNvPr>
          <p:cNvCxnSpPr>
            <a:cxnSpLocks/>
          </p:cNvCxnSpPr>
          <p:nvPr/>
        </p:nvCxnSpPr>
        <p:spPr>
          <a:xfrm>
            <a:off x="4510981" y="4065640"/>
            <a:ext cx="4781300" cy="878016"/>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8" descr="A picture containing chart&#10;&#10;Description automatically generated">
            <a:extLst>
              <a:ext uri="{FF2B5EF4-FFF2-40B4-BE49-F238E27FC236}">
                <a16:creationId xmlns:a16="http://schemas.microsoft.com/office/drawing/2014/main" id="{3419F352-31E9-3D44-8137-FA0366EB59ED}"/>
              </a:ext>
            </a:extLst>
          </p:cNvPr>
          <p:cNvPicPr>
            <a:picLocks noChangeAspect="1"/>
          </p:cNvPicPr>
          <p:nvPr/>
        </p:nvPicPr>
        <p:blipFill>
          <a:blip r:embed="rId3"/>
          <a:stretch>
            <a:fillRect/>
          </a:stretch>
        </p:blipFill>
        <p:spPr>
          <a:xfrm>
            <a:off x="6661302" y="2404076"/>
            <a:ext cx="2760963" cy="2611722"/>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DE4378EA-838D-3F40-95FC-9CEEF7966812}"/>
              </a:ext>
            </a:extLst>
          </p:cNvPr>
          <p:cNvPicPr>
            <a:picLocks noChangeAspect="1"/>
          </p:cNvPicPr>
          <p:nvPr/>
        </p:nvPicPr>
        <p:blipFill>
          <a:blip r:embed="rId4"/>
          <a:stretch>
            <a:fillRect/>
          </a:stretch>
        </p:blipFill>
        <p:spPr>
          <a:xfrm>
            <a:off x="6002032" y="2404074"/>
            <a:ext cx="659270" cy="2611723"/>
          </a:xfrm>
          <a:prstGeom prst="rect">
            <a:avLst/>
          </a:prstGeom>
        </p:spPr>
      </p:pic>
      <p:cxnSp>
        <p:nvCxnSpPr>
          <p:cNvPr id="36" name="Straight Connector 35">
            <a:extLst>
              <a:ext uri="{FF2B5EF4-FFF2-40B4-BE49-F238E27FC236}">
                <a16:creationId xmlns:a16="http://schemas.microsoft.com/office/drawing/2014/main" id="{7130FA94-595D-FC41-8629-B26535E5B38D}"/>
              </a:ext>
            </a:extLst>
          </p:cNvPr>
          <p:cNvCxnSpPr>
            <a:cxnSpLocks/>
          </p:cNvCxnSpPr>
          <p:nvPr/>
        </p:nvCxnSpPr>
        <p:spPr>
          <a:xfrm flipV="1">
            <a:off x="6002032"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8C9B07-A058-754B-9A76-B6AE69CD4DDB}"/>
              </a:ext>
            </a:extLst>
          </p:cNvPr>
          <p:cNvCxnSpPr>
            <a:cxnSpLocks/>
          </p:cNvCxnSpPr>
          <p:nvPr/>
        </p:nvCxnSpPr>
        <p:spPr>
          <a:xfrm flipV="1">
            <a:off x="9422265" y="2404070"/>
            <a:ext cx="0" cy="2611727"/>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BE3C73-A3DB-C24F-9F84-1C83D1FCC609}"/>
              </a:ext>
            </a:extLst>
          </p:cNvPr>
          <p:cNvCxnSpPr>
            <a:cxnSpLocks/>
          </p:cNvCxnSpPr>
          <p:nvPr/>
        </p:nvCxnSpPr>
        <p:spPr>
          <a:xfrm flipH="1">
            <a:off x="6002032" y="2404070"/>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1F0AC40-FF94-B143-B1E2-C723B1292F13}"/>
              </a:ext>
            </a:extLst>
          </p:cNvPr>
          <p:cNvCxnSpPr>
            <a:cxnSpLocks/>
          </p:cNvCxnSpPr>
          <p:nvPr/>
        </p:nvCxnSpPr>
        <p:spPr>
          <a:xfrm flipH="1">
            <a:off x="6002032" y="5015797"/>
            <a:ext cx="3449335"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FFE86D-9A17-974E-8E86-6248D97748DF}"/>
              </a:ext>
            </a:extLst>
          </p:cNvPr>
          <p:cNvCxnSpPr>
            <a:cxnSpLocks/>
          </p:cNvCxnSpPr>
          <p:nvPr/>
        </p:nvCxnSpPr>
        <p:spPr>
          <a:xfrm flipH="1">
            <a:off x="8903282" y="3143235"/>
            <a:ext cx="989557" cy="285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6240C8-5D8C-A945-A562-07D5C7ECC4D4}"/>
              </a:ext>
            </a:extLst>
          </p:cNvPr>
          <p:cNvCxnSpPr>
            <a:cxnSpLocks/>
          </p:cNvCxnSpPr>
          <p:nvPr/>
        </p:nvCxnSpPr>
        <p:spPr>
          <a:xfrm flipH="1" flipV="1">
            <a:off x="8371943" y="3990546"/>
            <a:ext cx="1520896" cy="17761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9B3ED886-BB68-3D48-B679-EA572F46152D}"/>
              </a:ext>
            </a:extLst>
          </p:cNvPr>
          <p:cNvSpPr>
            <a:spLocks noGrp="1"/>
          </p:cNvSpPr>
          <p:nvPr>
            <p:ph type="sldNum" sz="quarter" idx="12"/>
          </p:nvPr>
        </p:nvSpPr>
        <p:spPr>
          <a:xfrm>
            <a:off x="9292281" y="6375787"/>
            <a:ext cx="2743200" cy="365125"/>
          </a:xfrm>
        </p:spPr>
        <p:txBody>
          <a:bodyPr/>
          <a:lstStyle/>
          <a:p>
            <a:fld id="{91653871-24CD-054C-815D-2D173F4A6F76}" type="slidenum">
              <a:rPr lang="en-US" smtClean="0"/>
              <a:t>9</a:t>
            </a:fld>
            <a:endParaRPr lang="en-US" dirty="0"/>
          </a:p>
        </p:txBody>
      </p:sp>
    </p:spTree>
    <p:extLst>
      <p:ext uri="{BB962C8B-B14F-4D97-AF65-F5344CB8AC3E}">
        <p14:creationId xmlns:p14="http://schemas.microsoft.com/office/powerpoint/2010/main" val="3330678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3060</TotalTime>
  <Words>1726</Words>
  <Application>Microsoft Office PowerPoint</Application>
  <PresentationFormat>Widescreen</PresentationFormat>
  <Paragraphs>252</Paragraphs>
  <Slides>21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Observations of Chain Aggregates in Florida Cirrus Cloud Anvils </vt:lpstr>
      <vt:lpstr>Introduction</vt:lpstr>
      <vt:lpstr>Introduction Connolly et al. 2005</vt:lpstr>
      <vt:lpstr>Introduction CAPEX</vt:lpstr>
      <vt:lpstr>Objective &amp; Motivation</vt:lpstr>
      <vt:lpstr>Methodology</vt:lpstr>
      <vt:lpstr>Methodology</vt:lpstr>
      <vt:lpstr>National Lightning Detection Network (NLDN) Data</vt:lpstr>
      <vt:lpstr>Kennedy Space Center Lightning Mapping Array</vt:lpstr>
      <vt:lpstr>PowerPoint Presentation</vt:lpstr>
      <vt:lpstr>PowerPoint Presentation</vt:lpstr>
      <vt:lpstr>PowerPoint Presentation</vt:lpstr>
      <vt:lpstr>Observed Crystal Elements of the Chain Aggregates</vt:lpstr>
      <vt:lpstr>Conclusions</vt:lpstr>
      <vt:lpstr>Future Work</vt:lpstr>
      <vt:lpstr>References &amp; Acknowledgments </vt:lpstr>
      <vt:lpstr>EXTRA SLIDES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Observations of Chain Aggregates in Florida Cirrus Cloud Anvils</dc:title>
  <dc:creator>Nairy, Christian</dc:creator>
  <cp:lastModifiedBy>Nairy, Christian, Contractor, Code 7533</cp:lastModifiedBy>
  <cp:revision>36</cp:revision>
  <dcterms:created xsi:type="dcterms:W3CDTF">2021-08-10T18:22:39Z</dcterms:created>
  <dcterms:modified xsi:type="dcterms:W3CDTF">2021-08-12T21:26:04Z</dcterms:modified>
</cp:coreProperties>
</file>