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78" r:id="rId3"/>
    <p:sldId id="283" r:id="rId4"/>
    <p:sldId id="300" r:id="rId5"/>
    <p:sldId id="285" r:id="rId6"/>
    <p:sldId id="287" r:id="rId7"/>
    <p:sldId id="258" r:id="rId8"/>
    <p:sldId id="302" r:id="rId9"/>
    <p:sldId id="303" r:id="rId10"/>
    <p:sldId id="259" r:id="rId11"/>
    <p:sldId id="270" r:id="rId12"/>
    <p:sldId id="304" r:id="rId13"/>
    <p:sldId id="310" r:id="rId14"/>
    <p:sldId id="262" r:id="rId15"/>
    <p:sldId id="273" r:id="rId16"/>
    <p:sldId id="305" r:id="rId17"/>
    <p:sldId id="311" r:id="rId18"/>
    <p:sldId id="306" r:id="rId19"/>
    <p:sldId id="307"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946"/>
  </p:normalViewPr>
  <p:slideViewPr>
    <p:cSldViewPr snapToGrid="0" snapToObjects="1">
      <p:cViewPr>
        <p:scale>
          <a:sx n="108" d="100"/>
          <a:sy n="108" d="100"/>
        </p:scale>
        <p:origin x="64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A6DE8-AA1B-D343-9D5E-C1A123C2AC8E}" type="datetimeFigureOut">
              <a:rPr lang="en-US" smtClean="0"/>
              <a:t>8/10/21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16803-FC40-6A41-91DC-8F206E90920F}" type="slidenum">
              <a:rPr lang="en-US" smtClean="0"/>
              <a:t>‹#›</a:t>
            </a:fld>
            <a:endParaRPr lang="en-US"/>
          </a:p>
        </p:txBody>
      </p:sp>
    </p:spTree>
    <p:extLst>
      <p:ext uri="{BB962C8B-B14F-4D97-AF65-F5344CB8AC3E}">
        <p14:creationId xmlns:p14="http://schemas.microsoft.com/office/powerpoint/2010/main" val="18808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Crowther and Saunders: </a:t>
            </a:r>
            <a:r>
              <a:rPr lang="en-US" sz="1200" dirty="0"/>
              <a:t>Utilizing electric field strengths on the order of 10</a:t>
            </a:r>
            <a:r>
              <a:rPr lang="en-US" sz="1200" baseline="30000" dirty="0"/>
              <a:t>5</a:t>
            </a:r>
            <a:r>
              <a:rPr lang="en-US" sz="1200" dirty="0"/>
              <a:t> V m</a:t>
            </a:r>
            <a:r>
              <a:rPr lang="en-US" sz="1200" baseline="30000" dirty="0"/>
              <a:t>-1</a:t>
            </a:r>
            <a:r>
              <a:rPr lang="en-US" sz="1200" dirty="0"/>
              <a:t>, high ice crystal concentrations (10</a:t>
            </a:r>
            <a:r>
              <a:rPr lang="en-US" sz="1200" baseline="30000" dirty="0"/>
              <a:t>7</a:t>
            </a:r>
            <a:r>
              <a:rPr lang="en-US" sz="1200" dirty="0"/>
              <a:t> m</a:t>
            </a:r>
            <a:r>
              <a:rPr lang="en-US" sz="1200" baseline="30000" dirty="0"/>
              <a:t>-3</a:t>
            </a:r>
            <a:r>
              <a:rPr lang="en-US" sz="1200" dirty="0"/>
              <a:t>), and varying temperatures (0°C to -20°C), </a:t>
            </a:r>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2</a:t>
            </a:fld>
            <a:endParaRPr lang="en-US"/>
          </a:p>
        </p:txBody>
      </p:sp>
    </p:spTree>
    <p:extLst>
      <p:ext uri="{BB962C8B-B14F-4D97-AF65-F5344CB8AC3E}">
        <p14:creationId xmlns:p14="http://schemas.microsoft.com/office/powerpoint/2010/main" val="409174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fully glaciated regions below approximately −37 ◦C (i.e. the ‘threshold’ freezing temperature for large supercooled drops by homogeneous nucleation of ice, see Jeffery and Austin (1997)).</a:t>
            </a:r>
          </a:p>
        </p:txBody>
      </p:sp>
      <p:sp>
        <p:nvSpPr>
          <p:cNvPr id="4" name="Slide Number Placeholder 3"/>
          <p:cNvSpPr>
            <a:spLocks noGrp="1"/>
          </p:cNvSpPr>
          <p:nvPr>
            <p:ph type="sldNum" sz="quarter" idx="5"/>
          </p:nvPr>
        </p:nvSpPr>
        <p:spPr/>
        <p:txBody>
          <a:bodyPr/>
          <a:lstStyle/>
          <a:p>
            <a:fld id="{60CC4DF3-303B-BC47-93E8-9FD0362CCD68}" type="slidenum">
              <a:rPr lang="en-US" smtClean="0"/>
              <a:t>3</a:t>
            </a:fld>
            <a:endParaRPr lang="en-US"/>
          </a:p>
        </p:txBody>
      </p:sp>
    </p:spTree>
    <p:extLst>
      <p:ext uri="{BB962C8B-B14F-4D97-AF65-F5344CB8AC3E}">
        <p14:creationId xmlns:p14="http://schemas.microsoft.com/office/powerpoint/2010/main" val="266215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Second bullet: Since there is no set definition of what a chain aggregate is. Our own will be used. Since chain aggregates don’t always seem apparent, a confidence scale was generated.</a:t>
            </a:r>
          </a:p>
          <a:p>
            <a:endParaRPr lang="en-US" dirty="0"/>
          </a:p>
          <a:p>
            <a:r>
              <a:rPr lang="en-US" dirty="0"/>
              <a:t>Close with: How can we try to answer this main question? We will use the various instrumentation on the aircraft</a:t>
            </a:r>
          </a:p>
        </p:txBody>
      </p:sp>
      <p:sp>
        <p:nvSpPr>
          <p:cNvPr id="4" name="Slide Number Placeholder 3"/>
          <p:cNvSpPr>
            <a:spLocks noGrp="1"/>
          </p:cNvSpPr>
          <p:nvPr>
            <p:ph type="sldNum" sz="quarter" idx="5"/>
          </p:nvPr>
        </p:nvSpPr>
        <p:spPr/>
        <p:txBody>
          <a:bodyPr/>
          <a:lstStyle/>
          <a:p>
            <a:fld id="{60CC4DF3-303B-BC47-93E8-9FD0362CCD68}" type="slidenum">
              <a:rPr lang="en-US" smtClean="0"/>
              <a:t>4</a:t>
            </a:fld>
            <a:endParaRPr lang="en-US"/>
          </a:p>
        </p:txBody>
      </p:sp>
    </p:spTree>
    <p:extLst>
      <p:ext uri="{BB962C8B-B14F-4D97-AF65-F5344CB8AC3E}">
        <p14:creationId xmlns:p14="http://schemas.microsoft.com/office/powerpoint/2010/main" val="277704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5</a:t>
            </a:fld>
            <a:endParaRPr lang="en-US"/>
          </a:p>
        </p:txBody>
      </p:sp>
    </p:spTree>
    <p:extLst>
      <p:ext uri="{BB962C8B-B14F-4D97-AF65-F5344CB8AC3E}">
        <p14:creationId xmlns:p14="http://schemas.microsoft.com/office/powerpoint/2010/main" val="271231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to -30 C range</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6</a:t>
            </a:fld>
            <a:endParaRPr lang="en-US"/>
          </a:p>
        </p:txBody>
      </p:sp>
    </p:spTree>
    <p:extLst>
      <p:ext uri="{BB962C8B-B14F-4D97-AF65-F5344CB8AC3E}">
        <p14:creationId xmlns:p14="http://schemas.microsoft.com/office/powerpoint/2010/main" val="41954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arrow for the aircraft and convective core.</a:t>
            </a:r>
          </a:p>
          <a:p>
            <a:r>
              <a:rPr lang="en-US" dirty="0"/>
              <a:t>Take out the scale and blow it up larger.</a:t>
            </a:r>
          </a:p>
        </p:txBody>
      </p:sp>
      <p:sp>
        <p:nvSpPr>
          <p:cNvPr id="4" name="Slide Number Placeholder 3"/>
          <p:cNvSpPr>
            <a:spLocks noGrp="1"/>
          </p:cNvSpPr>
          <p:nvPr>
            <p:ph type="sldNum" sz="quarter" idx="5"/>
          </p:nvPr>
        </p:nvSpPr>
        <p:spPr/>
        <p:txBody>
          <a:bodyPr/>
          <a:lstStyle/>
          <a:p>
            <a:fld id="{AD978A82-E8D9-B447-A53B-F5A8C1DF4BA2}" type="slidenum">
              <a:rPr lang="en-US" smtClean="0"/>
              <a:t>9</a:t>
            </a:fld>
            <a:endParaRPr lang="en-US"/>
          </a:p>
        </p:txBody>
      </p:sp>
    </p:spTree>
    <p:extLst>
      <p:ext uri="{BB962C8B-B14F-4D97-AF65-F5344CB8AC3E}">
        <p14:creationId xmlns:p14="http://schemas.microsoft.com/office/powerpoint/2010/main" val="374088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inconclusive in terms of answering the question can chain aggregation occur in the cirrus anvil. However, this study does find that the chain aggregation process is more complex outside of cloud chamber work, and the evidence of un-rimed chains and chains of multiple crystal habits from different temperature regions suggest that chain aggregation may be occurring well above the mixed layer (where sintering is more abundant and where cloud electric fields are high).</a:t>
            </a:r>
          </a:p>
        </p:txBody>
      </p:sp>
      <p:sp>
        <p:nvSpPr>
          <p:cNvPr id="4" name="Slide Number Placeholder 3"/>
          <p:cNvSpPr>
            <a:spLocks noGrp="1"/>
          </p:cNvSpPr>
          <p:nvPr>
            <p:ph type="sldNum" sz="quarter" idx="5"/>
          </p:nvPr>
        </p:nvSpPr>
        <p:spPr/>
        <p:txBody>
          <a:bodyPr/>
          <a:lstStyle/>
          <a:p>
            <a:fld id="{03016803-FC40-6A41-91DC-8F206E90920F}" type="slidenum">
              <a:rPr lang="en-US" smtClean="0"/>
              <a:t>18</a:t>
            </a:fld>
            <a:endParaRPr lang="en-US"/>
          </a:p>
        </p:txBody>
      </p:sp>
    </p:spTree>
    <p:extLst>
      <p:ext uri="{BB962C8B-B14F-4D97-AF65-F5344CB8AC3E}">
        <p14:creationId xmlns:p14="http://schemas.microsoft.com/office/powerpoint/2010/main" val="3794240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FEB8-4CE8-3B4E-9A36-5CD7D1D50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997EC-8C43-1B45-8F29-254AE346C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20F314-91EC-3C4E-A951-5F3EC8659C4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087AE15E-AFED-D14B-B6EC-7E9201396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B3A51-8F26-B542-969B-FB85BF375C02}"/>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96941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57AD-649F-BC46-B5FD-14616C094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D1BB59-ADCC-504D-BA97-71725A88D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6B6BB-0AA7-8A44-AA6F-1D43352EE2B9}"/>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83EE3FA3-9963-844E-B321-A114B7CC2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6804E-2839-5249-98ED-B184B7824B4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5346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8B435-08B4-3343-8C86-B7FB2DD97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3AA29-644A-094D-B2B0-0CA65A4624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8CCF0-32F5-8A40-A5A5-46BD06DA3212}"/>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52137CE1-13AC-AA48-BB3B-977E5EDC3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0DC68-056A-3B42-B113-9B1DF0FD8DB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53266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1442-D861-6445-9DFA-0A0E06F9A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9C0C6-5E16-6D49-B804-976801D36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38454-E3B1-6F4C-9578-1D023913A05C}"/>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7269B86-D966-914A-9BA7-4332C42F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3FDE4-0281-5D40-90C5-1AC175D3D82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66615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2C3-42D7-7149-8402-3943ACA36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9A8C6-156F-064E-A518-206F6CD8D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3C991-39F8-C44A-9826-3C5C4E0F342E}"/>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4B9CA25-3C8C-7042-A436-0AF526D05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C8EF4-02DC-0F4C-B554-9BCABBFB8E4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4153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C6E1-A2BA-3D47-956E-2A1D75F6E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290-E747-C14A-85A3-69C83C0695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9C5B3-30A7-A646-8BA8-43B9755B1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44F74-9E73-A54F-8AE4-308C175361A8}"/>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12464C62-23B4-C94D-9A77-6DA58EF4B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DD2AA-71B6-5D40-9E23-E8B5432C7B3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71580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5E5F-618D-B848-8553-0C4C2BEEF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DD2BB9-E41B-F642-B5E1-74612A8B1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1C39A-9A4F-2C42-9FFF-193ED1A516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52823-5D9D-994D-9DD3-344FE9CDB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77E4F-B4ED-6C47-9B74-AEE059A05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1F1DFA-93A5-6544-B106-E8749C5C9B93}"/>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8" name="Footer Placeholder 7">
            <a:extLst>
              <a:ext uri="{FF2B5EF4-FFF2-40B4-BE49-F238E27FC236}">
                <a16:creationId xmlns:a16="http://schemas.microsoft.com/office/drawing/2014/main" id="{B044C6E1-F893-B04C-8A19-D4A279AC2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2248-287A-524C-B744-4CD4A16B2C41}"/>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40813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A256-8015-334D-9DD3-ED3F8091E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6799BB-900C-0144-9423-56A3775CBC7A}"/>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4" name="Footer Placeholder 3">
            <a:extLst>
              <a:ext uri="{FF2B5EF4-FFF2-40B4-BE49-F238E27FC236}">
                <a16:creationId xmlns:a16="http://schemas.microsoft.com/office/drawing/2014/main" id="{D3229CE9-6CEE-8E4E-BEBA-5E1D98DF0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4418C0-3375-514B-9F4A-A6C1E532E2D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35356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779FE-D6C0-5F44-B44E-C11B0B00A12D}"/>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3" name="Footer Placeholder 2">
            <a:extLst>
              <a:ext uri="{FF2B5EF4-FFF2-40B4-BE49-F238E27FC236}">
                <a16:creationId xmlns:a16="http://schemas.microsoft.com/office/drawing/2014/main" id="{FAC90B3E-BA93-214C-BC69-1FD9D1E4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150FD3-8A4D-7842-BAD2-57643B7CC50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4704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97BE-F28D-2348-ADBA-8830896F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B5E817-9DCD-5841-AAFF-01674BB6B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3E059-94E6-C640-B487-697A9D66A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7FD26-CC0D-BD43-ABCD-93EEE1426DE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FE08E2CF-5BEB-284B-BFDB-BE91B42EF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8752D-A88B-9C48-868B-A7CEC883A50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41885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7508-D432-9542-98F5-17FACCCE7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F8D7A-380D-7541-B7CE-32E662948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A22B95-6423-9E44-A05B-C6892A65E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1E3F2-329C-9443-8C87-FC1675059800}"/>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89634BCA-8830-9D41-B2DD-DCA4C1283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CCB8D-35BD-BF4B-A4D4-87A92D97837B}"/>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64034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546C7-941B-A148-B9D1-2781555F7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E93E9-217A-0D4F-9EE7-79CA2D6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9A817-742E-7844-91A1-AE8F7809C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7A6DEE10-ABDE-C940-BD9F-AB92BD1D64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AAAD9-B960-6347-9B7F-695939D77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E641A-2556-E141-B4E5-89E1EA5467EA}" type="slidenum">
              <a:rPr lang="en-US" smtClean="0"/>
              <a:t>‹#›</a:t>
            </a:fld>
            <a:endParaRPr lang="en-US"/>
          </a:p>
        </p:txBody>
      </p:sp>
    </p:spTree>
    <p:extLst>
      <p:ext uri="{BB962C8B-B14F-4D97-AF65-F5344CB8AC3E}">
        <p14:creationId xmlns:p14="http://schemas.microsoft.com/office/powerpoint/2010/main" val="128869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C760-9B9F-8349-B04D-11E2E7736E62}"/>
              </a:ext>
            </a:extLst>
          </p:cNvPr>
          <p:cNvSpPr>
            <a:spLocks noGrp="1"/>
          </p:cNvSpPr>
          <p:nvPr>
            <p:ph type="ctrTitle"/>
          </p:nvPr>
        </p:nvSpPr>
        <p:spPr>
          <a:xfrm>
            <a:off x="1524000" y="1982334"/>
            <a:ext cx="9144000" cy="2387600"/>
          </a:xfrm>
        </p:spPr>
        <p:txBody>
          <a:bodyPr>
            <a:normAutofit fontScale="90000"/>
          </a:bodyPr>
          <a:lstStyle/>
          <a:p>
            <a:r>
              <a:rPr lang="en-US" dirty="0">
                <a:cs typeface="Times New Roman" panose="02020603050405020304" pitchFamily="18" charset="0"/>
              </a:rPr>
              <a:t>Observations of Chain Aggregates in Florida Cirrus Cloud Anvils </a:t>
            </a:r>
          </a:p>
        </p:txBody>
      </p:sp>
      <p:sp>
        <p:nvSpPr>
          <p:cNvPr id="3" name="Subtitle 2">
            <a:extLst>
              <a:ext uri="{FF2B5EF4-FFF2-40B4-BE49-F238E27FC236}">
                <a16:creationId xmlns:a16="http://schemas.microsoft.com/office/drawing/2014/main" id="{539FFEF4-305B-5141-915C-9DCC7F2F822B}"/>
              </a:ext>
            </a:extLst>
          </p:cNvPr>
          <p:cNvSpPr>
            <a:spLocks noGrp="1"/>
          </p:cNvSpPr>
          <p:nvPr>
            <p:ph type="subTitle" idx="1"/>
          </p:nvPr>
        </p:nvSpPr>
        <p:spPr>
          <a:xfrm>
            <a:off x="1524000" y="4462009"/>
            <a:ext cx="9144000" cy="1655762"/>
          </a:xfrm>
        </p:spPr>
        <p:txBody>
          <a:bodyPr/>
          <a:lstStyle/>
          <a:p>
            <a:r>
              <a:rPr lang="en-US" dirty="0">
                <a:latin typeface="Calibri" panose="020F0502020204030204" pitchFamily="34" charset="0"/>
                <a:cs typeface="Calibri" panose="020F0502020204030204" pitchFamily="34" charset="0"/>
              </a:rPr>
              <a:t>Christian Nairy</a:t>
            </a:r>
          </a:p>
          <a:p>
            <a:r>
              <a:rPr lang="en-US" dirty="0">
                <a:latin typeface="Calibri" panose="020F0502020204030204" pitchFamily="34" charset="0"/>
                <a:cs typeface="Calibri" panose="020F0502020204030204" pitchFamily="34" charset="0"/>
              </a:rPr>
              <a:t>08/13/2021</a:t>
            </a:r>
          </a:p>
        </p:txBody>
      </p:sp>
      <p:pic>
        <p:nvPicPr>
          <p:cNvPr id="4" name="Picture 3">
            <a:extLst>
              <a:ext uri="{FF2B5EF4-FFF2-40B4-BE49-F238E27FC236}">
                <a16:creationId xmlns:a16="http://schemas.microsoft.com/office/drawing/2014/main" id="{518E0BF2-E814-2B42-9848-A4F856FA64FE}"/>
              </a:ext>
            </a:extLst>
          </p:cNvPr>
          <p:cNvPicPr>
            <a:picLocks noChangeAspect="1"/>
          </p:cNvPicPr>
          <p:nvPr/>
        </p:nvPicPr>
        <p:blipFill>
          <a:blip r:embed="rId2"/>
          <a:stretch>
            <a:fillRect/>
          </a:stretch>
        </p:blipFill>
        <p:spPr>
          <a:xfrm>
            <a:off x="0" y="0"/>
            <a:ext cx="1719943" cy="1146629"/>
          </a:xfrm>
          <a:prstGeom prst="rect">
            <a:avLst/>
          </a:prstGeom>
        </p:spPr>
      </p:pic>
      <p:pic>
        <p:nvPicPr>
          <p:cNvPr id="5" name="Picture 4">
            <a:extLst>
              <a:ext uri="{FF2B5EF4-FFF2-40B4-BE49-F238E27FC236}">
                <a16:creationId xmlns:a16="http://schemas.microsoft.com/office/drawing/2014/main" id="{EBFC4AEB-FF88-3E4F-9568-A683F52529F8}"/>
              </a:ext>
            </a:extLst>
          </p:cNvPr>
          <p:cNvPicPr>
            <a:picLocks noChangeAspect="1"/>
          </p:cNvPicPr>
          <p:nvPr/>
        </p:nvPicPr>
        <p:blipFill>
          <a:blip r:embed="rId3"/>
          <a:stretch>
            <a:fillRect/>
          </a:stretch>
        </p:blipFill>
        <p:spPr>
          <a:xfrm>
            <a:off x="1" y="6235700"/>
            <a:ext cx="3213100" cy="622300"/>
          </a:xfrm>
          <a:prstGeom prst="rect">
            <a:avLst/>
          </a:prstGeom>
        </p:spPr>
      </p:pic>
      <p:pic>
        <p:nvPicPr>
          <p:cNvPr id="6" name="Picture 5">
            <a:extLst>
              <a:ext uri="{FF2B5EF4-FFF2-40B4-BE49-F238E27FC236}">
                <a16:creationId xmlns:a16="http://schemas.microsoft.com/office/drawing/2014/main" id="{ED3BD9AF-1763-BB45-A4D1-30D7E692ACC1}"/>
              </a:ext>
            </a:extLst>
          </p:cNvPr>
          <p:cNvPicPr>
            <a:picLocks noChangeAspect="1"/>
          </p:cNvPicPr>
          <p:nvPr/>
        </p:nvPicPr>
        <p:blipFill>
          <a:blip r:embed="rId4"/>
          <a:stretch>
            <a:fillRect/>
          </a:stretch>
        </p:blipFill>
        <p:spPr>
          <a:xfrm>
            <a:off x="9448800" y="0"/>
            <a:ext cx="2743200" cy="914400"/>
          </a:xfrm>
          <a:prstGeom prst="rect">
            <a:avLst/>
          </a:prstGeom>
        </p:spPr>
      </p:pic>
    </p:spTree>
    <p:extLst>
      <p:ext uri="{BB962C8B-B14F-4D97-AF65-F5344CB8AC3E}">
        <p14:creationId xmlns:p14="http://schemas.microsoft.com/office/powerpoint/2010/main" val="152065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5CC142F-4855-A340-9385-192A4B039B04}"/>
              </a:ext>
            </a:extLst>
          </p:cNvPr>
          <p:cNvPicPr>
            <a:picLocks noChangeAspect="1"/>
          </p:cNvPicPr>
          <p:nvPr/>
        </p:nvPicPr>
        <p:blipFill>
          <a:blip r:embed="rId2"/>
          <a:stretch>
            <a:fillRect/>
          </a:stretch>
        </p:blipFill>
        <p:spPr>
          <a:xfrm>
            <a:off x="0" y="0"/>
            <a:ext cx="10164535" cy="6858000"/>
          </a:xfrm>
          <a:prstGeom prst="rect">
            <a:avLst/>
          </a:prstGeom>
        </p:spPr>
      </p:pic>
      <p:sp>
        <p:nvSpPr>
          <p:cNvPr id="2" name="TextBox 1">
            <a:extLst>
              <a:ext uri="{FF2B5EF4-FFF2-40B4-BE49-F238E27FC236}">
                <a16:creationId xmlns:a16="http://schemas.microsoft.com/office/drawing/2014/main" id="{1DB7C122-EEE3-914C-9ADF-D0588454A37D}"/>
              </a:ext>
            </a:extLst>
          </p:cNvPr>
          <p:cNvSpPr txBox="1"/>
          <p:nvPr/>
        </p:nvSpPr>
        <p:spPr>
          <a:xfrm>
            <a:off x="10033906" y="609600"/>
            <a:ext cx="2158094" cy="5909310"/>
          </a:xfrm>
          <a:prstGeom prst="rect">
            <a:avLst/>
          </a:prstGeom>
          <a:noFill/>
        </p:spPr>
        <p:txBody>
          <a:bodyPr wrap="square" rtlCol="0">
            <a:spAutoFit/>
          </a:bodyPr>
          <a:lstStyle/>
          <a:p>
            <a:pPr algn="ctr"/>
            <a:r>
              <a:rPr lang="en-US" sz="1400" dirty="0"/>
              <a:t>Temperature Range (°C):</a:t>
            </a:r>
          </a:p>
          <a:p>
            <a:pPr algn="ctr"/>
            <a:r>
              <a:rPr lang="en-US" sz="1400" dirty="0"/>
              <a:t>-34.35 to -32.73</a:t>
            </a:r>
          </a:p>
          <a:p>
            <a:pPr algn="ctr"/>
            <a:endParaRPr lang="en-US" sz="1400" dirty="0"/>
          </a:p>
          <a:p>
            <a:pPr algn="ctr"/>
            <a:r>
              <a:rPr lang="en-US" sz="1400" dirty="0"/>
              <a:t>Average Temperature (°C):</a:t>
            </a:r>
          </a:p>
          <a:p>
            <a:pPr algn="ctr"/>
            <a:r>
              <a:rPr lang="en-US" sz="1400" dirty="0"/>
              <a:t>-33.65</a:t>
            </a:r>
          </a:p>
          <a:p>
            <a:pPr algn="ctr"/>
            <a:r>
              <a:rPr lang="en-US" sz="1400" dirty="0"/>
              <a:t>--------------</a:t>
            </a:r>
          </a:p>
          <a:p>
            <a:pPr algn="ctr"/>
            <a:r>
              <a:rPr lang="en-US" sz="1400" dirty="0"/>
              <a:t> CIP Mean Particle Diameter Range (</a:t>
            </a:r>
            <a:r>
              <a:rPr lang="el-GR" sz="1400" dirty="0"/>
              <a:t>μ</a:t>
            </a:r>
            <a:r>
              <a:rPr lang="en-US" sz="1400" dirty="0"/>
              <a:t>m):</a:t>
            </a:r>
          </a:p>
          <a:p>
            <a:pPr algn="ctr"/>
            <a:r>
              <a:rPr lang="en-US" sz="1400" dirty="0"/>
              <a:t>69.65 to 369.14</a:t>
            </a:r>
          </a:p>
          <a:p>
            <a:pPr algn="ctr"/>
            <a:endParaRPr lang="en-US" sz="1400" dirty="0"/>
          </a:p>
          <a:p>
            <a:pPr algn="ctr"/>
            <a:r>
              <a:rPr lang="en-US" sz="1400" dirty="0"/>
              <a:t>Mean CIP Mean Particle Diameter (</a:t>
            </a:r>
            <a:r>
              <a:rPr lang="el-GR" sz="1400" dirty="0"/>
              <a:t>μ</a:t>
            </a:r>
            <a:r>
              <a:rPr lang="en-US" sz="1400" dirty="0"/>
              <a:t>m):</a:t>
            </a:r>
          </a:p>
          <a:p>
            <a:pPr algn="ctr"/>
            <a:r>
              <a:rPr lang="en-US" sz="1400" dirty="0"/>
              <a:t>142.8</a:t>
            </a:r>
          </a:p>
          <a:p>
            <a:pPr algn="ctr"/>
            <a:r>
              <a:rPr lang="en-US" sz="1400" dirty="0"/>
              <a:t>--------------</a:t>
            </a:r>
          </a:p>
          <a:p>
            <a:pPr algn="ctr"/>
            <a:r>
              <a:rPr lang="en-US" sz="1400" dirty="0"/>
              <a:t>TWC Range (g/m^3):</a:t>
            </a:r>
          </a:p>
          <a:p>
            <a:pPr algn="ctr"/>
            <a:r>
              <a:rPr lang="en-US" sz="1400" dirty="0"/>
              <a:t>0.0145 to 0.6336</a:t>
            </a:r>
          </a:p>
          <a:p>
            <a:pPr algn="ctr"/>
            <a:endParaRPr lang="en-US" sz="1400" dirty="0"/>
          </a:p>
          <a:p>
            <a:pPr algn="ctr"/>
            <a:r>
              <a:rPr lang="en-US" sz="1400" dirty="0"/>
              <a:t>Mean TWC (g/m^3):</a:t>
            </a:r>
          </a:p>
          <a:p>
            <a:pPr algn="ctr"/>
            <a:r>
              <a:rPr lang="en-US" sz="1400" dirty="0"/>
              <a:t>0.147</a:t>
            </a:r>
          </a:p>
          <a:p>
            <a:pPr algn="ctr"/>
            <a:r>
              <a:rPr lang="en-US" sz="1400" dirty="0"/>
              <a:t>--------------</a:t>
            </a:r>
          </a:p>
          <a:p>
            <a:pPr algn="ctr"/>
            <a:r>
              <a:rPr lang="en-US" sz="1400" dirty="0"/>
              <a:t>Vert. E-Field Range (kV/m):</a:t>
            </a:r>
          </a:p>
          <a:p>
            <a:pPr algn="ctr"/>
            <a:r>
              <a:rPr lang="en-US" sz="1400" dirty="0"/>
              <a:t>-20.74 to 0.80</a:t>
            </a:r>
          </a:p>
          <a:p>
            <a:pPr algn="ctr"/>
            <a:endParaRPr lang="en-US" sz="1400" dirty="0"/>
          </a:p>
          <a:p>
            <a:pPr algn="ctr"/>
            <a:r>
              <a:rPr lang="en-US" sz="1400" dirty="0"/>
              <a:t>Mean Vert. E-Field (kV/m):</a:t>
            </a:r>
          </a:p>
          <a:p>
            <a:pPr algn="ctr"/>
            <a:r>
              <a:rPr lang="en-US" sz="1400" dirty="0"/>
              <a:t>-0.90</a:t>
            </a:r>
          </a:p>
          <a:p>
            <a:pPr algn="ctr"/>
            <a:r>
              <a:rPr lang="en-US" sz="1400" dirty="0"/>
              <a:t>--------------</a:t>
            </a:r>
          </a:p>
        </p:txBody>
      </p:sp>
    </p:spTree>
    <p:extLst>
      <p:ext uri="{BB962C8B-B14F-4D97-AF65-F5344CB8AC3E}">
        <p14:creationId xmlns:p14="http://schemas.microsoft.com/office/powerpoint/2010/main" val="4182174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5CC142F-4855-A340-9385-192A4B039B04}"/>
              </a:ext>
            </a:extLst>
          </p:cNvPr>
          <p:cNvPicPr>
            <a:picLocks noChangeAspect="1"/>
          </p:cNvPicPr>
          <p:nvPr/>
        </p:nvPicPr>
        <p:blipFill>
          <a:blip r:embed="rId2"/>
          <a:stretch>
            <a:fillRect/>
          </a:stretch>
        </p:blipFill>
        <p:spPr>
          <a:xfrm>
            <a:off x="2492329" y="0"/>
            <a:ext cx="6652710" cy="44885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8431107-FC40-5E4F-93A2-B2DF51E05C48}"/>
              </a:ext>
            </a:extLst>
          </p:cNvPr>
          <p:cNvPicPr>
            <a:picLocks noChangeAspect="1"/>
          </p:cNvPicPr>
          <p:nvPr/>
        </p:nvPicPr>
        <p:blipFill rotWithShape="1">
          <a:blip r:embed="rId3"/>
          <a:srcRect r="41386" b="32875"/>
          <a:stretch/>
        </p:blipFill>
        <p:spPr>
          <a:xfrm>
            <a:off x="138895" y="451026"/>
            <a:ext cx="1987812" cy="1713440"/>
          </a:xfrm>
          <a:prstGeom prst="rect">
            <a:avLst/>
          </a:prstGeom>
        </p:spPr>
      </p:pic>
      <p:sp>
        <p:nvSpPr>
          <p:cNvPr id="4" name="TextBox 3">
            <a:extLst>
              <a:ext uri="{FF2B5EF4-FFF2-40B4-BE49-F238E27FC236}">
                <a16:creationId xmlns:a16="http://schemas.microsoft.com/office/drawing/2014/main" id="{49940CBE-0F83-2C49-888D-BAF2FCE93387}"/>
              </a:ext>
            </a:extLst>
          </p:cNvPr>
          <p:cNvSpPr txBox="1"/>
          <p:nvPr/>
        </p:nvSpPr>
        <p:spPr>
          <a:xfrm>
            <a:off x="138895" y="451026"/>
            <a:ext cx="888385" cy="246221"/>
          </a:xfrm>
          <a:prstGeom prst="rect">
            <a:avLst/>
          </a:prstGeom>
          <a:noFill/>
        </p:spPr>
        <p:txBody>
          <a:bodyPr wrap="none" rtlCol="0">
            <a:spAutoFit/>
          </a:bodyPr>
          <a:lstStyle/>
          <a:p>
            <a:r>
              <a:rPr lang="en-US" sz="1000" dirty="0"/>
              <a:t>15:51:18 UTC</a:t>
            </a:r>
          </a:p>
        </p:txBody>
      </p:sp>
      <p:pic>
        <p:nvPicPr>
          <p:cNvPr id="7" name="Picture 6" descr="A picture containing key&#10;&#10;Description automatically generated">
            <a:extLst>
              <a:ext uri="{FF2B5EF4-FFF2-40B4-BE49-F238E27FC236}">
                <a16:creationId xmlns:a16="http://schemas.microsoft.com/office/drawing/2014/main" id="{D9F43556-C575-BB45-9675-F29AF0F76176}"/>
              </a:ext>
            </a:extLst>
          </p:cNvPr>
          <p:cNvPicPr>
            <a:picLocks noChangeAspect="1"/>
          </p:cNvPicPr>
          <p:nvPr/>
        </p:nvPicPr>
        <p:blipFill rotWithShape="1">
          <a:blip r:embed="rId4"/>
          <a:srcRect l="1" t="1" r="40943" b="25166"/>
          <a:stretch/>
        </p:blipFill>
        <p:spPr>
          <a:xfrm>
            <a:off x="123873" y="2578365"/>
            <a:ext cx="2002834" cy="1910210"/>
          </a:xfrm>
          <a:prstGeom prst="rect">
            <a:avLst/>
          </a:prstGeom>
        </p:spPr>
      </p:pic>
      <p:sp>
        <p:nvSpPr>
          <p:cNvPr id="8" name="TextBox 7">
            <a:extLst>
              <a:ext uri="{FF2B5EF4-FFF2-40B4-BE49-F238E27FC236}">
                <a16:creationId xmlns:a16="http://schemas.microsoft.com/office/drawing/2014/main" id="{476235C1-90E7-1F4D-90D2-264443B73560}"/>
              </a:ext>
            </a:extLst>
          </p:cNvPr>
          <p:cNvSpPr txBox="1"/>
          <p:nvPr/>
        </p:nvSpPr>
        <p:spPr>
          <a:xfrm>
            <a:off x="138895" y="2607731"/>
            <a:ext cx="888385" cy="246221"/>
          </a:xfrm>
          <a:prstGeom prst="rect">
            <a:avLst/>
          </a:prstGeom>
          <a:noFill/>
        </p:spPr>
        <p:txBody>
          <a:bodyPr wrap="none" rtlCol="0">
            <a:spAutoFit/>
          </a:bodyPr>
          <a:lstStyle/>
          <a:p>
            <a:r>
              <a:rPr lang="en-US" sz="1000" dirty="0"/>
              <a:t>15:54:17 UTC</a:t>
            </a:r>
          </a:p>
        </p:txBody>
      </p:sp>
      <p:pic>
        <p:nvPicPr>
          <p:cNvPr id="10" name="Picture 9" descr="A picture containing text, air&#10;&#10;Description automatically generated">
            <a:extLst>
              <a:ext uri="{FF2B5EF4-FFF2-40B4-BE49-F238E27FC236}">
                <a16:creationId xmlns:a16="http://schemas.microsoft.com/office/drawing/2014/main" id="{6BE57B57-AE21-9D4C-AD31-E24486B9570B}"/>
              </a:ext>
            </a:extLst>
          </p:cNvPr>
          <p:cNvPicPr>
            <a:picLocks noChangeAspect="1"/>
          </p:cNvPicPr>
          <p:nvPr/>
        </p:nvPicPr>
        <p:blipFill rotWithShape="1">
          <a:blip r:embed="rId5"/>
          <a:srcRect t="443" r="40943" b="36956"/>
          <a:stretch/>
        </p:blipFill>
        <p:spPr>
          <a:xfrm>
            <a:off x="-1" y="5014600"/>
            <a:ext cx="2326511" cy="1856207"/>
          </a:xfrm>
          <a:prstGeom prst="rect">
            <a:avLst/>
          </a:prstGeom>
        </p:spPr>
      </p:pic>
      <p:sp>
        <p:nvSpPr>
          <p:cNvPr id="11" name="TextBox 10">
            <a:extLst>
              <a:ext uri="{FF2B5EF4-FFF2-40B4-BE49-F238E27FC236}">
                <a16:creationId xmlns:a16="http://schemas.microsoft.com/office/drawing/2014/main" id="{CCBEB163-9CCD-EE4B-A447-D8D44E3E8B00}"/>
              </a:ext>
            </a:extLst>
          </p:cNvPr>
          <p:cNvSpPr txBox="1"/>
          <p:nvPr/>
        </p:nvSpPr>
        <p:spPr>
          <a:xfrm>
            <a:off x="0" y="5043583"/>
            <a:ext cx="888385" cy="246221"/>
          </a:xfrm>
          <a:prstGeom prst="rect">
            <a:avLst/>
          </a:prstGeom>
          <a:noFill/>
        </p:spPr>
        <p:txBody>
          <a:bodyPr wrap="none" rtlCol="0">
            <a:spAutoFit/>
          </a:bodyPr>
          <a:lstStyle/>
          <a:p>
            <a:r>
              <a:rPr lang="en-US" sz="1000" dirty="0"/>
              <a:t>15:55:01 UTC</a:t>
            </a:r>
          </a:p>
        </p:txBody>
      </p:sp>
      <p:pic>
        <p:nvPicPr>
          <p:cNvPr id="13" name="Picture 12" descr="A group of people in the sky&#10;&#10;Description automatically generated with medium confidence">
            <a:extLst>
              <a:ext uri="{FF2B5EF4-FFF2-40B4-BE49-F238E27FC236}">
                <a16:creationId xmlns:a16="http://schemas.microsoft.com/office/drawing/2014/main" id="{4C695E16-C2DE-1C4B-BE03-7B220F951A4E}"/>
              </a:ext>
            </a:extLst>
          </p:cNvPr>
          <p:cNvPicPr>
            <a:picLocks noChangeAspect="1"/>
          </p:cNvPicPr>
          <p:nvPr/>
        </p:nvPicPr>
        <p:blipFill rotWithShape="1">
          <a:blip r:embed="rId6"/>
          <a:srcRect l="43075" b="45060"/>
          <a:stretch/>
        </p:blipFill>
        <p:spPr>
          <a:xfrm>
            <a:off x="2499830" y="4930487"/>
            <a:ext cx="2670066" cy="1940320"/>
          </a:xfrm>
          <a:prstGeom prst="rect">
            <a:avLst/>
          </a:prstGeom>
        </p:spPr>
      </p:pic>
      <p:sp>
        <p:nvSpPr>
          <p:cNvPr id="18" name="TextBox 17">
            <a:extLst>
              <a:ext uri="{FF2B5EF4-FFF2-40B4-BE49-F238E27FC236}">
                <a16:creationId xmlns:a16="http://schemas.microsoft.com/office/drawing/2014/main" id="{8A3A7D2E-A8F8-B14F-BFC6-D93865A7CE8B}"/>
              </a:ext>
            </a:extLst>
          </p:cNvPr>
          <p:cNvSpPr txBox="1"/>
          <p:nvPr/>
        </p:nvSpPr>
        <p:spPr>
          <a:xfrm>
            <a:off x="4098497" y="5053597"/>
            <a:ext cx="888385" cy="246221"/>
          </a:xfrm>
          <a:prstGeom prst="rect">
            <a:avLst/>
          </a:prstGeom>
          <a:noFill/>
        </p:spPr>
        <p:txBody>
          <a:bodyPr wrap="none" rtlCol="0">
            <a:spAutoFit/>
          </a:bodyPr>
          <a:lstStyle/>
          <a:p>
            <a:r>
              <a:rPr lang="en-US" sz="1000" dirty="0"/>
              <a:t>15:56:09 UTC</a:t>
            </a:r>
          </a:p>
        </p:txBody>
      </p:sp>
      <p:pic>
        <p:nvPicPr>
          <p:cNvPr id="24" name="Picture 23">
            <a:extLst>
              <a:ext uri="{FF2B5EF4-FFF2-40B4-BE49-F238E27FC236}">
                <a16:creationId xmlns:a16="http://schemas.microsoft.com/office/drawing/2014/main" id="{CD80758D-7810-E34F-884A-33A992DC7846}"/>
              </a:ext>
            </a:extLst>
          </p:cNvPr>
          <p:cNvPicPr>
            <a:picLocks noChangeAspect="1"/>
          </p:cNvPicPr>
          <p:nvPr/>
        </p:nvPicPr>
        <p:blipFill rotWithShape="1">
          <a:blip r:embed="rId7"/>
          <a:srcRect r="37885" b="26879"/>
          <a:stretch/>
        </p:blipFill>
        <p:spPr>
          <a:xfrm>
            <a:off x="9649100" y="4920473"/>
            <a:ext cx="2201198" cy="1950334"/>
          </a:xfrm>
          <a:prstGeom prst="rect">
            <a:avLst/>
          </a:prstGeom>
        </p:spPr>
      </p:pic>
      <p:sp>
        <p:nvSpPr>
          <p:cNvPr id="25" name="TextBox 24">
            <a:extLst>
              <a:ext uri="{FF2B5EF4-FFF2-40B4-BE49-F238E27FC236}">
                <a16:creationId xmlns:a16="http://schemas.microsoft.com/office/drawing/2014/main" id="{A9EC18CE-6177-B744-A25B-77D4F0202C66}"/>
              </a:ext>
            </a:extLst>
          </p:cNvPr>
          <p:cNvSpPr txBox="1"/>
          <p:nvPr/>
        </p:nvSpPr>
        <p:spPr>
          <a:xfrm>
            <a:off x="9746261" y="4944869"/>
            <a:ext cx="888385" cy="246221"/>
          </a:xfrm>
          <a:prstGeom prst="rect">
            <a:avLst/>
          </a:prstGeom>
          <a:noFill/>
        </p:spPr>
        <p:txBody>
          <a:bodyPr wrap="none" rtlCol="0">
            <a:spAutoFit/>
          </a:bodyPr>
          <a:lstStyle/>
          <a:p>
            <a:r>
              <a:rPr lang="en-US" sz="1000" dirty="0"/>
              <a:t>15:59:59 UTC</a:t>
            </a:r>
          </a:p>
        </p:txBody>
      </p:sp>
      <p:pic>
        <p:nvPicPr>
          <p:cNvPr id="27" name="Picture 26" descr="A picture containing text&#10;&#10;Description automatically generated">
            <a:extLst>
              <a:ext uri="{FF2B5EF4-FFF2-40B4-BE49-F238E27FC236}">
                <a16:creationId xmlns:a16="http://schemas.microsoft.com/office/drawing/2014/main" id="{5AD345E8-6A38-8947-AE2D-C3C0A56F5F40}"/>
              </a:ext>
            </a:extLst>
          </p:cNvPr>
          <p:cNvPicPr>
            <a:picLocks noChangeAspect="1"/>
          </p:cNvPicPr>
          <p:nvPr/>
        </p:nvPicPr>
        <p:blipFill rotWithShape="1">
          <a:blip r:embed="rId8"/>
          <a:srcRect l="45756" b="50000"/>
          <a:stretch/>
        </p:blipFill>
        <p:spPr>
          <a:xfrm>
            <a:off x="9358076" y="2867419"/>
            <a:ext cx="2821008" cy="1957861"/>
          </a:xfrm>
          <a:prstGeom prst="rect">
            <a:avLst/>
          </a:prstGeom>
        </p:spPr>
      </p:pic>
      <p:sp>
        <p:nvSpPr>
          <p:cNvPr id="28" name="TextBox 27">
            <a:extLst>
              <a:ext uri="{FF2B5EF4-FFF2-40B4-BE49-F238E27FC236}">
                <a16:creationId xmlns:a16="http://schemas.microsoft.com/office/drawing/2014/main" id="{3A4A3831-32A3-6649-B2AB-C0F53FD36E36}"/>
              </a:ext>
            </a:extLst>
          </p:cNvPr>
          <p:cNvSpPr txBox="1"/>
          <p:nvPr/>
        </p:nvSpPr>
        <p:spPr>
          <a:xfrm>
            <a:off x="10961913" y="2867419"/>
            <a:ext cx="888385" cy="246221"/>
          </a:xfrm>
          <a:prstGeom prst="rect">
            <a:avLst/>
          </a:prstGeom>
          <a:noFill/>
        </p:spPr>
        <p:txBody>
          <a:bodyPr wrap="none" rtlCol="0">
            <a:spAutoFit/>
          </a:bodyPr>
          <a:lstStyle/>
          <a:p>
            <a:r>
              <a:rPr lang="en-US" sz="1000" dirty="0"/>
              <a:t>16:00:02 UTC</a:t>
            </a:r>
          </a:p>
        </p:txBody>
      </p:sp>
      <p:pic>
        <p:nvPicPr>
          <p:cNvPr id="30" name="Picture 29" descr="A picture containing text&#10;&#10;Description automatically generated">
            <a:extLst>
              <a:ext uri="{FF2B5EF4-FFF2-40B4-BE49-F238E27FC236}">
                <a16:creationId xmlns:a16="http://schemas.microsoft.com/office/drawing/2014/main" id="{151D7538-4AB5-3244-8D09-60CFC0920B87}"/>
              </a:ext>
            </a:extLst>
          </p:cNvPr>
          <p:cNvPicPr>
            <a:picLocks noChangeAspect="1"/>
          </p:cNvPicPr>
          <p:nvPr/>
        </p:nvPicPr>
        <p:blipFill rotWithShape="1">
          <a:blip r:embed="rId9"/>
          <a:srcRect l="44383" b="37406"/>
          <a:stretch/>
        </p:blipFill>
        <p:spPr>
          <a:xfrm>
            <a:off x="9457022" y="378581"/>
            <a:ext cx="2717547" cy="2302855"/>
          </a:xfrm>
          <a:prstGeom prst="rect">
            <a:avLst/>
          </a:prstGeom>
        </p:spPr>
      </p:pic>
      <p:sp>
        <p:nvSpPr>
          <p:cNvPr id="31" name="TextBox 30">
            <a:extLst>
              <a:ext uri="{FF2B5EF4-FFF2-40B4-BE49-F238E27FC236}">
                <a16:creationId xmlns:a16="http://schemas.microsoft.com/office/drawing/2014/main" id="{20ACD6A9-60EE-E54B-95B3-C199912C0596}"/>
              </a:ext>
            </a:extLst>
          </p:cNvPr>
          <p:cNvSpPr txBox="1"/>
          <p:nvPr/>
        </p:nvSpPr>
        <p:spPr>
          <a:xfrm>
            <a:off x="10961913" y="451025"/>
            <a:ext cx="888385" cy="246221"/>
          </a:xfrm>
          <a:prstGeom prst="rect">
            <a:avLst/>
          </a:prstGeom>
          <a:noFill/>
        </p:spPr>
        <p:txBody>
          <a:bodyPr wrap="none" rtlCol="0">
            <a:spAutoFit/>
          </a:bodyPr>
          <a:lstStyle/>
          <a:p>
            <a:r>
              <a:rPr lang="en-US" sz="1000" dirty="0"/>
              <a:t>16:00:10 UTC</a:t>
            </a:r>
          </a:p>
        </p:txBody>
      </p:sp>
      <p:pic>
        <p:nvPicPr>
          <p:cNvPr id="33" name="Picture 32" descr="A picture containing text&#10;&#10;Description automatically generated">
            <a:extLst>
              <a:ext uri="{FF2B5EF4-FFF2-40B4-BE49-F238E27FC236}">
                <a16:creationId xmlns:a16="http://schemas.microsoft.com/office/drawing/2014/main" id="{F71878B4-154B-904B-88EC-C6677E3FE520}"/>
              </a:ext>
            </a:extLst>
          </p:cNvPr>
          <p:cNvPicPr>
            <a:picLocks noChangeAspect="1"/>
          </p:cNvPicPr>
          <p:nvPr/>
        </p:nvPicPr>
        <p:blipFill rotWithShape="1">
          <a:blip r:embed="rId10"/>
          <a:srcRect r="39893" b="2954"/>
          <a:stretch/>
        </p:blipFill>
        <p:spPr>
          <a:xfrm>
            <a:off x="5343216" y="4787364"/>
            <a:ext cx="1714426" cy="2083443"/>
          </a:xfrm>
          <a:prstGeom prst="rect">
            <a:avLst/>
          </a:prstGeom>
        </p:spPr>
      </p:pic>
      <p:sp>
        <p:nvSpPr>
          <p:cNvPr id="34" name="TextBox 33">
            <a:extLst>
              <a:ext uri="{FF2B5EF4-FFF2-40B4-BE49-F238E27FC236}">
                <a16:creationId xmlns:a16="http://schemas.microsoft.com/office/drawing/2014/main" id="{4A915324-4949-544E-9832-F642B30DC5E9}"/>
              </a:ext>
            </a:extLst>
          </p:cNvPr>
          <p:cNvSpPr txBox="1"/>
          <p:nvPr/>
        </p:nvSpPr>
        <p:spPr>
          <a:xfrm>
            <a:off x="5374491" y="4807376"/>
            <a:ext cx="888385" cy="246221"/>
          </a:xfrm>
          <a:prstGeom prst="rect">
            <a:avLst/>
          </a:prstGeom>
          <a:noFill/>
        </p:spPr>
        <p:txBody>
          <a:bodyPr wrap="none" rtlCol="0">
            <a:spAutoFit/>
          </a:bodyPr>
          <a:lstStyle/>
          <a:p>
            <a:r>
              <a:rPr lang="en-US" sz="1000" dirty="0"/>
              <a:t>15:56:31 UTC</a:t>
            </a:r>
          </a:p>
        </p:txBody>
      </p:sp>
      <p:pic>
        <p:nvPicPr>
          <p:cNvPr id="37" name="Picture 36" descr="A picture containing text&#10;&#10;Description automatically generated">
            <a:extLst>
              <a:ext uri="{FF2B5EF4-FFF2-40B4-BE49-F238E27FC236}">
                <a16:creationId xmlns:a16="http://schemas.microsoft.com/office/drawing/2014/main" id="{302F425A-D484-EA42-9ED8-EF9BBB631190}"/>
              </a:ext>
            </a:extLst>
          </p:cNvPr>
          <p:cNvPicPr>
            <a:picLocks noChangeAspect="1"/>
          </p:cNvPicPr>
          <p:nvPr/>
        </p:nvPicPr>
        <p:blipFill rotWithShape="1">
          <a:blip r:embed="rId11"/>
          <a:srcRect r="42036" b="2954"/>
          <a:stretch/>
        </p:blipFill>
        <p:spPr>
          <a:xfrm>
            <a:off x="7307214" y="4703939"/>
            <a:ext cx="1719512" cy="2166868"/>
          </a:xfrm>
          <a:prstGeom prst="rect">
            <a:avLst/>
          </a:prstGeom>
        </p:spPr>
      </p:pic>
      <p:sp>
        <p:nvSpPr>
          <p:cNvPr id="38" name="TextBox 37">
            <a:extLst>
              <a:ext uri="{FF2B5EF4-FFF2-40B4-BE49-F238E27FC236}">
                <a16:creationId xmlns:a16="http://schemas.microsoft.com/office/drawing/2014/main" id="{75F44234-4D0C-8447-911F-22E2057267FC}"/>
              </a:ext>
            </a:extLst>
          </p:cNvPr>
          <p:cNvSpPr txBox="1"/>
          <p:nvPr/>
        </p:nvSpPr>
        <p:spPr>
          <a:xfrm>
            <a:off x="7401475" y="4787364"/>
            <a:ext cx="888385" cy="246221"/>
          </a:xfrm>
          <a:prstGeom prst="rect">
            <a:avLst/>
          </a:prstGeom>
          <a:noFill/>
        </p:spPr>
        <p:txBody>
          <a:bodyPr wrap="none" rtlCol="0">
            <a:spAutoFit/>
          </a:bodyPr>
          <a:lstStyle/>
          <a:p>
            <a:r>
              <a:rPr lang="en-US" sz="1000" dirty="0"/>
              <a:t>15:58:31 UTC</a:t>
            </a:r>
          </a:p>
        </p:txBody>
      </p:sp>
      <p:cxnSp>
        <p:nvCxnSpPr>
          <p:cNvPr id="40" name="Straight Connector 39">
            <a:extLst>
              <a:ext uri="{FF2B5EF4-FFF2-40B4-BE49-F238E27FC236}">
                <a16:creationId xmlns:a16="http://schemas.microsoft.com/office/drawing/2014/main" id="{243D29AE-99EC-F74C-8EFD-883EFE339842}"/>
              </a:ext>
            </a:extLst>
          </p:cNvPr>
          <p:cNvCxnSpPr/>
          <p:nvPr/>
        </p:nvCxnSpPr>
        <p:spPr>
          <a:xfrm>
            <a:off x="2492329" y="0"/>
            <a:ext cx="0" cy="448857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50C436C-5018-3B42-B453-7D241023E88F}"/>
              </a:ext>
            </a:extLst>
          </p:cNvPr>
          <p:cNvCxnSpPr/>
          <p:nvPr/>
        </p:nvCxnSpPr>
        <p:spPr>
          <a:xfrm>
            <a:off x="9145039" y="0"/>
            <a:ext cx="0" cy="448857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CE2EBC-5CE7-1748-9229-BC9D33F6BFF2}"/>
              </a:ext>
            </a:extLst>
          </p:cNvPr>
          <p:cNvCxnSpPr>
            <a:cxnSpLocks/>
          </p:cNvCxnSpPr>
          <p:nvPr/>
        </p:nvCxnSpPr>
        <p:spPr>
          <a:xfrm flipH="1">
            <a:off x="2492329" y="4488575"/>
            <a:ext cx="6652710"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6533020-81D4-4E49-ABC9-B38D2AC8535B}"/>
              </a:ext>
            </a:extLst>
          </p:cNvPr>
          <p:cNvCxnSpPr/>
          <p:nvPr/>
        </p:nvCxnSpPr>
        <p:spPr>
          <a:xfrm>
            <a:off x="0" y="18953"/>
            <a:ext cx="23265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1DE1BB3-A78F-EA48-8F23-A5DED09E4AB8}"/>
              </a:ext>
            </a:extLst>
          </p:cNvPr>
          <p:cNvCxnSpPr/>
          <p:nvPr/>
        </p:nvCxnSpPr>
        <p:spPr>
          <a:xfrm>
            <a:off x="-1" y="4616032"/>
            <a:ext cx="23265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5C063F6-0337-C442-9759-2C1B06C38B4E}"/>
              </a:ext>
            </a:extLst>
          </p:cNvPr>
          <p:cNvCxnSpPr>
            <a:cxnSpLocks/>
          </p:cNvCxnSpPr>
          <p:nvPr/>
        </p:nvCxnSpPr>
        <p:spPr>
          <a:xfrm flipH="1">
            <a:off x="2326509" y="18953"/>
            <a:ext cx="1" cy="459707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8CB86F3-F245-BE49-939F-C6D9414B7759}"/>
              </a:ext>
            </a:extLst>
          </p:cNvPr>
          <p:cNvCxnSpPr>
            <a:cxnSpLocks/>
          </p:cNvCxnSpPr>
          <p:nvPr/>
        </p:nvCxnSpPr>
        <p:spPr>
          <a:xfrm flipH="1">
            <a:off x="0" y="32897"/>
            <a:ext cx="1928" cy="458313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904B22E-8775-6547-A6CD-803D79D16FA8}"/>
              </a:ext>
            </a:extLst>
          </p:cNvPr>
          <p:cNvSpPr txBox="1"/>
          <p:nvPr/>
        </p:nvSpPr>
        <p:spPr>
          <a:xfrm>
            <a:off x="226142" y="121611"/>
            <a:ext cx="1813317" cy="261610"/>
          </a:xfrm>
          <a:prstGeom prst="rect">
            <a:avLst/>
          </a:prstGeom>
          <a:noFill/>
        </p:spPr>
        <p:txBody>
          <a:bodyPr wrap="none" rtlCol="0">
            <a:spAutoFit/>
          </a:bodyPr>
          <a:lstStyle/>
          <a:p>
            <a:r>
              <a:rPr lang="en-US" sz="1100" b="1" u="sng" dirty="0">
                <a:solidFill>
                  <a:srgbClr val="FF0000"/>
                </a:solidFill>
              </a:rPr>
              <a:t>100-70 km from Storm Core</a:t>
            </a:r>
          </a:p>
        </p:txBody>
      </p:sp>
      <p:cxnSp>
        <p:nvCxnSpPr>
          <p:cNvPr id="57" name="Straight Connector 56">
            <a:extLst>
              <a:ext uri="{FF2B5EF4-FFF2-40B4-BE49-F238E27FC236}">
                <a16:creationId xmlns:a16="http://schemas.microsoft.com/office/drawing/2014/main" id="{8C2F3095-B6C1-494B-873B-D4FEA1B89403}"/>
              </a:ext>
            </a:extLst>
          </p:cNvPr>
          <p:cNvCxnSpPr>
            <a:cxnSpLocks/>
          </p:cNvCxnSpPr>
          <p:nvPr/>
        </p:nvCxnSpPr>
        <p:spPr>
          <a:xfrm flipH="1">
            <a:off x="-29830" y="4659269"/>
            <a:ext cx="91748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F67B4B2-C7D6-AD44-A7C5-F5EE6335E85F}"/>
              </a:ext>
            </a:extLst>
          </p:cNvPr>
          <p:cNvCxnSpPr>
            <a:cxnSpLocks/>
          </p:cNvCxnSpPr>
          <p:nvPr/>
        </p:nvCxnSpPr>
        <p:spPr>
          <a:xfrm>
            <a:off x="9145039" y="4659269"/>
            <a:ext cx="5932" cy="2299415"/>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C2EB8D6-3894-2047-A931-2ED747182E83}"/>
              </a:ext>
            </a:extLst>
          </p:cNvPr>
          <p:cNvSpPr txBox="1"/>
          <p:nvPr/>
        </p:nvSpPr>
        <p:spPr>
          <a:xfrm>
            <a:off x="1397630" y="4691533"/>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67" name="Straight Connector 66">
            <a:extLst>
              <a:ext uri="{FF2B5EF4-FFF2-40B4-BE49-F238E27FC236}">
                <a16:creationId xmlns:a16="http://schemas.microsoft.com/office/drawing/2014/main" id="{9D0ED1A7-3147-DE45-B5E4-99B70253F8BF}"/>
              </a:ext>
            </a:extLst>
          </p:cNvPr>
          <p:cNvCxnSpPr>
            <a:cxnSpLocks/>
          </p:cNvCxnSpPr>
          <p:nvPr/>
        </p:nvCxnSpPr>
        <p:spPr>
          <a:xfrm flipH="1">
            <a:off x="9303997" y="32897"/>
            <a:ext cx="34711" cy="6825103"/>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619A8C1-09C2-2140-B3D4-435CCE2FB297}"/>
              </a:ext>
            </a:extLst>
          </p:cNvPr>
          <p:cNvCxnSpPr>
            <a:cxnSpLocks/>
          </p:cNvCxnSpPr>
          <p:nvPr/>
        </p:nvCxnSpPr>
        <p:spPr>
          <a:xfrm>
            <a:off x="9336166" y="9307"/>
            <a:ext cx="2855834" cy="964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5B2CC81-7018-DE4C-8F7D-520FEAB47866}"/>
              </a:ext>
            </a:extLst>
          </p:cNvPr>
          <p:cNvSpPr txBox="1"/>
          <p:nvPr/>
        </p:nvSpPr>
        <p:spPr>
          <a:xfrm>
            <a:off x="9901216" y="75231"/>
            <a:ext cx="1741182" cy="261610"/>
          </a:xfrm>
          <a:prstGeom prst="rect">
            <a:avLst/>
          </a:prstGeom>
          <a:noFill/>
        </p:spPr>
        <p:txBody>
          <a:bodyPr wrap="none" rtlCol="0">
            <a:spAutoFit/>
          </a:bodyPr>
          <a:lstStyle/>
          <a:p>
            <a:r>
              <a:rPr lang="en-US" sz="1100" b="1" u="sng" dirty="0">
                <a:solidFill>
                  <a:srgbClr val="0070C0"/>
                </a:solidFill>
              </a:rPr>
              <a:t>40-10 km from Storm Core</a:t>
            </a:r>
          </a:p>
        </p:txBody>
      </p:sp>
    </p:spTree>
    <p:extLst>
      <p:ext uri="{BB962C8B-B14F-4D97-AF65-F5344CB8AC3E}">
        <p14:creationId xmlns:p14="http://schemas.microsoft.com/office/powerpoint/2010/main" val="124711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12</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385542"/>
          </a:xfrm>
          <a:prstGeom prst="rect">
            <a:avLst/>
          </a:prstGeom>
          <a:noFill/>
        </p:spPr>
        <p:txBody>
          <a:bodyPr wrap="none" rtlCol="0">
            <a:spAutoFit/>
          </a:bodyPr>
          <a:lstStyle/>
          <a:p>
            <a:r>
              <a:rPr lang="en-US" sz="2400" dirty="0"/>
              <a:t>Flight Leg 4:</a:t>
            </a:r>
          </a:p>
          <a:p>
            <a:endParaRPr lang="en-US" dirty="0"/>
          </a:p>
          <a:p>
            <a:r>
              <a:rPr lang="en-US" sz="1600" dirty="0"/>
              <a:t>16:21:30 – 16:27:00 UTC</a:t>
            </a:r>
          </a:p>
          <a:p>
            <a:endParaRPr lang="en-US" dirty="0"/>
          </a:p>
          <a:p>
            <a:endParaRPr lang="en-US" dirty="0"/>
          </a:p>
          <a:p>
            <a:endParaRPr lang="en-US" dirty="0"/>
          </a:p>
          <a:p>
            <a:endParaRPr lang="en-US" dirty="0"/>
          </a:p>
          <a:p>
            <a:endParaRPr lang="en-US" dirty="0"/>
          </a:p>
          <a:p>
            <a:endParaRPr lang="en-US" dirty="0"/>
          </a:p>
          <a:p>
            <a:r>
              <a:rPr lang="en-US" sz="1600" dirty="0"/>
              <a:t>Radar Scan: 16:28:16 UTC</a:t>
            </a:r>
          </a:p>
          <a:p>
            <a:r>
              <a:rPr lang="en-US" sz="1600" b="1" dirty="0"/>
              <a:t>10 km CAPPI</a:t>
            </a:r>
          </a:p>
          <a:p>
            <a:r>
              <a:rPr lang="en-US" sz="1600" b="1" dirty="0"/>
              <a:t>KMLB</a:t>
            </a:r>
          </a:p>
        </p:txBody>
      </p:sp>
      <p:sp>
        <p:nvSpPr>
          <p:cNvPr id="12" name="TextBox 11">
            <a:extLst>
              <a:ext uri="{FF2B5EF4-FFF2-40B4-BE49-F238E27FC236}">
                <a16:creationId xmlns:a16="http://schemas.microsoft.com/office/drawing/2014/main" id="{84D512D0-B451-314A-9249-D53A6A18785C}"/>
              </a:ext>
            </a:extLst>
          </p:cNvPr>
          <p:cNvSpPr txBox="1"/>
          <p:nvPr/>
        </p:nvSpPr>
        <p:spPr>
          <a:xfrm>
            <a:off x="9204306" y="0"/>
            <a:ext cx="2743200" cy="461665"/>
          </a:xfrm>
          <a:prstGeom prst="rect">
            <a:avLst/>
          </a:prstGeom>
          <a:noFill/>
        </p:spPr>
        <p:txBody>
          <a:bodyPr wrap="square" rtlCol="0">
            <a:spAutoFit/>
          </a:bodyPr>
          <a:lstStyle/>
          <a:p>
            <a:r>
              <a:rPr lang="en-US" sz="1200" dirty="0"/>
              <a:t>GoPro images and TWC probe indicate that the aircraft was still in cloud.</a:t>
            </a:r>
          </a:p>
        </p:txBody>
      </p:sp>
      <p:pic>
        <p:nvPicPr>
          <p:cNvPr id="14" name="Picture 13" descr="A picture containing chart&#10;&#10;Description automatically generated">
            <a:extLst>
              <a:ext uri="{FF2B5EF4-FFF2-40B4-BE49-F238E27FC236}">
                <a16:creationId xmlns:a16="http://schemas.microsoft.com/office/drawing/2014/main" id="{F9CBBB6D-B6F9-1F42-A238-376CDA6989DE}"/>
              </a:ext>
            </a:extLst>
          </p:cNvPr>
          <p:cNvPicPr>
            <a:picLocks noChangeAspect="1"/>
          </p:cNvPicPr>
          <p:nvPr/>
        </p:nvPicPr>
        <p:blipFill>
          <a:blip r:embed="rId2"/>
          <a:stretch>
            <a:fillRect/>
          </a:stretch>
        </p:blipFill>
        <p:spPr>
          <a:xfrm>
            <a:off x="8956983" y="723900"/>
            <a:ext cx="1079500" cy="6134100"/>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9F29FCC-FF1D-4D44-B5D7-7D60C1157F41}"/>
              </a:ext>
            </a:extLst>
          </p:cNvPr>
          <p:cNvPicPr>
            <a:picLocks noChangeAspect="1"/>
          </p:cNvPicPr>
          <p:nvPr/>
        </p:nvPicPr>
        <p:blipFill rotWithShape="1">
          <a:blip r:embed="rId3"/>
          <a:srcRect r="10994"/>
          <a:stretch/>
        </p:blipFill>
        <p:spPr>
          <a:xfrm>
            <a:off x="2560320" y="0"/>
            <a:ext cx="6492268" cy="6858000"/>
          </a:xfrm>
          <a:prstGeom prst="rect">
            <a:avLst/>
          </a:prstGeom>
        </p:spPr>
      </p:pic>
      <p:cxnSp>
        <p:nvCxnSpPr>
          <p:cNvPr id="10" name="Straight Arrow Connector 9">
            <a:extLst>
              <a:ext uri="{FF2B5EF4-FFF2-40B4-BE49-F238E27FC236}">
                <a16:creationId xmlns:a16="http://schemas.microsoft.com/office/drawing/2014/main" id="{46D692B5-DF01-B74B-8872-EF10EB2C5103}"/>
              </a:ext>
            </a:extLst>
          </p:cNvPr>
          <p:cNvCxnSpPr>
            <a:cxnSpLocks/>
          </p:cNvCxnSpPr>
          <p:nvPr/>
        </p:nvCxnSpPr>
        <p:spPr>
          <a:xfrm flipH="1">
            <a:off x="4903304" y="250371"/>
            <a:ext cx="4301658" cy="1260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44A483D-1B33-6F43-A9E9-0543A828B415}"/>
              </a:ext>
            </a:extLst>
          </p:cNvPr>
          <p:cNvCxnSpPr>
            <a:cxnSpLocks/>
          </p:cNvCxnSpPr>
          <p:nvPr/>
        </p:nvCxnSpPr>
        <p:spPr>
          <a:xfrm flipH="1" flipV="1">
            <a:off x="4810539" y="1152940"/>
            <a:ext cx="5512904" cy="503582"/>
          </a:xfrm>
          <a:prstGeom prst="straightConnector1">
            <a:avLst/>
          </a:prstGeom>
          <a:ln w="38100">
            <a:solidFill>
              <a:srgbClr val="09813B"/>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F1127BD-01BA-2F44-8297-E4F6FD3C67FC}"/>
              </a:ext>
            </a:extLst>
          </p:cNvPr>
          <p:cNvSpPr txBox="1"/>
          <p:nvPr/>
        </p:nvSpPr>
        <p:spPr>
          <a:xfrm>
            <a:off x="10065970" y="1733476"/>
            <a:ext cx="2471665" cy="461665"/>
          </a:xfrm>
          <a:prstGeom prst="rect">
            <a:avLst/>
          </a:prstGeom>
          <a:noFill/>
        </p:spPr>
        <p:txBody>
          <a:bodyPr wrap="square" rtlCol="0">
            <a:spAutoFit/>
          </a:bodyPr>
          <a:lstStyle/>
          <a:p>
            <a:r>
              <a:rPr lang="en-US" sz="1200" dirty="0"/>
              <a:t>Aircraft current position at time-stamp above.</a:t>
            </a:r>
          </a:p>
        </p:txBody>
      </p:sp>
      <p:sp>
        <p:nvSpPr>
          <p:cNvPr id="13" name="Oval 12">
            <a:extLst>
              <a:ext uri="{FF2B5EF4-FFF2-40B4-BE49-F238E27FC236}">
                <a16:creationId xmlns:a16="http://schemas.microsoft.com/office/drawing/2014/main" id="{A6D3F5B5-F2C3-6349-8E88-45312822EDAD}"/>
              </a:ext>
            </a:extLst>
          </p:cNvPr>
          <p:cNvSpPr/>
          <p:nvPr/>
        </p:nvSpPr>
        <p:spPr>
          <a:xfrm>
            <a:off x="6504623" y="2311367"/>
            <a:ext cx="119743" cy="1306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56D868B-F059-8C48-BD9C-ED3279F7F052}"/>
              </a:ext>
            </a:extLst>
          </p:cNvPr>
          <p:cNvCxnSpPr>
            <a:cxnSpLocks/>
          </p:cNvCxnSpPr>
          <p:nvPr/>
        </p:nvCxnSpPr>
        <p:spPr>
          <a:xfrm flipH="1" flipV="1">
            <a:off x="6624366" y="2413317"/>
            <a:ext cx="3837972" cy="60007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0800A1D-1850-E546-9686-6B0A92AA0C39}"/>
              </a:ext>
            </a:extLst>
          </p:cNvPr>
          <p:cNvSpPr txBox="1"/>
          <p:nvPr/>
        </p:nvSpPr>
        <p:spPr>
          <a:xfrm>
            <a:off x="10036483" y="2551726"/>
            <a:ext cx="2471665" cy="461665"/>
          </a:xfrm>
          <a:prstGeom prst="rect">
            <a:avLst/>
          </a:prstGeom>
          <a:noFill/>
        </p:spPr>
        <p:txBody>
          <a:bodyPr wrap="square" rtlCol="0">
            <a:spAutoFit/>
          </a:bodyPr>
          <a:lstStyle/>
          <a:p>
            <a:r>
              <a:rPr lang="en-US" sz="1200" dirty="0"/>
              <a:t>Location of CPR-HD and Ka-band radar (KASPR).</a:t>
            </a:r>
          </a:p>
        </p:txBody>
      </p:sp>
      <p:cxnSp>
        <p:nvCxnSpPr>
          <p:cNvPr id="5" name="Straight Connector 4">
            <a:extLst>
              <a:ext uri="{FF2B5EF4-FFF2-40B4-BE49-F238E27FC236}">
                <a16:creationId xmlns:a16="http://schemas.microsoft.com/office/drawing/2014/main" id="{FE6265C7-7462-634B-AB84-A821B24AC413}"/>
              </a:ext>
            </a:extLst>
          </p:cNvPr>
          <p:cNvCxnSpPr>
            <a:cxnSpLocks/>
          </p:cNvCxnSpPr>
          <p:nvPr/>
        </p:nvCxnSpPr>
        <p:spPr>
          <a:xfrm flipH="1">
            <a:off x="5811664" y="2376681"/>
            <a:ext cx="745653" cy="127630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9EBB31F-0D04-A44B-BA84-D9F06BE1CB82}"/>
              </a:ext>
            </a:extLst>
          </p:cNvPr>
          <p:cNvCxnSpPr>
            <a:cxnSpLocks/>
            <a:stCxn id="20" idx="1"/>
          </p:cNvCxnSpPr>
          <p:nvPr/>
        </p:nvCxnSpPr>
        <p:spPr>
          <a:xfrm flipH="1" flipV="1">
            <a:off x="6096001" y="3357151"/>
            <a:ext cx="4020602" cy="60192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7D46D82-C65D-EC42-9A5D-C600EF1AF730}"/>
              </a:ext>
            </a:extLst>
          </p:cNvPr>
          <p:cNvSpPr txBox="1"/>
          <p:nvPr/>
        </p:nvSpPr>
        <p:spPr>
          <a:xfrm>
            <a:off x="10116603" y="3635913"/>
            <a:ext cx="2471665" cy="646331"/>
          </a:xfrm>
          <a:prstGeom prst="rect">
            <a:avLst/>
          </a:prstGeom>
          <a:noFill/>
        </p:spPr>
        <p:txBody>
          <a:bodyPr wrap="square" rtlCol="0">
            <a:spAutoFit/>
          </a:bodyPr>
          <a:lstStyle/>
          <a:p>
            <a:r>
              <a:rPr lang="en-US" sz="1200" dirty="0"/>
              <a:t>KASPR scan range (Azimuth 210;</a:t>
            </a:r>
          </a:p>
          <a:p>
            <a:r>
              <a:rPr lang="en-US" sz="1200" dirty="0"/>
              <a:t>30 km range)</a:t>
            </a:r>
          </a:p>
          <a:p>
            <a:r>
              <a:rPr lang="en-US" sz="1200" dirty="0"/>
              <a:t>[Plot next slide].</a:t>
            </a:r>
          </a:p>
        </p:txBody>
      </p:sp>
    </p:spTree>
    <p:extLst>
      <p:ext uri="{BB962C8B-B14F-4D97-AF65-F5344CB8AC3E}">
        <p14:creationId xmlns:p14="http://schemas.microsoft.com/office/powerpoint/2010/main" val="189142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F9470C0-0E81-9D47-B3BC-1F1F42BC611B}"/>
              </a:ext>
            </a:extLst>
          </p:cNvPr>
          <p:cNvPicPr>
            <a:picLocks noChangeAspect="1"/>
          </p:cNvPicPr>
          <p:nvPr/>
        </p:nvPicPr>
        <p:blipFill>
          <a:blip r:embed="rId2"/>
          <a:stretch>
            <a:fillRect/>
          </a:stretch>
        </p:blipFill>
        <p:spPr>
          <a:xfrm>
            <a:off x="6208889" y="3426929"/>
            <a:ext cx="5928911" cy="3429730"/>
          </a:xfrm>
          <a:prstGeom prst="rect">
            <a:avLst/>
          </a:prstGeom>
        </p:spPr>
      </p:pic>
      <p:pic>
        <p:nvPicPr>
          <p:cNvPr id="7" name="Picture 6" descr="Graphical user interface, chart&#10;&#10;Description automatically generated">
            <a:extLst>
              <a:ext uri="{FF2B5EF4-FFF2-40B4-BE49-F238E27FC236}">
                <a16:creationId xmlns:a16="http://schemas.microsoft.com/office/drawing/2014/main" id="{D0593B41-B607-A945-9FC1-E41604B1F192}"/>
              </a:ext>
            </a:extLst>
          </p:cNvPr>
          <p:cNvPicPr>
            <a:picLocks noChangeAspect="1"/>
          </p:cNvPicPr>
          <p:nvPr/>
        </p:nvPicPr>
        <p:blipFill>
          <a:blip r:embed="rId3"/>
          <a:stretch>
            <a:fillRect/>
          </a:stretch>
        </p:blipFill>
        <p:spPr>
          <a:xfrm>
            <a:off x="6214799" y="-1"/>
            <a:ext cx="5977202" cy="342692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200C130-C0C0-5340-848B-FFC278ED770C}"/>
              </a:ext>
            </a:extLst>
          </p:cNvPr>
          <p:cNvPicPr>
            <a:picLocks noChangeAspect="1"/>
          </p:cNvPicPr>
          <p:nvPr/>
        </p:nvPicPr>
        <p:blipFill>
          <a:blip r:embed="rId4"/>
          <a:stretch>
            <a:fillRect/>
          </a:stretch>
        </p:blipFill>
        <p:spPr>
          <a:xfrm>
            <a:off x="0" y="830526"/>
            <a:ext cx="5836356" cy="5353650"/>
          </a:xfrm>
          <a:prstGeom prst="rect">
            <a:avLst/>
          </a:prstGeom>
        </p:spPr>
      </p:pic>
      <p:sp>
        <p:nvSpPr>
          <p:cNvPr id="15" name="TextBox 14">
            <a:extLst>
              <a:ext uri="{FF2B5EF4-FFF2-40B4-BE49-F238E27FC236}">
                <a16:creationId xmlns:a16="http://schemas.microsoft.com/office/drawing/2014/main" id="{1E4E96BE-8DAB-0046-84A5-424C5839E3DA}"/>
              </a:ext>
            </a:extLst>
          </p:cNvPr>
          <p:cNvSpPr txBox="1"/>
          <p:nvPr/>
        </p:nvSpPr>
        <p:spPr>
          <a:xfrm>
            <a:off x="153207" y="182637"/>
            <a:ext cx="1594026" cy="461665"/>
          </a:xfrm>
          <a:prstGeom prst="rect">
            <a:avLst/>
          </a:prstGeom>
          <a:noFill/>
        </p:spPr>
        <p:txBody>
          <a:bodyPr wrap="none" rtlCol="0">
            <a:spAutoFit/>
          </a:bodyPr>
          <a:lstStyle/>
          <a:p>
            <a:r>
              <a:rPr lang="en-US" sz="2400" dirty="0"/>
              <a:t>Flight Leg 4</a:t>
            </a:r>
          </a:p>
        </p:txBody>
      </p:sp>
      <p:cxnSp>
        <p:nvCxnSpPr>
          <p:cNvPr id="17" name="Straight Connector 16">
            <a:extLst>
              <a:ext uri="{FF2B5EF4-FFF2-40B4-BE49-F238E27FC236}">
                <a16:creationId xmlns:a16="http://schemas.microsoft.com/office/drawing/2014/main" id="{43A3C507-5F5C-674D-ACE6-B7E40D8263D7}"/>
              </a:ext>
            </a:extLst>
          </p:cNvPr>
          <p:cNvCxnSpPr>
            <a:cxnSpLocks/>
          </p:cNvCxnSpPr>
          <p:nvPr/>
        </p:nvCxnSpPr>
        <p:spPr>
          <a:xfrm>
            <a:off x="7546622" y="1389368"/>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618A60-1291-2040-B85D-5B627133002D}"/>
              </a:ext>
            </a:extLst>
          </p:cNvPr>
          <p:cNvCxnSpPr>
            <a:cxnSpLocks/>
          </p:cNvCxnSpPr>
          <p:nvPr/>
        </p:nvCxnSpPr>
        <p:spPr>
          <a:xfrm>
            <a:off x="7546622" y="4804256"/>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67DEB4-27CD-DB40-ABBC-6CF3DC998821}"/>
              </a:ext>
            </a:extLst>
          </p:cNvPr>
          <p:cNvCxnSpPr>
            <a:cxnSpLocks/>
          </p:cNvCxnSpPr>
          <p:nvPr/>
        </p:nvCxnSpPr>
        <p:spPr>
          <a:xfrm>
            <a:off x="4278489" y="182637"/>
            <a:ext cx="502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EF73E3-A646-BB41-B0C8-EC98DADC5CD5}"/>
              </a:ext>
            </a:extLst>
          </p:cNvPr>
          <p:cNvSpPr txBox="1"/>
          <p:nvPr/>
        </p:nvSpPr>
        <p:spPr>
          <a:xfrm>
            <a:off x="4780845" y="44137"/>
            <a:ext cx="1864741" cy="276999"/>
          </a:xfrm>
          <a:prstGeom prst="rect">
            <a:avLst/>
          </a:prstGeom>
          <a:noFill/>
        </p:spPr>
        <p:txBody>
          <a:bodyPr wrap="none" rtlCol="0">
            <a:spAutoFit/>
          </a:bodyPr>
          <a:lstStyle/>
          <a:p>
            <a:r>
              <a:rPr lang="en-US" sz="1200" dirty="0"/>
              <a:t>: Aircraft Sampling Altitude</a:t>
            </a:r>
          </a:p>
        </p:txBody>
      </p:sp>
      <p:cxnSp>
        <p:nvCxnSpPr>
          <p:cNvPr id="24" name="Straight Arrow Connector 23">
            <a:extLst>
              <a:ext uri="{FF2B5EF4-FFF2-40B4-BE49-F238E27FC236}">
                <a16:creationId xmlns:a16="http://schemas.microsoft.com/office/drawing/2014/main" id="{E96034EA-5A51-9B4C-937F-DB2523D0F9C3}"/>
              </a:ext>
            </a:extLst>
          </p:cNvPr>
          <p:cNvCxnSpPr>
            <a:cxnSpLocks/>
          </p:cNvCxnSpPr>
          <p:nvPr/>
        </p:nvCxnSpPr>
        <p:spPr>
          <a:xfrm>
            <a:off x="6558844" y="321136"/>
            <a:ext cx="987778" cy="1018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070BFC-98B7-D947-8A94-E4497C339D3D}"/>
              </a:ext>
            </a:extLst>
          </p:cNvPr>
          <p:cNvCxnSpPr>
            <a:cxnSpLocks/>
          </p:cNvCxnSpPr>
          <p:nvPr/>
        </p:nvCxnSpPr>
        <p:spPr>
          <a:xfrm>
            <a:off x="6558844" y="321135"/>
            <a:ext cx="1000472" cy="43524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97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0" y="0"/>
            <a:ext cx="10164536" cy="6858000"/>
          </a:xfrm>
          <a:prstGeom prst="rect">
            <a:avLst/>
          </a:prstGeom>
        </p:spPr>
      </p:pic>
      <p:sp>
        <p:nvSpPr>
          <p:cNvPr id="3" name="TextBox 2">
            <a:extLst>
              <a:ext uri="{FF2B5EF4-FFF2-40B4-BE49-F238E27FC236}">
                <a16:creationId xmlns:a16="http://schemas.microsoft.com/office/drawing/2014/main" id="{F7BC1C61-F5B2-3945-BC86-4D9D38BE890B}"/>
              </a:ext>
            </a:extLst>
          </p:cNvPr>
          <p:cNvSpPr txBox="1"/>
          <p:nvPr/>
        </p:nvSpPr>
        <p:spPr>
          <a:xfrm>
            <a:off x="10033906" y="729343"/>
            <a:ext cx="2158094" cy="6124754"/>
          </a:xfrm>
          <a:prstGeom prst="rect">
            <a:avLst/>
          </a:prstGeom>
          <a:noFill/>
        </p:spPr>
        <p:txBody>
          <a:bodyPr wrap="square" rtlCol="0">
            <a:spAutoFit/>
          </a:bodyPr>
          <a:lstStyle/>
          <a:p>
            <a:pPr algn="ctr"/>
            <a:r>
              <a:rPr lang="en-US" sz="1400" dirty="0"/>
              <a:t>Temperature Range (°C):</a:t>
            </a:r>
          </a:p>
          <a:p>
            <a:pPr algn="ctr"/>
            <a:r>
              <a:rPr lang="en-US" sz="1400" dirty="0"/>
              <a:t>-30.28 to -29.31</a:t>
            </a:r>
          </a:p>
          <a:p>
            <a:pPr algn="ctr"/>
            <a:endParaRPr lang="en-US" sz="1400" dirty="0"/>
          </a:p>
          <a:p>
            <a:pPr algn="ctr"/>
            <a:r>
              <a:rPr lang="en-US" sz="1400" dirty="0"/>
              <a:t>Average Temperature (°C):</a:t>
            </a:r>
          </a:p>
          <a:p>
            <a:pPr algn="ctr"/>
            <a:r>
              <a:rPr lang="en-US" sz="1400" dirty="0"/>
              <a:t>-29.79</a:t>
            </a:r>
          </a:p>
          <a:p>
            <a:pPr algn="ctr"/>
            <a:r>
              <a:rPr lang="en-US" sz="1400" dirty="0"/>
              <a:t>--------------</a:t>
            </a:r>
          </a:p>
          <a:p>
            <a:pPr algn="ctr"/>
            <a:r>
              <a:rPr lang="en-US" sz="1400" dirty="0"/>
              <a:t> CIP Mean Particle Diameter Range (</a:t>
            </a:r>
            <a:r>
              <a:rPr lang="el-GR" sz="1400" dirty="0"/>
              <a:t>μ</a:t>
            </a:r>
            <a:r>
              <a:rPr lang="en-US" sz="1400" dirty="0"/>
              <a:t>m):</a:t>
            </a:r>
          </a:p>
          <a:p>
            <a:pPr algn="ctr"/>
            <a:r>
              <a:rPr lang="en-US" sz="1400" dirty="0"/>
              <a:t>51.12 to 178.22</a:t>
            </a:r>
          </a:p>
          <a:p>
            <a:pPr algn="ctr"/>
            <a:endParaRPr lang="en-US" sz="1400" dirty="0"/>
          </a:p>
          <a:p>
            <a:pPr algn="ctr"/>
            <a:r>
              <a:rPr lang="en-US" sz="1400" dirty="0"/>
              <a:t>Mean CIP Mean Particle Diameter (</a:t>
            </a:r>
            <a:r>
              <a:rPr lang="el-GR" sz="1400" dirty="0"/>
              <a:t>μ</a:t>
            </a:r>
            <a:r>
              <a:rPr lang="en-US" sz="1400" dirty="0"/>
              <a:t>m):</a:t>
            </a:r>
          </a:p>
          <a:p>
            <a:pPr algn="ctr"/>
            <a:r>
              <a:rPr lang="en-US" sz="1400" dirty="0"/>
              <a:t>101.55</a:t>
            </a:r>
          </a:p>
          <a:p>
            <a:pPr algn="ctr"/>
            <a:r>
              <a:rPr lang="en-US" sz="1400" dirty="0"/>
              <a:t>--------------</a:t>
            </a:r>
          </a:p>
          <a:p>
            <a:pPr algn="ctr"/>
            <a:r>
              <a:rPr lang="en-US" sz="1400" dirty="0"/>
              <a:t>TWC Range (g/m^3):</a:t>
            </a:r>
          </a:p>
          <a:p>
            <a:pPr algn="ctr"/>
            <a:r>
              <a:rPr lang="en-US" sz="1400" dirty="0"/>
              <a:t>0.0165 to 0.872</a:t>
            </a:r>
          </a:p>
          <a:p>
            <a:pPr algn="ctr"/>
            <a:endParaRPr lang="en-US" sz="1400" dirty="0"/>
          </a:p>
          <a:p>
            <a:pPr algn="ctr"/>
            <a:r>
              <a:rPr lang="en-US" sz="1400" dirty="0"/>
              <a:t>Mean TWC (g/m^3):</a:t>
            </a:r>
          </a:p>
          <a:p>
            <a:pPr algn="ctr"/>
            <a:r>
              <a:rPr lang="en-US" sz="1400" dirty="0"/>
              <a:t>0.2587</a:t>
            </a:r>
          </a:p>
          <a:p>
            <a:pPr algn="ctr"/>
            <a:r>
              <a:rPr lang="en-US" sz="1400" dirty="0"/>
              <a:t>--------------</a:t>
            </a:r>
          </a:p>
          <a:p>
            <a:pPr algn="ctr"/>
            <a:r>
              <a:rPr lang="en-US" sz="1400" dirty="0"/>
              <a:t>Vert. E-Field Range (kV/m):</a:t>
            </a:r>
          </a:p>
          <a:p>
            <a:pPr algn="ctr"/>
            <a:r>
              <a:rPr lang="en-US" sz="1400" dirty="0"/>
              <a:t>-0.55 to 5.97</a:t>
            </a:r>
          </a:p>
          <a:p>
            <a:pPr algn="ctr"/>
            <a:endParaRPr lang="en-US" sz="1400" dirty="0"/>
          </a:p>
          <a:p>
            <a:pPr algn="ctr"/>
            <a:r>
              <a:rPr lang="en-US" sz="1400" dirty="0"/>
              <a:t>Mean Vert. E-Field (kV/m):</a:t>
            </a:r>
          </a:p>
          <a:p>
            <a:pPr algn="ctr"/>
            <a:r>
              <a:rPr lang="en-US" sz="1400" dirty="0"/>
              <a:t>0.93</a:t>
            </a:r>
          </a:p>
          <a:p>
            <a:pPr algn="ctr"/>
            <a:r>
              <a:rPr lang="en-US" sz="1400" dirty="0"/>
              <a:t>--------------</a:t>
            </a:r>
          </a:p>
          <a:p>
            <a:pPr algn="ctr"/>
            <a:endParaRPr lang="en-US" sz="1400" dirty="0"/>
          </a:p>
        </p:txBody>
      </p:sp>
    </p:spTree>
    <p:extLst>
      <p:ext uri="{BB962C8B-B14F-4D97-AF65-F5344CB8AC3E}">
        <p14:creationId xmlns:p14="http://schemas.microsoft.com/office/powerpoint/2010/main" val="1051596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2870796" y="0"/>
            <a:ext cx="6450407" cy="435208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F932897-2BD9-8644-B649-A60ADDEC22AD}"/>
              </a:ext>
            </a:extLst>
          </p:cNvPr>
          <p:cNvPicPr>
            <a:picLocks noChangeAspect="1"/>
          </p:cNvPicPr>
          <p:nvPr/>
        </p:nvPicPr>
        <p:blipFill rotWithShape="1">
          <a:blip r:embed="rId3"/>
          <a:srcRect l="45353" b="40788"/>
          <a:stretch/>
        </p:blipFill>
        <p:spPr>
          <a:xfrm>
            <a:off x="0" y="339876"/>
            <a:ext cx="2554917" cy="2084421"/>
          </a:xfrm>
          <a:prstGeom prst="rect">
            <a:avLst/>
          </a:prstGeom>
        </p:spPr>
      </p:pic>
      <p:pic>
        <p:nvPicPr>
          <p:cNvPr id="11" name="Picture 10">
            <a:extLst>
              <a:ext uri="{FF2B5EF4-FFF2-40B4-BE49-F238E27FC236}">
                <a16:creationId xmlns:a16="http://schemas.microsoft.com/office/drawing/2014/main" id="{BD8ED3FA-E292-604A-8E34-29ACED88483C}"/>
              </a:ext>
            </a:extLst>
          </p:cNvPr>
          <p:cNvPicPr>
            <a:picLocks noChangeAspect="1"/>
          </p:cNvPicPr>
          <p:nvPr/>
        </p:nvPicPr>
        <p:blipFill rotWithShape="1">
          <a:blip r:embed="rId4"/>
          <a:srcRect r="42209" b="7679"/>
          <a:stretch/>
        </p:blipFill>
        <p:spPr>
          <a:xfrm>
            <a:off x="-23683" y="2453761"/>
            <a:ext cx="2248980" cy="2704134"/>
          </a:xfrm>
          <a:prstGeom prst="rect">
            <a:avLst/>
          </a:prstGeom>
        </p:spPr>
      </p:pic>
      <p:sp>
        <p:nvSpPr>
          <p:cNvPr id="12" name="TextBox 11">
            <a:extLst>
              <a:ext uri="{FF2B5EF4-FFF2-40B4-BE49-F238E27FC236}">
                <a16:creationId xmlns:a16="http://schemas.microsoft.com/office/drawing/2014/main" id="{8DDA79B6-BE79-8543-BC26-6001E268D219}"/>
              </a:ext>
            </a:extLst>
          </p:cNvPr>
          <p:cNvSpPr txBox="1"/>
          <p:nvPr/>
        </p:nvSpPr>
        <p:spPr>
          <a:xfrm>
            <a:off x="1100807" y="339876"/>
            <a:ext cx="888385" cy="246221"/>
          </a:xfrm>
          <a:prstGeom prst="rect">
            <a:avLst/>
          </a:prstGeom>
          <a:noFill/>
        </p:spPr>
        <p:txBody>
          <a:bodyPr wrap="none" rtlCol="0">
            <a:spAutoFit/>
          </a:bodyPr>
          <a:lstStyle/>
          <a:p>
            <a:r>
              <a:rPr lang="en-US" sz="1000" dirty="0"/>
              <a:t>16:21:47 UTC</a:t>
            </a:r>
          </a:p>
        </p:txBody>
      </p:sp>
      <p:sp>
        <p:nvSpPr>
          <p:cNvPr id="13" name="TextBox 12">
            <a:extLst>
              <a:ext uri="{FF2B5EF4-FFF2-40B4-BE49-F238E27FC236}">
                <a16:creationId xmlns:a16="http://schemas.microsoft.com/office/drawing/2014/main" id="{69722F59-AA97-354B-B9E9-906C7963123E}"/>
              </a:ext>
            </a:extLst>
          </p:cNvPr>
          <p:cNvSpPr txBox="1"/>
          <p:nvPr/>
        </p:nvSpPr>
        <p:spPr>
          <a:xfrm>
            <a:off x="0" y="2564144"/>
            <a:ext cx="888385" cy="246221"/>
          </a:xfrm>
          <a:prstGeom prst="rect">
            <a:avLst/>
          </a:prstGeom>
          <a:noFill/>
        </p:spPr>
        <p:txBody>
          <a:bodyPr wrap="none" rtlCol="0">
            <a:spAutoFit/>
          </a:bodyPr>
          <a:lstStyle/>
          <a:p>
            <a:r>
              <a:rPr lang="en-US" sz="1000" dirty="0"/>
              <a:t>16:22:15 UTC</a:t>
            </a:r>
          </a:p>
        </p:txBody>
      </p:sp>
      <p:pic>
        <p:nvPicPr>
          <p:cNvPr id="17" name="Picture 16" descr="A picture containing air&#10;&#10;Description automatically generated">
            <a:extLst>
              <a:ext uri="{FF2B5EF4-FFF2-40B4-BE49-F238E27FC236}">
                <a16:creationId xmlns:a16="http://schemas.microsoft.com/office/drawing/2014/main" id="{513C6E63-7B3D-004D-87A0-9B1900D1221C}"/>
              </a:ext>
            </a:extLst>
          </p:cNvPr>
          <p:cNvPicPr>
            <a:picLocks noChangeAspect="1"/>
          </p:cNvPicPr>
          <p:nvPr/>
        </p:nvPicPr>
        <p:blipFill rotWithShape="1">
          <a:blip r:embed="rId5"/>
          <a:srcRect l="33302" r="27427" b="9638"/>
          <a:stretch/>
        </p:blipFill>
        <p:spPr>
          <a:xfrm rot="5400000">
            <a:off x="588236" y="4575441"/>
            <a:ext cx="1670641" cy="2894478"/>
          </a:xfrm>
          <a:prstGeom prst="rect">
            <a:avLst/>
          </a:prstGeom>
        </p:spPr>
      </p:pic>
      <p:sp>
        <p:nvSpPr>
          <p:cNvPr id="18" name="TextBox 17">
            <a:extLst>
              <a:ext uri="{FF2B5EF4-FFF2-40B4-BE49-F238E27FC236}">
                <a16:creationId xmlns:a16="http://schemas.microsoft.com/office/drawing/2014/main" id="{BC01269F-7F88-794D-8BA1-C97B3DFAA4A8}"/>
              </a:ext>
            </a:extLst>
          </p:cNvPr>
          <p:cNvSpPr txBox="1"/>
          <p:nvPr/>
        </p:nvSpPr>
        <p:spPr>
          <a:xfrm>
            <a:off x="1781104" y="5286124"/>
            <a:ext cx="888385" cy="246221"/>
          </a:xfrm>
          <a:prstGeom prst="rect">
            <a:avLst/>
          </a:prstGeom>
          <a:noFill/>
        </p:spPr>
        <p:txBody>
          <a:bodyPr wrap="none" rtlCol="0">
            <a:spAutoFit/>
          </a:bodyPr>
          <a:lstStyle/>
          <a:p>
            <a:r>
              <a:rPr lang="en-US" sz="1000" dirty="0"/>
              <a:t>16:22:34 UTC</a:t>
            </a:r>
          </a:p>
        </p:txBody>
      </p:sp>
      <p:pic>
        <p:nvPicPr>
          <p:cNvPr id="22" name="Picture 21" descr="A screenshot of a video game&#10;&#10;Description automatically generated with medium confidence">
            <a:extLst>
              <a:ext uri="{FF2B5EF4-FFF2-40B4-BE49-F238E27FC236}">
                <a16:creationId xmlns:a16="http://schemas.microsoft.com/office/drawing/2014/main" id="{1D02FDA0-AF78-5E41-B532-95F5A0A796A2}"/>
              </a:ext>
            </a:extLst>
          </p:cNvPr>
          <p:cNvPicPr>
            <a:picLocks noChangeAspect="1"/>
          </p:cNvPicPr>
          <p:nvPr/>
        </p:nvPicPr>
        <p:blipFill rotWithShape="1">
          <a:blip r:embed="rId6"/>
          <a:srcRect l="3541" r="5490" b="20840"/>
          <a:stretch/>
        </p:blipFill>
        <p:spPr>
          <a:xfrm>
            <a:off x="2976418" y="4631396"/>
            <a:ext cx="3398330" cy="2226604"/>
          </a:xfrm>
          <a:prstGeom prst="rect">
            <a:avLst/>
          </a:prstGeom>
        </p:spPr>
      </p:pic>
      <p:sp>
        <p:nvSpPr>
          <p:cNvPr id="23" name="TextBox 22">
            <a:extLst>
              <a:ext uri="{FF2B5EF4-FFF2-40B4-BE49-F238E27FC236}">
                <a16:creationId xmlns:a16="http://schemas.microsoft.com/office/drawing/2014/main" id="{A1E9F7CA-777F-3C4A-8127-C3D96E7D4899}"/>
              </a:ext>
            </a:extLst>
          </p:cNvPr>
          <p:cNvSpPr txBox="1"/>
          <p:nvPr/>
        </p:nvSpPr>
        <p:spPr>
          <a:xfrm>
            <a:off x="5436976" y="4744043"/>
            <a:ext cx="888385" cy="246221"/>
          </a:xfrm>
          <a:prstGeom prst="rect">
            <a:avLst/>
          </a:prstGeom>
          <a:noFill/>
        </p:spPr>
        <p:txBody>
          <a:bodyPr wrap="none" rtlCol="0">
            <a:spAutoFit/>
          </a:bodyPr>
          <a:lstStyle/>
          <a:p>
            <a:r>
              <a:rPr lang="en-US" sz="1000" dirty="0"/>
              <a:t>16:24:22 UTC</a:t>
            </a:r>
          </a:p>
        </p:txBody>
      </p:sp>
      <p:pic>
        <p:nvPicPr>
          <p:cNvPr id="27" name="Picture 26" descr="A picture containing white&#10;&#10;Description automatically generated">
            <a:extLst>
              <a:ext uri="{FF2B5EF4-FFF2-40B4-BE49-F238E27FC236}">
                <a16:creationId xmlns:a16="http://schemas.microsoft.com/office/drawing/2014/main" id="{16B1B1C7-9F69-E340-AA76-C83EFFD34D51}"/>
              </a:ext>
            </a:extLst>
          </p:cNvPr>
          <p:cNvPicPr>
            <a:picLocks noChangeAspect="1"/>
          </p:cNvPicPr>
          <p:nvPr/>
        </p:nvPicPr>
        <p:blipFill rotWithShape="1">
          <a:blip r:embed="rId7"/>
          <a:srcRect r="40609" b="49122"/>
          <a:stretch/>
        </p:blipFill>
        <p:spPr>
          <a:xfrm>
            <a:off x="6827563" y="4631396"/>
            <a:ext cx="3453193" cy="2226604"/>
          </a:xfrm>
          <a:prstGeom prst="rect">
            <a:avLst/>
          </a:prstGeom>
        </p:spPr>
      </p:pic>
      <p:sp>
        <p:nvSpPr>
          <p:cNvPr id="28" name="TextBox 27">
            <a:extLst>
              <a:ext uri="{FF2B5EF4-FFF2-40B4-BE49-F238E27FC236}">
                <a16:creationId xmlns:a16="http://schemas.microsoft.com/office/drawing/2014/main" id="{A1C106E7-93C3-8F4B-BC18-D16F2F4BFD93}"/>
              </a:ext>
            </a:extLst>
          </p:cNvPr>
          <p:cNvSpPr txBox="1"/>
          <p:nvPr/>
        </p:nvSpPr>
        <p:spPr>
          <a:xfrm>
            <a:off x="9240154" y="4990264"/>
            <a:ext cx="888385" cy="246221"/>
          </a:xfrm>
          <a:prstGeom prst="rect">
            <a:avLst/>
          </a:prstGeom>
          <a:noFill/>
        </p:spPr>
        <p:txBody>
          <a:bodyPr wrap="none" rtlCol="0">
            <a:spAutoFit/>
          </a:bodyPr>
          <a:lstStyle/>
          <a:p>
            <a:r>
              <a:rPr lang="en-US" sz="1000" dirty="0"/>
              <a:t>16:25:16 UTC</a:t>
            </a:r>
          </a:p>
        </p:txBody>
      </p:sp>
      <p:pic>
        <p:nvPicPr>
          <p:cNvPr id="33" name="Picture 32" descr="A picture containing text&#10;&#10;Description automatically generated">
            <a:extLst>
              <a:ext uri="{FF2B5EF4-FFF2-40B4-BE49-F238E27FC236}">
                <a16:creationId xmlns:a16="http://schemas.microsoft.com/office/drawing/2014/main" id="{2C6D82C8-1919-A744-AC73-6893EF6D8DC0}"/>
              </a:ext>
            </a:extLst>
          </p:cNvPr>
          <p:cNvPicPr>
            <a:picLocks noChangeAspect="1"/>
          </p:cNvPicPr>
          <p:nvPr/>
        </p:nvPicPr>
        <p:blipFill rotWithShape="1">
          <a:blip r:embed="rId8"/>
          <a:srcRect r="41216" b="68538"/>
          <a:stretch/>
        </p:blipFill>
        <p:spPr>
          <a:xfrm rot="5400000">
            <a:off x="9315497" y="4501948"/>
            <a:ext cx="3402857" cy="137082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2B6C416D-3100-7740-913A-FDD33DD17C51}"/>
              </a:ext>
            </a:extLst>
          </p:cNvPr>
          <p:cNvPicPr>
            <a:picLocks noChangeAspect="1"/>
          </p:cNvPicPr>
          <p:nvPr/>
        </p:nvPicPr>
        <p:blipFill rotWithShape="1">
          <a:blip r:embed="rId9"/>
          <a:srcRect l="12810" t="1" r="21866" b="-154"/>
          <a:stretch/>
        </p:blipFill>
        <p:spPr>
          <a:xfrm>
            <a:off x="9493672" y="339876"/>
            <a:ext cx="2687150" cy="3102015"/>
          </a:xfrm>
          <a:prstGeom prst="rect">
            <a:avLst/>
          </a:prstGeom>
        </p:spPr>
      </p:pic>
      <p:sp>
        <p:nvSpPr>
          <p:cNvPr id="36" name="TextBox 35">
            <a:extLst>
              <a:ext uri="{FF2B5EF4-FFF2-40B4-BE49-F238E27FC236}">
                <a16:creationId xmlns:a16="http://schemas.microsoft.com/office/drawing/2014/main" id="{E4A2DDB9-59FE-C644-9781-E621F6AB5B52}"/>
              </a:ext>
            </a:extLst>
          </p:cNvPr>
          <p:cNvSpPr txBox="1"/>
          <p:nvPr/>
        </p:nvSpPr>
        <p:spPr>
          <a:xfrm>
            <a:off x="10572732" y="3682717"/>
            <a:ext cx="888385" cy="246221"/>
          </a:xfrm>
          <a:prstGeom prst="rect">
            <a:avLst/>
          </a:prstGeom>
          <a:noFill/>
        </p:spPr>
        <p:txBody>
          <a:bodyPr wrap="none" rtlCol="0">
            <a:spAutoFit/>
          </a:bodyPr>
          <a:lstStyle/>
          <a:p>
            <a:r>
              <a:rPr lang="en-US" sz="1000" dirty="0"/>
              <a:t>16:25:36 UTC</a:t>
            </a:r>
          </a:p>
        </p:txBody>
      </p:sp>
      <p:sp>
        <p:nvSpPr>
          <p:cNvPr id="37" name="TextBox 36">
            <a:extLst>
              <a:ext uri="{FF2B5EF4-FFF2-40B4-BE49-F238E27FC236}">
                <a16:creationId xmlns:a16="http://schemas.microsoft.com/office/drawing/2014/main" id="{72F88232-ED55-9046-9A81-B11CE7F1682F}"/>
              </a:ext>
            </a:extLst>
          </p:cNvPr>
          <p:cNvSpPr txBox="1"/>
          <p:nvPr/>
        </p:nvSpPr>
        <p:spPr>
          <a:xfrm>
            <a:off x="9684347" y="476647"/>
            <a:ext cx="888385" cy="246221"/>
          </a:xfrm>
          <a:prstGeom prst="rect">
            <a:avLst/>
          </a:prstGeom>
          <a:noFill/>
        </p:spPr>
        <p:txBody>
          <a:bodyPr wrap="none" rtlCol="0">
            <a:spAutoFit/>
          </a:bodyPr>
          <a:lstStyle/>
          <a:p>
            <a:r>
              <a:rPr lang="en-US" sz="1000" dirty="0"/>
              <a:t>16:26:38 UTC</a:t>
            </a:r>
          </a:p>
        </p:txBody>
      </p:sp>
      <p:cxnSp>
        <p:nvCxnSpPr>
          <p:cNvPr id="38" name="Straight Connector 37">
            <a:extLst>
              <a:ext uri="{FF2B5EF4-FFF2-40B4-BE49-F238E27FC236}">
                <a16:creationId xmlns:a16="http://schemas.microsoft.com/office/drawing/2014/main" id="{29FE3C28-88C5-F74B-9748-350938F0A3EC}"/>
              </a:ext>
            </a:extLst>
          </p:cNvPr>
          <p:cNvCxnSpPr>
            <a:cxnSpLocks/>
          </p:cNvCxnSpPr>
          <p:nvPr/>
        </p:nvCxnSpPr>
        <p:spPr>
          <a:xfrm flipH="1">
            <a:off x="0" y="37983"/>
            <a:ext cx="2870796"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8808C9-C5DF-8A4C-8189-F34306966ED1}"/>
              </a:ext>
            </a:extLst>
          </p:cNvPr>
          <p:cNvCxnSpPr>
            <a:cxnSpLocks/>
          </p:cNvCxnSpPr>
          <p:nvPr/>
        </p:nvCxnSpPr>
        <p:spPr>
          <a:xfrm>
            <a:off x="2870796" y="75967"/>
            <a:ext cx="0" cy="439572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045DAE-84ED-1D40-85C8-18953FB8B39D}"/>
              </a:ext>
            </a:extLst>
          </p:cNvPr>
          <p:cNvCxnSpPr>
            <a:cxnSpLocks/>
          </p:cNvCxnSpPr>
          <p:nvPr/>
        </p:nvCxnSpPr>
        <p:spPr>
          <a:xfrm flipH="1">
            <a:off x="2870796" y="4433704"/>
            <a:ext cx="366890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9E367D-133D-AD4E-8A2B-73405ECA3DDE}"/>
              </a:ext>
            </a:extLst>
          </p:cNvPr>
          <p:cNvCxnSpPr>
            <a:cxnSpLocks/>
          </p:cNvCxnSpPr>
          <p:nvPr/>
        </p:nvCxnSpPr>
        <p:spPr>
          <a:xfrm>
            <a:off x="6539696" y="4433704"/>
            <a:ext cx="0" cy="2455083"/>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4014AEA-3962-FD49-B1C8-C8AABE5289B3}"/>
              </a:ext>
            </a:extLst>
          </p:cNvPr>
          <p:cNvSpPr txBox="1"/>
          <p:nvPr/>
        </p:nvSpPr>
        <p:spPr>
          <a:xfrm>
            <a:off x="484114" y="75967"/>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50" name="Straight Connector 49">
            <a:extLst>
              <a:ext uri="{FF2B5EF4-FFF2-40B4-BE49-F238E27FC236}">
                <a16:creationId xmlns:a16="http://schemas.microsoft.com/office/drawing/2014/main" id="{B5D37049-3913-2C45-9E40-1B0D758C12F6}"/>
              </a:ext>
            </a:extLst>
          </p:cNvPr>
          <p:cNvCxnSpPr>
            <a:cxnSpLocks/>
          </p:cNvCxnSpPr>
          <p:nvPr/>
        </p:nvCxnSpPr>
        <p:spPr>
          <a:xfrm>
            <a:off x="6701742" y="4433704"/>
            <a:ext cx="26365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C73EFA-E9DF-A54C-AC48-8E48E7576057}"/>
              </a:ext>
            </a:extLst>
          </p:cNvPr>
          <p:cNvCxnSpPr>
            <a:cxnSpLocks/>
          </p:cNvCxnSpPr>
          <p:nvPr/>
        </p:nvCxnSpPr>
        <p:spPr>
          <a:xfrm>
            <a:off x="6701742" y="4463713"/>
            <a:ext cx="0" cy="23942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9924401-638C-0A4A-A171-1B2A89496EC6}"/>
              </a:ext>
            </a:extLst>
          </p:cNvPr>
          <p:cNvCxnSpPr>
            <a:cxnSpLocks/>
          </p:cNvCxnSpPr>
          <p:nvPr/>
        </p:nvCxnSpPr>
        <p:spPr>
          <a:xfrm>
            <a:off x="9338290" y="37983"/>
            <a:ext cx="0" cy="43957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928BA1-B7CF-DF4E-8628-64BFA5DD56B0}"/>
              </a:ext>
            </a:extLst>
          </p:cNvPr>
          <p:cNvCxnSpPr>
            <a:cxnSpLocks/>
          </p:cNvCxnSpPr>
          <p:nvPr/>
        </p:nvCxnSpPr>
        <p:spPr>
          <a:xfrm>
            <a:off x="9338290" y="37983"/>
            <a:ext cx="28537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741F6FD-5B7F-CB41-B160-85EAE6DE2FC8}"/>
              </a:ext>
            </a:extLst>
          </p:cNvPr>
          <p:cNvSpPr txBox="1"/>
          <p:nvPr/>
        </p:nvSpPr>
        <p:spPr>
          <a:xfrm>
            <a:off x="9930588" y="52786"/>
            <a:ext cx="1813317" cy="261610"/>
          </a:xfrm>
          <a:prstGeom prst="rect">
            <a:avLst/>
          </a:prstGeom>
          <a:noFill/>
        </p:spPr>
        <p:txBody>
          <a:bodyPr wrap="none" rtlCol="0">
            <a:spAutoFit/>
          </a:bodyPr>
          <a:lstStyle/>
          <a:p>
            <a:r>
              <a:rPr lang="en-US" sz="1100" b="1" u="sng" dirty="0">
                <a:solidFill>
                  <a:srgbClr val="FF0000"/>
                </a:solidFill>
              </a:rPr>
              <a:t>100-70 km from Storm Core</a:t>
            </a:r>
          </a:p>
        </p:txBody>
      </p:sp>
    </p:spTree>
    <p:extLst>
      <p:ext uri="{BB962C8B-B14F-4D97-AF65-F5344CB8AC3E}">
        <p14:creationId xmlns:p14="http://schemas.microsoft.com/office/powerpoint/2010/main" val="269515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1EF4-7A76-2E43-8677-6C29749EA154}"/>
              </a:ext>
            </a:extLst>
          </p:cNvPr>
          <p:cNvSpPr>
            <a:spLocks noGrp="1"/>
          </p:cNvSpPr>
          <p:nvPr>
            <p:ph type="title"/>
          </p:nvPr>
        </p:nvSpPr>
        <p:spPr>
          <a:xfrm>
            <a:off x="-775775" y="-405807"/>
            <a:ext cx="10515600" cy="1325563"/>
          </a:xfrm>
        </p:spPr>
        <p:txBody>
          <a:bodyPr>
            <a:normAutofit/>
          </a:bodyPr>
          <a:lstStyle/>
          <a:p>
            <a:pPr algn="ctr"/>
            <a:r>
              <a:rPr lang="en-US" sz="3200" dirty="0"/>
              <a:t>Observed Crystal Elements of the Chain Aggregates</a:t>
            </a:r>
          </a:p>
        </p:txBody>
      </p:sp>
      <p:pic>
        <p:nvPicPr>
          <p:cNvPr id="5" name="Picture 4" descr="A picture containing scatter chart&#10;&#10;Description automatically generated">
            <a:extLst>
              <a:ext uri="{FF2B5EF4-FFF2-40B4-BE49-F238E27FC236}">
                <a16:creationId xmlns:a16="http://schemas.microsoft.com/office/drawing/2014/main" id="{7CA42C12-0B6B-4641-AEB6-1C030B4B0E02}"/>
              </a:ext>
            </a:extLst>
          </p:cNvPr>
          <p:cNvPicPr>
            <a:picLocks noChangeAspect="1"/>
          </p:cNvPicPr>
          <p:nvPr/>
        </p:nvPicPr>
        <p:blipFill>
          <a:blip r:embed="rId2"/>
          <a:stretch>
            <a:fillRect/>
          </a:stretch>
        </p:blipFill>
        <p:spPr>
          <a:xfrm>
            <a:off x="0" y="520150"/>
            <a:ext cx="8567057" cy="5817700"/>
          </a:xfrm>
          <a:prstGeom prst="rect">
            <a:avLst/>
          </a:prstGeom>
        </p:spPr>
      </p:pic>
      <p:cxnSp>
        <p:nvCxnSpPr>
          <p:cNvPr id="7" name="Straight Connector 6">
            <a:extLst>
              <a:ext uri="{FF2B5EF4-FFF2-40B4-BE49-F238E27FC236}">
                <a16:creationId xmlns:a16="http://schemas.microsoft.com/office/drawing/2014/main" id="{D70AB178-9F18-0644-B3BA-5AB4455C8085}"/>
              </a:ext>
            </a:extLst>
          </p:cNvPr>
          <p:cNvCxnSpPr>
            <a:cxnSpLocks/>
          </p:cNvCxnSpPr>
          <p:nvPr/>
        </p:nvCxnSpPr>
        <p:spPr>
          <a:xfrm>
            <a:off x="8133194" y="5043813"/>
            <a:ext cx="1" cy="461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522221-D311-2E49-8D3F-636AC0EEE6BC}"/>
              </a:ext>
            </a:extLst>
          </p:cNvPr>
          <p:cNvCxnSpPr>
            <a:cxnSpLocks/>
          </p:cNvCxnSpPr>
          <p:nvPr/>
        </p:nvCxnSpPr>
        <p:spPr>
          <a:xfrm>
            <a:off x="4763693" y="5505189"/>
            <a:ext cx="3369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7006B9-0AF0-BD48-B310-57CC8A5C90C1}"/>
              </a:ext>
            </a:extLst>
          </p:cNvPr>
          <p:cNvCxnSpPr>
            <a:cxnSpLocks/>
          </p:cNvCxnSpPr>
          <p:nvPr/>
        </p:nvCxnSpPr>
        <p:spPr>
          <a:xfrm>
            <a:off x="3454724" y="5085566"/>
            <a:ext cx="0" cy="4258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DBA31B-92D7-5848-87F4-78A22B264B23}"/>
              </a:ext>
            </a:extLst>
          </p:cNvPr>
          <p:cNvCxnSpPr>
            <a:cxnSpLocks/>
          </p:cNvCxnSpPr>
          <p:nvPr/>
        </p:nvCxnSpPr>
        <p:spPr>
          <a:xfrm flipV="1">
            <a:off x="3454724" y="4966570"/>
            <a:ext cx="0" cy="1189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1DBAE7-4116-6B40-83D7-4FD53C4CA114}"/>
              </a:ext>
            </a:extLst>
          </p:cNvPr>
          <p:cNvCxnSpPr>
            <a:cxnSpLocks/>
          </p:cNvCxnSpPr>
          <p:nvPr/>
        </p:nvCxnSpPr>
        <p:spPr>
          <a:xfrm flipH="1">
            <a:off x="4482025" y="4741101"/>
            <a:ext cx="15906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56FEAF-40F3-4E4E-9119-BE256555E3C2}"/>
              </a:ext>
            </a:extLst>
          </p:cNvPr>
          <p:cNvCxnSpPr>
            <a:cxnSpLocks/>
          </p:cNvCxnSpPr>
          <p:nvPr/>
        </p:nvCxnSpPr>
        <p:spPr>
          <a:xfrm flipV="1">
            <a:off x="6072663" y="4590789"/>
            <a:ext cx="0" cy="150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4D6AC3-AFE4-1A46-84B8-932B60A936C3}"/>
              </a:ext>
            </a:extLst>
          </p:cNvPr>
          <p:cNvCxnSpPr>
            <a:cxnSpLocks/>
          </p:cNvCxnSpPr>
          <p:nvPr/>
        </p:nvCxnSpPr>
        <p:spPr>
          <a:xfrm>
            <a:off x="6072663" y="4203700"/>
            <a:ext cx="0" cy="3870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EFAC7F-D605-2941-9CD6-390FE9C8EA65}"/>
              </a:ext>
            </a:extLst>
          </p:cNvPr>
          <p:cNvCxnSpPr>
            <a:cxnSpLocks/>
          </p:cNvCxnSpPr>
          <p:nvPr/>
        </p:nvCxnSpPr>
        <p:spPr>
          <a:xfrm>
            <a:off x="6483599" y="4534422"/>
            <a:ext cx="501525" cy="563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64391D-15D2-C144-9CC0-F21729FF3162}"/>
              </a:ext>
            </a:extLst>
          </p:cNvPr>
          <p:cNvCxnSpPr>
            <a:cxnSpLocks/>
          </p:cNvCxnSpPr>
          <p:nvPr/>
        </p:nvCxnSpPr>
        <p:spPr>
          <a:xfrm flipV="1">
            <a:off x="6985124" y="4590790"/>
            <a:ext cx="0" cy="1503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2DBA07-E60E-094B-A2E5-971AFB818443}"/>
              </a:ext>
            </a:extLst>
          </p:cNvPr>
          <p:cNvCxnSpPr>
            <a:cxnSpLocks/>
          </p:cNvCxnSpPr>
          <p:nvPr/>
        </p:nvCxnSpPr>
        <p:spPr>
          <a:xfrm flipH="1">
            <a:off x="6985124" y="4741101"/>
            <a:ext cx="41093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860552-1D16-0749-B8F0-52DF74F1BC73}"/>
              </a:ext>
            </a:extLst>
          </p:cNvPr>
          <p:cNvCxnSpPr>
            <a:cxnSpLocks/>
          </p:cNvCxnSpPr>
          <p:nvPr/>
        </p:nvCxnSpPr>
        <p:spPr>
          <a:xfrm>
            <a:off x="7396061" y="4741101"/>
            <a:ext cx="0" cy="338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D52BF0-BD91-2C40-BCA4-F65836B749CE}"/>
              </a:ext>
            </a:extLst>
          </p:cNvPr>
          <p:cNvCxnSpPr>
            <a:cxnSpLocks/>
          </p:cNvCxnSpPr>
          <p:nvPr/>
        </p:nvCxnSpPr>
        <p:spPr>
          <a:xfrm>
            <a:off x="7396061" y="5079304"/>
            <a:ext cx="21730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6E2000-ED1C-B947-BAEF-AB5FED9F402F}"/>
              </a:ext>
            </a:extLst>
          </p:cNvPr>
          <p:cNvCxnSpPr>
            <a:cxnSpLocks/>
          </p:cNvCxnSpPr>
          <p:nvPr/>
        </p:nvCxnSpPr>
        <p:spPr>
          <a:xfrm flipV="1">
            <a:off x="7613365" y="5079304"/>
            <a:ext cx="0" cy="814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B73625-4F2B-674E-8390-1A53F7AEB636}"/>
              </a:ext>
            </a:extLst>
          </p:cNvPr>
          <p:cNvCxnSpPr>
            <a:cxnSpLocks/>
          </p:cNvCxnSpPr>
          <p:nvPr/>
        </p:nvCxnSpPr>
        <p:spPr>
          <a:xfrm flipH="1">
            <a:off x="7613365" y="5160723"/>
            <a:ext cx="30688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C034A44-7914-3F4F-B17A-C487F8AFFFF9}"/>
              </a:ext>
            </a:extLst>
          </p:cNvPr>
          <p:cNvCxnSpPr>
            <a:cxnSpLocks/>
          </p:cNvCxnSpPr>
          <p:nvPr/>
        </p:nvCxnSpPr>
        <p:spPr>
          <a:xfrm flipV="1">
            <a:off x="7920252" y="5043813"/>
            <a:ext cx="0" cy="1169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63ECF3-2BA1-AA4D-9135-EA1D93C8E0A9}"/>
              </a:ext>
            </a:extLst>
          </p:cNvPr>
          <p:cNvCxnSpPr>
            <a:cxnSpLocks/>
          </p:cNvCxnSpPr>
          <p:nvPr/>
        </p:nvCxnSpPr>
        <p:spPr>
          <a:xfrm flipH="1">
            <a:off x="7920252" y="5043813"/>
            <a:ext cx="212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FD9E7E-E298-1446-8E83-6311D3731033}"/>
              </a:ext>
            </a:extLst>
          </p:cNvPr>
          <p:cNvCxnSpPr>
            <a:cxnSpLocks/>
          </p:cNvCxnSpPr>
          <p:nvPr/>
        </p:nvCxnSpPr>
        <p:spPr>
          <a:xfrm flipH="1">
            <a:off x="5930701" y="3261783"/>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397F43-B022-2043-904B-2E137FEDCDC6}"/>
              </a:ext>
            </a:extLst>
          </p:cNvPr>
          <p:cNvCxnSpPr>
            <a:cxnSpLocks/>
          </p:cNvCxnSpPr>
          <p:nvPr/>
        </p:nvCxnSpPr>
        <p:spPr>
          <a:xfrm flipV="1">
            <a:off x="5930701"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9584ABD-8E57-D34F-95E8-579F3AD08395}"/>
              </a:ext>
            </a:extLst>
          </p:cNvPr>
          <p:cNvCxnSpPr>
            <a:cxnSpLocks/>
          </p:cNvCxnSpPr>
          <p:nvPr/>
        </p:nvCxnSpPr>
        <p:spPr>
          <a:xfrm flipV="1">
            <a:off x="6448444"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B65323F-7E80-3546-ACBC-22EE4A86C3D7}"/>
              </a:ext>
            </a:extLst>
          </p:cNvPr>
          <p:cNvCxnSpPr>
            <a:cxnSpLocks/>
          </p:cNvCxnSpPr>
          <p:nvPr/>
        </p:nvCxnSpPr>
        <p:spPr>
          <a:xfrm flipH="1">
            <a:off x="5930700" y="3770334"/>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82B1C1A-EC1B-A544-89B8-2F7BA5B4A2DE}"/>
              </a:ext>
            </a:extLst>
          </p:cNvPr>
          <p:cNvCxnSpPr>
            <a:cxnSpLocks/>
          </p:cNvCxnSpPr>
          <p:nvPr/>
        </p:nvCxnSpPr>
        <p:spPr>
          <a:xfrm>
            <a:off x="3454724" y="4966570"/>
            <a:ext cx="10273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0D80122-BE45-F542-8B5E-1B973DBCA741}"/>
              </a:ext>
            </a:extLst>
          </p:cNvPr>
          <p:cNvCxnSpPr>
            <a:cxnSpLocks/>
          </p:cNvCxnSpPr>
          <p:nvPr/>
        </p:nvCxnSpPr>
        <p:spPr>
          <a:xfrm>
            <a:off x="4482025" y="4741101"/>
            <a:ext cx="0" cy="2254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EB0F35B-FE83-A74A-80DE-F25B8CC93CDB}"/>
              </a:ext>
            </a:extLst>
          </p:cNvPr>
          <p:cNvCxnSpPr>
            <a:cxnSpLocks/>
          </p:cNvCxnSpPr>
          <p:nvPr/>
        </p:nvCxnSpPr>
        <p:spPr>
          <a:xfrm>
            <a:off x="3454724" y="5505189"/>
            <a:ext cx="13089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256784-8420-6149-8EE1-E8A23C4513FF}"/>
              </a:ext>
            </a:extLst>
          </p:cNvPr>
          <p:cNvCxnSpPr>
            <a:cxnSpLocks/>
          </p:cNvCxnSpPr>
          <p:nvPr/>
        </p:nvCxnSpPr>
        <p:spPr>
          <a:xfrm>
            <a:off x="2780573" y="4665945"/>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1FEF3B6-395D-384A-8D47-78F170C117F8}"/>
              </a:ext>
            </a:extLst>
          </p:cNvPr>
          <p:cNvCxnSpPr>
            <a:cxnSpLocks/>
          </p:cNvCxnSpPr>
          <p:nvPr/>
        </p:nvCxnSpPr>
        <p:spPr>
          <a:xfrm>
            <a:off x="3108338" y="4677426"/>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4E75D46-8C9B-9F4C-8E58-07E2EA6A5F3D}"/>
              </a:ext>
            </a:extLst>
          </p:cNvPr>
          <p:cNvCxnSpPr>
            <a:cxnSpLocks/>
          </p:cNvCxnSpPr>
          <p:nvPr/>
        </p:nvCxnSpPr>
        <p:spPr>
          <a:xfrm>
            <a:off x="2780573" y="4677426"/>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AFFA62-AA3D-CE46-8431-C93A4E8EFCBC}"/>
              </a:ext>
            </a:extLst>
          </p:cNvPr>
          <p:cNvCxnSpPr>
            <a:cxnSpLocks/>
          </p:cNvCxnSpPr>
          <p:nvPr/>
        </p:nvCxnSpPr>
        <p:spPr>
          <a:xfrm>
            <a:off x="2772482" y="4917507"/>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2" name="Picture 81" descr="A picture containing wall&#10;&#10;Description automatically generated">
            <a:extLst>
              <a:ext uri="{FF2B5EF4-FFF2-40B4-BE49-F238E27FC236}">
                <a16:creationId xmlns:a16="http://schemas.microsoft.com/office/drawing/2014/main" id="{2C4CA300-9123-2E4C-9107-7B7B82EAD58F}"/>
              </a:ext>
            </a:extLst>
          </p:cNvPr>
          <p:cNvPicPr>
            <a:picLocks noChangeAspect="1"/>
          </p:cNvPicPr>
          <p:nvPr/>
        </p:nvPicPr>
        <p:blipFill rotWithShape="1">
          <a:blip r:embed="rId3"/>
          <a:srcRect l="12060"/>
          <a:stretch/>
        </p:blipFill>
        <p:spPr>
          <a:xfrm>
            <a:off x="9419518" y="2592610"/>
            <a:ext cx="2752052" cy="2355448"/>
          </a:xfrm>
          <a:prstGeom prst="rect">
            <a:avLst/>
          </a:prstGeom>
        </p:spPr>
      </p:pic>
      <p:sp>
        <p:nvSpPr>
          <p:cNvPr id="83" name="TextBox 82">
            <a:extLst>
              <a:ext uri="{FF2B5EF4-FFF2-40B4-BE49-F238E27FC236}">
                <a16:creationId xmlns:a16="http://schemas.microsoft.com/office/drawing/2014/main" id="{BBE82A4F-6FF8-1549-B914-4DF0EA2F8B58}"/>
              </a:ext>
            </a:extLst>
          </p:cNvPr>
          <p:cNvSpPr txBox="1"/>
          <p:nvPr/>
        </p:nvSpPr>
        <p:spPr>
          <a:xfrm>
            <a:off x="11118929" y="2675532"/>
            <a:ext cx="888385" cy="246221"/>
          </a:xfrm>
          <a:prstGeom prst="rect">
            <a:avLst/>
          </a:prstGeom>
          <a:noFill/>
        </p:spPr>
        <p:txBody>
          <a:bodyPr wrap="none" rtlCol="0">
            <a:spAutoFit/>
          </a:bodyPr>
          <a:lstStyle/>
          <a:p>
            <a:r>
              <a:rPr lang="en-US" sz="1000" dirty="0"/>
              <a:t>16:16:12 UTC</a:t>
            </a:r>
          </a:p>
        </p:txBody>
      </p:sp>
      <p:pic>
        <p:nvPicPr>
          <p:cNvPr id="84" name="Picture 83" descr="A picture containing dark&#10;&#10;Description automatically generated">
            <a:extLst>
              <a:ext uri="{FF2B5EF4-FFF2-40B4-BE49-F238E27FC236}">
                <a16:creationId xmlns:a16="http://schemas.microsoft.com/office/drawing/2014/main" id="{ABA0F6FB-299D-7745-A68C-F0C499DDAAB0}"/>
              </a:ext>
            </a:extLst>
          </p:cNvPr>
          <p:cNvPicPr>
            <a:picLocks noChangeAspect="1"/>
          </p:cNvPicPr>
          <p:nvPr/>
        </p:nvPicPr>
        <p:blipFill rotWithShape="1">
          <a:blip r:embed="rId4"/>
          <a:srcRect l="30797" b="18377"/>
          <a:stretch/>
        </p:blipFill>
        <p:spPr>
          <a:xfrm>
            <a:off x="9667067" y="-6966"/>
            <a:ext cx="2524933" cy="2242307"/>
          </a:xfrm>
          <a:prstGeom prst="rect">
            <a:avLst/>
          </a:prstGeom>
        </p:spPr>
      </p:pic>
      <p:sp>
        <p:nvSpPr>
          <p:cNvPr id="85" name="TextBox 84">
            <a:extLst>
              <a:ext uri="{FF2B5EF4-FFF2-40B4-BE49-F238E27FC236}">
                <a16:creationId xmlns:a16="http://schemas.microsoft.com/office/drawing/2014/main" id="{99970AC7-156E-814F-9A97-ECCDB1DCDBF5}"/>
              </a:ext>
            </a:extLst>
          </p:cNvPr>
          <p:cNvSpPr txBox="1"/>
          <p:nvPr/>
        </p:nvSpPr>
        <p:spPr>
          <a:xfrm>
            <a:off x="11118929" y="135610"/>
            <a:ext cx="888385" cy="246221"/>
          </a:xfrm>
          <a:prstGeom prst="rect">
            <a:avLst/>
          </a:prstGeom>
          <a:noFill/>
        </p:spPr>
        <p:txBody>
          <a:bodyPr wrap="none" rtlCol="0">
            <a:spAutoFit/>
          </a:bodyPr>
          <a:lstStyle/>
          <a:p>
            <a:r>
              <a:rPr lang="en-US" sz="1000" dirty="0"/>
              <a:t>16:16:44 UTC</a:t>
            </a:r>
          </a:p>
        </p:txBody>
      </p:sp>
      <p:pic>
        <p:nvPicPr>
          <p:cNvPr id="88" name="Picture 87" descr="A picture containing key&#10;&#10;Description automatically generated">
            <a:extLst>
              <a:ext uri="{FF2B5EF4-FFF2-40B4-BE49-F238E27FC236}">
                <a16:creationId xmlns:a16="http://schemas.microsoft.com/office/drawing/2014/main" id="{F5E06B6B-791B-DC40-90FB-6022BA17234F}"/>
              </a:ext>
            </a:extLst>
          </p:cNvPr>
          <p:cNvPicPr>
            <a:picLocks noChangeAspect="1"/>
          </p:cNvPicPr>
          <p:nvPr/>
        </p:nvPicPr>
        <p:blipFill rotWithShape="1">
          <a:blip r:embed="rId5"/>
          <a:srcRect l="1" t="1" r="40943" b="25166"/>
          <a:stretch/>
        </p:blipFill>
        <p:spPr>
          <a:xfrm>
            <a:off x="8307263" y="4951269"/>
            <a:ext cx="2002834" cy="1910210"/>
          </a:xfrm>
          <a:prstGeom prst="rect">
            <a:avLst/>
          </a:prstGeom>
        </p:spPr>
      </p:pic>
      <p:sp>
        <p:nvSpPr>
          <p:cNvPr id="89" name="TextBox 88">
            <a:extLst>
              <a:ext uri="{FF2B5EF4-FFF2-40B4-BE49-F238E27FC236}">
                <a16:creationId xmlns:a16="http://schemas.microsoft.com/office/drawing/2014/main" id="{9AA1D30B-F21B-704D-8ED5-506983BF1ED0}"/>
              </a:ext>
            </a:extLst>
          </p:cNvPr>
          <p:cNvSpPr txBox="1"/>
          <p:nvPr/>
        </p:nvSpPr>
        <p:spPr>
          <a:xfrm>
            <a:off x="8322285" y="4980635"/>
            <a:ext cx="888385" cy="246221"/>
          </a:xfrm>
          <a:prstGeom prst="rect">
            <a:avLst/>
          </a:prstGeom>
          <a:noFill/>
        </p:spPr>
        <p:txBody>
          <a:bodyPr wrap="none" rtlCol="0">
            <a:spAutoFit/>
          </a:bodyPr>
          <a:lstStyle/>
          <a:p>
            <a:r>
              <a:rPr lang="en-US" sz="1000" dirty="0"/>
              <a:t>15:54:17 UTC</a:t>
            </a:r>
          </a:p>
        </p:txBody>
      </p:sp>
      <p:pic>
        <p:nvPicPr>
          <p:cNvPr id="86" name="Picture 85" descr="A picture containing text&#10;&#10;Description automatically generated">
            <a:extLst>
              <a:ext uri="{FF2B5EF4-FFF2-40B4-BE49-F238E27FC236}">
                <a16:creationId xmlns:a16="http://schemas.microsoft.com/office/drawing/2014/main" id="{782426C3-58DC-9946-8CCB-E4401FE1BEB4}"/>
              </a:ext>
            </a:extLst>
          </p:cNvPr>
          <p:cNvPicPr>
            <a:picLocks noChangeAspect="1"/>
          </p:cNvPicPr>
          <p:nvPr/>
        </p:nvPicPr>
        <p:blipFill rotWithShape="1">
          <a:blip r:embed="rId6"/>
          <a:srcRect r="41386" b="32875"/>
          <a:stretch/>
        </p:blipFill>
        <p:spPr>
          <a:xfrm>
            <a:off x="10204188" y="5144560"/>
            <a:ext cx="1987812" cy="1713440"/>
          </a:xfrm>
          <a:prstGeom prst="rect">
            <a:avLst/>
          </a:prstGeom>
        </p:spPr>
      </p:pic>
      <p:sp>
        <p:nvSpPr>
          <p:cNvPr id="87" name="TextBox 86">
            <a:extLst>
              <a:ext uri="{FF2B5EF4-FFF2-40B4-BE49-F238E27FC236}">
                <a16:creationId xmlns:a16="http://schemas.microsoft.com/office/drawing/2014/main" id="{4939B1E0-0F7E-F842-9E8E-8EEE4A7E546D}"/>
              </a:ext>
            </a:extLst>
          </p:cNvPr>
          <p:cNvSpPr txBox="1"/>
          <p:nvPr/>
        </p:nvSpPr>
        <p:spPr>
          <a:xfrm>
            <a:off x="10204188" y="5144560"/>
            <a:ext cx="888385" cy="246221"/>
          </a:xfrm>
          <a:prstGeom prst="rect">
            <a:avLst/>
          </a:prstGeom>
          <a:noFill/>
        </p:spPr>
        <p:txBody>
          <a:bodyPr wrap="none" rtlCol="0">
            <a:spAutoFit/>
          </a:bodyPr>
          <a:lstStyle/>
          <a:p>
            <a:r>
              <a:rPr lang="en-US" sz="1000" dirty="0"/>
              <a:t>15:51:18 UTC</a:t>
            </a:r>
          </a:p>
        </p:txBody>
      </p:sp>
      <p:pic>
        <p:nvPicPr>
          <p:cNvPr id="90" name="Picture 89" descr="A picture containing white&#10;&#10;Description automatically generated">
            <a:extLst>
              <a:ext uri="{FF2B5EF4-FFF2-40B4-BE49-F238E27FC236}">
                <a16:creationId xmlns:a16="http://schemas.microsoft.com/office/drawing/2014/main" id="{AA8A9B49-51D7-E141-9A2D-610FEE2DCE01}"/>
              </a:ext>
            </a:extLst>
          </p:cNvPr>
          <p:cNvPicPr>
            <a:picLocks noChangeAspect="1"/>
          </p:cNvPicPr>
          <p:nvPr/>
        </p:nvPicPr>
        <p:blipFill rotWithShape="1">
          <a:blip r:embed="rId7"/>
          <a:srcRect r="40609" b="49122"/>
          <a:stretch/>
        </p:blipFill>
        <p:spPr>
          <a:xfrm rot="5400000">
            <a:off x="7936292" y="860122"/>
            <a:ext cx="2088776" cy="1346834"/>
          </a:xfrm>
          <a:prstGeom prst="rect">
            <a:avLst/>
          </a:prstGeom>
        </p:spPr>
      </p:pic>
      <p:sp>
        <p:nvSpPr>
          <p:cNvPr id="91" name="TextBox 90">
            <a:extLst>
              <a:ext uri="{FF2B5EF4-FFF2-40B4-BE49-F238E27FC236}">
                <a16:creationId xmlns:a16="http://schemas.microsoft.com/office/drawing/2014/main" id="{E05763FE-B577-B642-9B3D-140371591B18}"/>
              </a:ext>
            </a:extLst>
          </p:cNvPr>
          <p:cNvSpPr txBox="1"/>
          <p:nvPr/>
        </p:nvSpPr>
        <p:spPr>
          <a:xfrm>
            <a:off x="8346164" y="647928"/>
            <a:ext cx="888385" cy="246221"/>
          </a:xfrm>
          <a:prstGeom prst="rect">
            <a:avLst/>
          </a:prstGeom>
          <a:noFill/>
        </p:spPr>
        <p:txBody>
          <a:bodyPr wrap="square" rtlCol="0">
            <a:spAutoFit/>
          </a:bodyPr>
          <a:lstStyle/>
          <a:p>
            <a:r>
              <a:rPr lang="en-US" sz="1000" dirty="0"/>
              <a:t>16:25:16 UTC</a:t>
            </a:r>
          </a:p>
        </p:txBody>
      </p:sp>
      <p:cxnSp>
        <p:nvCxnSpPr>
          <p:cNvPr id="120" name="Straight Connector 119">
            <a:extLst>
              <a:ext uri="{FF2B5EF4-FFF2-40B4-BE49-F238E27FC236}">
                <a16:creationId xmlns:a16="http://schemas.microsoft.com/office/drawing/2014/main" id="{DD473FAD-4900-A34A-B9E5-B3301368350D}"/>
              </a:ext>
            </a:extLst>
          </p:cNvPr>
          <p:cNvCxnSpPr>
            <a:cxnSpLocks/>
          </p:cNvCxnSpPr>
          <p:nvPr/>
        </p:nvCxnSpPr>
        <p:spPr>
          <a:xfrm>
            <a:off x="6096000" y="4203700"/>
            <a:ext cx="3875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4FB6C1C-2D63-6343-9616-75BE2F027FB6}"/>
              </a:ext>
            </a:extLst>
          </p:cNvPr>
          <p:cNvCxnSpPr>
            <a:cxnSpLocks/>
          </p:cNvCxnSpPr>
          <p:nvPr/>
        </p:nvCxnSpPr>
        <p:spPr>
          <a:xfrm flipV="1">
            <a:off x="6483599" y="4203700"/>
            <a:ext cx="0" cy="330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C236FB-790A-B04D-811D-AE5EA579117D}"/>
              </a:ext>
            </a:extLst>
          </p:cNvPr>
          <p:cNvSpPr txBox="1"/>
          <p:nvPr/>
        </p:nvSpPr>
        <p:spPr>
          <a:xfrm>
            <a:off x="3558350" y="6332092"/>
            <a:ext cx="2211311" cy="369332"/>
          </a:xfrm>
          <a:prstGeom prst="rect">
            <a:avLst/>
          </a:prstGeom>
          <a:noFill/>
        </p:spPr>
        <p:txBody>
          <a:bodyPr wrap="none" rtlCol="0">
            <a:spAutoFit/>
          </a:bodyPr>
          <a:lstStyle/>
          <a:p>
            <a:r>
              <a:rPr lang="en-US" dirty="0"/>
              <a:t>Bailey &amp; Hallett 2009</a:t>
            </a:r>
          </a:p>
        </p:txBody>
      </p:sp>
    </p:spTree>
    <p:extLst>
      <p:ext uri="{BB962C8B-B14F-4D97-AF65-F5344CB8AC3E}">
        <p14:creationId xmlns:p14="http://schemas.microsoft.com/office/powerpoint/2010/main" val="189258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A69B-260F-B14E-80E0-BEB9F286E31E}"/>
              </a:ext>
            </a:extLst>
          </p:cNvPr>
          <p:cNvSpPr>
            <a:spLocks noGrp="1"/>
          </p:cNvSpPr>
          <p:nvPr>
            <p:ph type="title"/>
          </p:nvPr>
        </p:nvSpPr>
        <p:spPr>
          <a:xfrm>
            <a:off x="0" y="-358346"/>
            <a:ext cx="12192000" cy="1325563"/>
          </a:xfrm>
        </p:spPr>
        <p:txBody>
          <a:bodyPr>
            <a:normAutofit/>
          </a:bodyPr>
          <a:lstStyle/>
          <a:p>
            <a:pPr algn="ctr"/>
            <a:r>
              <a:rPr lang="en-US" sz="3200" dirty="0"/>
              <a:t>Kennedy Space Center Lightning Mapping Array</a:t>
            </a:r>
          </a:p>
        </p:txBody>
      </p:sp>
      <p:pic>
        <p:nvPicPr>
          <p:cNvPr id="5" name="Picture 4" descr="Graphical user interface&#10;&#10;Description automatically generated">
            <a:extLst>
              <a:ext uri="{FF2B5EF4-FFF2-40B4-BE49-F238E27FC236}">
                <a16:creationId xmlns:a16="http://schemas.microsoft.com/office/drawing/2014/main" id="{3EEC3119-7744-E54F-BF68-9C6B4B1AF601}"/>
              </a:ext>
            </a:extLst>
          </p:cNvPr>
          <p:cNvPicPr>
            <a:picLocks noChangeAspect="1"/>
          </p:cNvPicPr>
          <p:nvPr/>
        </p:nvPicPr>
        <p:blipFill>
          <a:blip r:embed="rId2"/>
          <a:stretch>
            <a:fillRect/>
          </a:stretch>
        </p:blipFill>
        <p:spPr>
          <a:xfrm>
            <a:off x="542153" y="683012"/>
            <a:ext cx="4533900" cy="6057900"/>
          </a:xfrm>
          <a:prstGeom prst="rect">
            <a:avLst/>
          </a:prstGeom>
        </p:spPr>
      </p:pic>
      <p:sp>
        <p:nvSpPr>
          <p:cNvPr id="7" name="TextBox 6">
            <a:extLst>
              <a:ext uri="{FF2B5EF4-FFF2-40B4-BE49-F238E27FC236}">
                <a16:creationId xmlns:a16="http://schemas.microsoft.com/office/drawing/2014/main" id="{78279DF7-D381-5F41-96C6-FB8EB1C9E785}"/>
              </a:ext>
            </a:extLst>
          </p:cNvPr>
          <p:cNvSpPr txBox="1"/>
          <p:nvPr/>
        </p:nvSpPr>
        <p:spPr>
          <a:xfrm>
            <a:off x="5148651" y="967217"/>
            <a:ext cx="6501196" cy="923330"/>
          </a:xfrm>
          <a:prstGeom prst="rect">
            <a:avLst/>
          </a:prstGeom>
          <a:noFill/>
        </p:spPr>
        <p:txBody>
          <a:bodyPr wrap="square" rtlCol="0">
            <a:spAutoFit/>
          </a:bodyPr>
          <a:lstStyle/>
          <a:p>
            <a:r>
              <a:rPr lang="en-US" b="1" dirty="0"/>
              <a:t>Intra/inner-cloud lightning strike that occurred at ~ 16:01:43 UTC within 5 km from aircraft (right after FL1 and right before FL2).</a:t>
            </a:r>
          </a:p>
          <a:p>
            <a:endParaRPr lang="en-US" dirty="0"/>
          </a:p>
        </p:txBody>
      </p:sp>
      <p:sp>
        <p:nvSpPr>
          <p:cNvPr id="17" name="TextBox 16">
            <a:extLst>
              <a:ext uri="{FF2B5EF4-FFF2-40B4-BE49-F238E27FC236}">
                <a16:creationId xmlns:a16="http://schemas.microsoft.com/office/drawing/2014/main" id="{572E3703-003C-0B48-8315-3DD96536CA69}"/>
              </a:ext>
            </a:extLst>
          </p:cNvPr>
          <p:cNvSpPr txBox="1"/>
          <p:nvPr/>
        </p:nvSpPr>
        <p:spPr>
          <a:xfrm>
            <a:off x="9892839" y="2978340"/>
            <a:ext cx="2383538" cy="523220"/>
          </a:xfrm>
          <a:prstGeom prst="rect">
            <a:avLst/>
          </a:prstGeom>
          <a:noFill/>
        </p:spPr>
        <p:txBody>
          <a:bodyPr wrap="none" rtlCol="0">
            <a:spAutoFit/>
          </a:bodyPr>
          <a:lstStyle/>
          <a:p>
            <a:r>
              <a:rPr lang="en-US" sz="1400" dirty="0"/>
              <a:t>Upper-positive charge region?</a:t>
            </a:r>
          </a:p>
          <a:p>
            <a:r>
              <a:rPr lang="en-US" sz="1400" dirty="0"/>
              <a:t>~11 km AGL</a:t>
            </a:r>
          </a:p>
        </p:txBody>
      </p:sp>
      <p:sp>
        <p:nvSpPr>
          <p:cNvPr id="18" name="TextBox 17">
            <a:extLst>
              <a:ext uri="{FF2B5EF4-FFF2-40B4-BE49-F238E27FC236}">
                <a16:creationId xmlns:a16="http://schemas.microsoft.com/office/drawing/2014/main" id="{FB1AFEAF-46CF-EA4C-9363-FFF748C2AA21}"/>
              </a:ext>
            </a:extLst>
          </p:cNvPr>
          <p:cNvSpPr txBox="1"/>
          <p:nvPr/>
        </p:nvSpPr>
        <p:spPr>
          <a:xfrm>
            <a:off x="9892839" y="4037900"/>
            <a:ext cx="2390654" cy="523220"/>
          </a:xfrm>
          <a:prstGeom prst="rect">
            <a:avLst/>
          </a:prstGeom>
          <a:noFill/>
        </p:spPr>
        <p:txBody>
          <a:bodyPr wrap="none" rtlCol="0">
            <a:spAutoFit/>
          </a:bodyPr>
          <a:lstStyle/>
          <a:p>
            <a:r>
              <a:rPr lang="en-US" sz="1400" dirty="0"/>
              <a:t>lower-negative charge region?</a:t>
            </a:r>
          </a:p>
          <a:p>
            <a:r>
              <a:rPr lang="en-US" sz="1400" dirty="0"/>
              <a:t>~6 km AGL</a:t>
            </a:r>
          </a:p>
        </p:txBody>
      </p:sp>
      <p:cxnSp>
        <p:nvCxnSpPr>
          <p:cNvPr id="24" name="Straight Connector 23">
            <a:extLst>
              <a:ext uri="{FF2B5EF4-FFF2-40B4-BE49-F238E27FC236}">
                <a16:creationId xmlns:a16="http://schemas.microsoft.com/office/drawing/2014/main" id="{AC4E187D-E927-6E4C-8CF6-92E082152277}"/>
              </a:ext>
            </a:extLst>
          </p:cNvPr>
          <p:cNvCxnSpPr>
            <a:cxnSpLocks/>
          </p:cNvCxnSpPr>
          <p:nvPr/>
        </p:nvCxnSpPr>
        <p:spPr>
          <a:xfrm flipV="1">
            <a:off x="4510981" y="2404071"/>
            <a:ext cx="4911284" cy="6463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AFCB78-8E20-644B-8C72-F608F5E4CD3C}"/>
              </a:ext>
            </a:extLst>
          </p:cNvPr>
          <p:cNvCxnSpPr>
            <a:cxnSpLocks/>
          </p:cNvCxnSpPr>
          <p:nvPr/>
        </p:nvCxnSpPr>
        <p:spPr>
          <a:xfrm flipV="1">
            <a:off x="3620530" y="2404072"/>
            <a:ext cx="2475470" cy="5721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F13208-18A7-7647-B224-3E169E098931}"/>
              </a:ext>
            </a:extLst>
          </p:cNvPr>
          <p:cNvCxnSpPr>
            <a:cxnSpLocks/>
          </p:cNvCxnSpPr>
          <p:nvPr/>
        </p:nvCxnSpPr>
        <p:spPr>
          <a:xfrm>
            <a:off x="3585002" y="4105038"/>
            <a:ext cx="2361294" cy="8386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933A73-6DFC-7143-A80A-216A4F30D0BC}"/>
              </a:ext>
            </a:extLst>
          </p:cNvPr>
          <p:cNvCxnSpPr>
            <a:cxnSpLocks/>
          </p:cNvCxnSpPr>
          <p:nvPr/>
        </p:nvCxnSpPr>
        <p:spPr>
          <a:xfrm>
            <a:off x="4510981" y="4065640"/>
            <a:ext cx="4781300" cy="87801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8" descr="A picture containing chart&#10;&#10;Description automatically generated">
            <a:extLst>
              <a:ext uri="{FF2B5EF4-FFF2-40B4-BE49-F238E27FC236}">
                <a16:creationId xmlns:a16="http://schemas.microsoft.com/office/drawing/2014/main" id="{3419F352-31E9-3D44-8137-FA0366EB59ED}"/>
              </a:ext>
            </a:extLst>
          </p:cNvPr>
          <p:cNvPicPr>
            <a:picLocks noChangeAspect="1"/>
          </p:cNvPicPr>
          <p:nvPr/>
        </p:nvPicPr>
        <p:blipFill>
          <a:blip r:embed="rId3"/>
          <a:stretch>
            <a:fillRect/>
          </a:stretch>
        </p:blipFill>
        <p:spPr>
          <a:xfrm>
            <a:off x="6661302" y="2404076"/>
            <a:ext cx="2760963" cy="2611722"/>
          </a:xfrm>
          <a:prstGeom prst="rect">
            <a:avLst/>
          </a:prstGeom>
        </p:spPr>
      </p:pic>
      <p:pic>
        <p:nvPicPr>
          <p:cNvPr id="11" name="Picture 10" descr="Graphical user interface, application&#10;&#10;Description automatically generated with medium confidence">
            <a:extLst>
              <a:ext uri="{FF2B5EF4-FFF2-40B4-BE49-F238E27FC236}">
                <a16:creationId xmlns:a16="http://schemas.microsoft.com/office/drawing/2014/main" id="{DE4378EA-838D-3F40-95FC-9CEEF7966812}"/>
              </a:ext>
            </a:extLst>
          </p:cNvPr>
          <p:cNvPicPr>
            <a:picLocks noChangeAspect="1"/>
          </p:cNvPicPr>
          <p:nvPr/>
        </p:nvPicPr>
        <p:blipFill>
          <a:blip r:embed="rId4"/>
          <a:stretch>
            <a:fillRect/>
          </a:stretch>
        </p:blipFill>
        <p:spPr>
          <a:xfrm>
            <a:off x="6002032" y="2404074"/>
            <a:ext cx="659270" cy="2611723"/>
          </a:xfrm>
          <a:prstGeom prst="rect">
            <a:avLst/>
          </a:prstGeom>
        </p:spPr>
      </p:pic>
      <p:cxnSp>
        <p:nvCxnSpPr>
          <p:cNvPr id="36" name="Straight Connector 35">
            <a:extLst>
              <a:ext uri="{FF2B5EF4-FFF2-40B4-BE49-F238E27FC236}">
                <a16:creationId xmlns:a16="http://schemas.microsoft.com/office/drawing/2014/main" id="{7130FA94-595D-FC41-8629-B26535E5B38D}"/>
              </a:ext>
            </a:extLst>
          </p:cNvPr>
          <p:cNvCxnSpPr>
            <a:cxnSpLocks/>
          </p:cNvCxnSpPr>
          <p:nvPr/>
        </p:nvCxnSpPr>
        <p:spPr>
          <a:xfrm flipV="1">
            <a:off x="6002032"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8C9B07-A058-754B-9A76-B6AE69CD4DDB}"/>
              </a:ext>
            </a:extLst>
          </p:cNvPr>
          <p:cNvCxnSpPr>
            <a:cxnSpLocks/>
          </p:cNvCxnSpPr>
          <p:nvPr/>
        </p:nvCxnSpPr>
        <p:spPr>
          <a:xfrm flipV="1">
            <a:off x="9422265"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BE3C73-A3DB-C24F-9F84-1C83D1FCC609}"/>
              </a:ext>
            </a:extLst>
          </p:cNvPr>
          <p:cNvCxnSpPr>
            <a:cxnSpLocks/>
          </p:cNvCxnSpPr>
          <p:nvPr/>
        </p:nvCxnSpPr>
        <p:spPr>
          <a:xfrm flipH="1">
            <a:off x="6002032" y="2404070"/>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F0AC40-FF94-B143-B1E2-C723B1292F13}"/>
              </a:ext>
            </a:extLst>
          </p:cNvPr>
          <p:cNvCxnSpPr>
            <a:cxnSpLocks/>
          </p:cNvCxnSpPr>
          <p:nvPr/>
        </p:nvCxnSpPr>
        <p:spPr>
          <a:xfrm flipH="1">
            <a:off x="6002032" y="5015797"/>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FFE86D-9A17-974E-8E86-6248D97748DF}"/>
              </a:ext>
            </a:extLst>
          </p:cNvPr>
          <p:cNvCxnSpPr>
            <a:cxnSpLocks/>
          </p:cNvCxnSpPr>
          <p:nvPr/>
        </p:nvCxnSpPr>
        <p:spPr>
          <a:xfrm flipH="1">
            <a:off x="8903282" y="3143235"/>
            <a:ext cx="989557" cy="285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6240C8-5D8C-A945-A562-07D5C7ECC4D4}"/>
              </a:ext>
            </a:extLst>
          </p:cNvPr>
          <p:cNvCxnSpPr>
            <a:cxnSpLocks/>
          </p:cNvCxnSpPr>
          <p:nvPr/>
        </p:nvCxnSpPr>
        <p:spPr>
          <a:xfrm flipH="1" flipV="1">
            <a:off x="8371943" y="3990546"/>
            <a:ext cx="1520896" cy="17761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678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57D2-1FB7-5A49-A366-58378EE82DD3}"/>
              </a:ext>
            </a:extLst>
          </p:cNvPr>
          <p:cNvSpPr>
            <a:spLocks noGrp="1"/>
          </p:cNvSpPr>
          <p:nvPr>
            <p:ph type="title"/>
          </p:nvPr>
        </p:nvSpPr>
        <p:spPr>
          <a:xfrm>
            <a:off x="838200" y="0"/>
            <a:ext cx="105156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636B22A8-4480-CC4C-A451-5ABC242EBE81}"/>
              </a:ext>
            </a:extLst>
          </p:cNvPr>
          <p:cNvSpPr>
            <a:spLocks noGrp="1"/>
          </p:cNvSpPr>
          <p:nvPr>
            <p:ph idx="1"/>
          </p:nvPr>
        </p:nvSpPr>
        <p:spPr>
          <a:xfrm>
            <a:off x="0" y="1060493"/>
            <a:ext cx="12192000" cy="5386131"/>
          </a:xfrm>
        </p:spPr>
        <p:txBody>
          <a:bodyPr>
            <a:normAutofit fontScale="92500" lnSpcReduction="10000"/>
          </a:bodyPr>
          <a:lstStyle/>
          <a:p>
            <a:r>
              <a:rPr lang="en-US" dirty="0"/>
              <a:t>During FL1-5 the E-field does not meet the threshold of 50 kV/m (as depicted by Saunders and Wahab 1975).</a:t>
            </a:r>
          </a:p>
          <a:p>
            <a:pPr lvl="1"/>
            <a:r>
              <a:rPr lang="en-US" dirty="0"/>
              <a:t>Though E-fields did reach up to –</a:t>
            </a:r>
            <a:r>
              <a:rPr lang="en-US" dirty="0" err="1"/>
              <a:t>Ez</a:t>
            </a:r>
            <a:r>
              <a:rPr lang="en-US" dirty="0"/>
              <a:t> = 21 kV/m (during FL1)</a:t>
            </a:r>
          </a:p>
          <a:p>
            <a:pPr marL="457200" lvl="1" indent="0">
              <a:buNone/>
            </a:pPr>
            <a:endParaRPr lang="en-US" dirty="0"/>
          </a:p>
          <a:p>
            <a:r>
              <a:rPr lang="en-US" dirty="0"/>
              <a:t>Lack of riming on the chain aggregates are also observed (similar to observations by Connolly et al 2005).</a:t>
            </a:r>
          </a:p>
          <a:p>
            <a:pPr marL="0" indent="0">
              <a:buNone/>
            </a:pPr>
            <a:endParaRPr lang="en-US" dirty="0"/>
          </a:p>
          <a:p>
            <a:r>
              <a:rPr lang="en-US" dirty="0"/>
              <a:t>Some chain aggregates show signs of sublimation.</a:t>
            </a:r>
          </a:p>
          <a:p>
            <a:pPr lvl="1"/>
            <a:r>
              <a:rPr lang="en-US" dirty="0"/>
              <a:t>Possible by entrainment near the outer edges of the thunderstorm?</a:t>
            </a:r>
          </a:p>
          <a:p>
            <a:pPr marL="457200" lvl="1" indent="0">
              <a:buNone/>
            </a:pPr>
            <a:endParaRPr lang="en-US" dirty="0"/>
          </a:p>
          <a:p>
            <a:r>
              <a:rPr lang="en-US" dirty="0"/>
              <a:t>Some chains are comprised of just plates. Others are a mixture of crystal elements from different temperature regimes (~ -50°C to 0°C).</a:t>
            </a:r>
          </a:p>
          <a:p>
            <a:pPr lvl="1"/>
            <a:r>
              <a:rPr lang="en-US" dirty="0"/>
              <a:t>Due to internal mixing via turbulent eddies? Shear zones from the updraft and downdrafts?</a:t>
            </a:r>
          </a:p>
          <a:p>
            <a:pPr lvl="1"/>
            <a:r>
              <a:rPr lang="en-US" dirty="0"/>
              <a:t>Possible optimization of chain aggregation near the upper positive charge region (~10 km AGL)?</a:t>
            </a:r>
          </a:p>
          <a:p>
            <a:endParaRPr lang="en-US" dirty="0"/>
          </a:p>
          <a:p>
            <a:pPr lvl="1"/>
            <a:endParaRPr lang="en-US" dirty="0"/>
          </a:p>
          <a:p>
            <a:endParaRPr lang="en-US" dirty="0"/>
          </a:p>
        </p:txBody>
      </p:sp>
    </p:spTree>
    <p:extLst>
      <p:ext uri="{BB962C8B-B14F-4D97-AF65-F5344CB8AC3E}">
        <p14:creationId xmlns:p14="http://schemas.microsoft.com/office/powerpoint/2010/main" val="1700269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462-31C1-8A4B-A966-8B6E37E7379E}"/>
              </a:ext>
            </a:extLst>
          </p:cNvPr>
          <p:cNvSpPr>
            <a:spLocks noGrp="1"/>
          </p:cNvSpPr>
          <p:nvPr>
            <p:ph type="title"/>
          </p:nvPr>
        </p:nvSpPr>
        <p:spPr>
          <a:xfrm>
            <a:off x="838200" y="-190929"/>
            <a:ext cx="10515600" cy="1325563"/>
          </a:xfrm>
        </p:spPr>
        <p:txBody>
          <a:bodyPr/>
          <a:lstStyle/>
          <a:p>
            <a:pPr algn="ctr"/>
            <a:r>
              <a:rPr lang="en-US" dirty="0"/>
              <a:t>Future Work</a:t>
            </a:r>
          </a:p>
        </p:txBody>
      </p:sp>
      <p:sp>
        <p:nvSpPr>
          <p:cNvPr id="3" name="Content Placeholder 2">
            <a:extLst>
              <a:ext uri="{FF2B5EF4-FFF2-40B4-BE49-F238E27FC236}">
                <a16:creationId xmlns:a16="http://schemas.microsoft.com/office/drawing/2014/main" id="{776D9C0B-6846-904A-B2E8-02AE0C57D29A}"/>
              </a:ext>
            </a:extLst>
          </p:cNvPr>
          <p:cNvSpPr>
            <a:spLocks noGrp="1"/>
          </p:cNvSpPr>
          <p:nvPr>
            <p:ph idx="1"/>
          </p:nvPr>
        </p:nvSpPr>
        <p:spPr>
          <a:xfrm>
            <a:off x="0" y="1484226"/>
            <a:ext cx="12192000" cy="5373774"/>
          </a:xfrm>
        </p:spPr>
        <p:txBody>
          <a:bodyPr/>
          <a:lstStyle/>
          <a:p>
            <a:r>
              <a:rPr lang="en-US" dirty="0"/>
              <a:t>In order to conclude that chain aggregation is occurring in the cirrus anvil region…</a:t>
            </a:r>
          </a:p>
          <a:p>
            <a:pPr lvl="1"/>
            <a:r>
              <a:rPr lang="en-US" dirty="0"/>
              <a:t>An analysis of other flights during the CapeEx19 Campaign (Fall AGU2021 Meeting).  </a:t>
            </a:r>
          </a:p>
          <a:p>
            <a:pPr marL="457200" lvl="1" indent="0">
              <a:buNone/>
            </a:pPr>
            <a:endParaRPr lang="en-US" dirty="0"/>
          </a:p>
          <a:p>
            <a:pPr lvl="1"/>
            <a:r>
              <a:rPr lang="en-US" dirty="0"/>
              <a:t>More cloud chamber work using more realistic ice concentrations, colder temperatures     (&gt; -15°C), and lower applied electric fields (5-30 kV/m).</a:t>
            </a:r>
          </a:p>
          <a:p>
            <a:pPr lvl="1"/>
            <a:endParaRPr lang="en-US" dirty="0"/>
          </a:p>
          <a:p>
            <a:pPr lvl="1"/>
            <a:r>
              <a:rPr lang="en-US" dirty="0"/>
              <a:t>A deeper understanding into the adhesion properties of ice particles in the presence of electric fields at colder temperatures.</a:t>
            </a:r>
          </a:p>
          <a:p>
            <a:pPr lvl="1"/>
            <a:endParaRPr lang="en-US" dirty="0"/>
          </a:p>
          <a:p>
            <a:r>
              <a:rPr lang="en-US" dirty="0"/>
              <a:t>To conclude that chain aggregation is occurring in other regions of the storm… </a:t>
            </a:r>
          </a:p>
          <a:p>
            <a:pPr lvl="1"/>
            <a:r>
              <a:rPr lang="en-US" dirty="0"/>
              <a:t>More conducted flights needed to sample different heights within a storm.</a:t>
            </a:r>
          </a:p>
          <a:p>
            <a:pPr lvl="2"/>
            <a:r>
              <a:rPr lang="en-US" dirty="0"/>
              <a:t>Storm core penetration? -&gt; safety restraints? </a:t>
            </a:r>
          </a:p>
          <a:p>
            <a:pPr marL="914400" lvl="2" indent="0">
              <a:buNone/>
            </a:pPr>
            <a:endParaRPr lang="en-US" dirty="0"/>
          </a:p>
        </p:txBody>
      </p:sp>
    </p:spTree>
    <p:extLst>
      <p:ext uri="{BB962C8B-B14F-4D97-AF65-F5344CB8AC3E}">
        <p14:creationId xmlns:p14="http://schemas.microsoft.com/office/powerpoint/2010/main" val="3723805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B44A-3966-4A43-BF46-93E50AD0276A}"/>
              </a:ext>
            </a:extLst>
          </p:cNvPr>
          <p:cNvSpPr>
            <a:spLocks noGrp="1"/>
          </p:cNvSpPr>
          <p:nvPr>
            <p:ph type="title"/>
          </p:nvPr>
        </p:nvSpPr>
        <p:spPr>
          <a:xfrm>
            <a:off x="838200" y="-148093"/>
            <a:ext cx="10515600" cy="1325563"/>
          </a:xfrm>
        </p:spPr>
        <p:txBody>
          <a:bodyPr/>
          <a:lstStyle/>
          <a:p>
            <a:pPr algn="ctr"/>
            <a:r>
              <a:rPr lang="en-US" dirty="0"/>
              <a:t>Introduction</a:t>
            </a:r>
          </a:p>
        </p:txBody>
      </p:sp>
      <p:sp>
        <p:nvSpPr>
          <p:cNvPr id="3" name="Content Placeholder 2">
            <a:extLst>
              <a:ext uri="{FF2B5EF4-FFF2-40B4-BE49-F238E27FC236}">
                <a16:creationId xmlns:a16="http://schemas.microsoft.com/office/drawing/2014/main" id="{3042D52D-9C13-BA49-B2C7-522A7A6D7CCC}"/>
              </a:ext>
            </a:extLst>
          </p:cNvPr>
          <p:cNvSpPr>
            <a:spLocks noGrp="1"/>
          </p:cNvSpPr>
          <p:nvPr>
            <p:ph idx="1"/>
          </p:nvPr>
        </p:nvSpPr>
        <p:spPr>
          <a:xfrm>
            <a:off x="0" y="912812"/>
            <a:ext cx="12192000" cy="5032376"/>
          </a:xfrm>
        </p:spPr>
        <p:txBody>
          <a:bodyPr>
            <a:normAutofit/>
          </a:bodyPr>
          <a:lstStyle/>
          <a:p>
            <a:r>
              <a:rPr lang="en-US" sz="2400" dirty="0"/>
              <a:t>Evidence since the 1960’s has shown that electric fields have an influence on aggregation. </a:t>
            </a:r>
          </a:p>
          <a:p>
            <a:pPr marL="0" indent="0">
              <a:buNone/>
            </a:pPr>
            <a:r>
              <a:rPr lang="en-US" sz="2400" dirty="0"/>
              <a:t>Previous Cloud Chamber Experiments:</a:t>
            </a:r>
            <a:endParaRPr lang="en-US" sz="2000" dirty="0"/>
          </a:p>
          <a:p>
            <a:pPr lvl="1"/>
            <a:r>
              <a:rPr lang="en-US" sz="2000" dirty="0"/>
              <a:t>Crowther and Saunders (1973):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a:t>
            </a:r>
          </a:p>
          <a:p>
            <a:pPr lvl="2"/>
            <a:r>
              <a:rPr lang="en-US" sz="1600" dirty="0"/>
              <a:t>Observed aggregates not in clumps, but in an elongated, quasi-linear, chain-like orientation occasionally containing 10 or more ice crystal elements.</a:t>
            </a:r>
            <a:r>
              <a:rPr lang="en-US" sz="1600" dirty="0">
                <a:effectLst/>
              </a:rPr>
              <a:t> </a:t>
            </a:r>
          </a:p>
          <a:p>
            <a:pPr marL="914400" lvl="2" indent="0">
              <a:buNone/>
            </a:pPr>
            <a:endParaRPr lang="en-US" sz="2000" dirty="0"/>
          </a:p>
          <a:p>
            <a:pPr lvl="1"/>
            <a:r>
              <a:rPr lang="en-US" sz="2000" dirty="0"/>
              <a:t>Saunders and Wahab (1975):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using high, but more realistic ice crystal concentrations (than previous cloud chamber work).</a:t>
            </a:r>
          </a:p>
        </p:txBody>
      </p:sp>
      <p:sp>
        <p:nvSpPr>
          <p:cNvPr id="4" name="Slide Number Placeholder 3">
            <a:extLst>
              <a:ext uri="{FF2B5EF4-FFF2-40B4-BE49-F238E27FC236}">
                <a16:creationId xmlns:a16="http://schemas.microsoft.com/office/drawing/2014/main" id="{13C40F02-A6F4-6142-A17A-8C765EF1BA9A}"/>
              </a:ext>
            </a:extLst>
          </p:cNvPr>
          <p:cNvSpPr>
            <a:spLocks noGrp="1"/>
          </p:cNvSpPr>
          <p:nvPr>
            <p:ph type="sldNum" sz="quarter" idx="12"/>
          </p:nvPr>
        </p:nvSpPr>
        <p:spPr/>
        <p:txBody>
          <a:bodyPr/>
          <a:lstStyle/>
          <a:p>
            <a:fld id="{01CCC68B-C77F-9648-A59F-C3AAC0C6F570}" type="slidenum">
              <a:rPr lang="en-US" smtClean="0"/>
              <a:t>2</a:t>
            </a:fld>
            <a:endParaRPr lang="en-US"/>
          </a:p>
        </p:txBody>
      </p:sp>
      <p:pic>
        <p:nvPicPr>
          <p:cNvPr id="5" name="Picture 4" descr="Chart, line chart&#10;&#10;Description automatically generated">
            <a:extLst>
              <a:ext uri="{FF2B5EF4-FFF2-40B4-BE49-F238E27FC236}">
                <a16:creationId xmlns:a16="http://schemas.microsoft.com/office/drawing/2014/main" id="{0024C355-54F0-5643-AB84-70362BCF16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58495" y="3872714"/>
            <a:ext cx="3285579" cy="2993572"/>
          </a:xfrm>
          <a:prstGeom prst="rect">
            <a:avLst/>
          </a:prstGeom>
        </p:spPr>
      </p:pic>
      <p:pic>
        <p:nvPicPr>
          <p:cNvPr id="6" name="Picture 5" descr="Diagram&#10;&#10;Description automatically generated">
            <a:extLst>
              <a:ext uri="{FF2B5EF4-FFF2-40B4-BE49-F238E27FC236}">
                <a16:creationId xmlns:a16="http://schemas.microsoft.com/office/drawing/2014/main" id="{3CA19B43-D022-8948-9D89-71D76AF1A57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405679" y="3872713"/>
            <a:ext cx="2743200" cy="299357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E9F9D79-3906-444F-B296-A96958FF003A}"/>
              </a:ext>
            </a:extLst>
          </p:cNvPr>
          <p:cNvPicPr>
            <a:picLocks noChangeAspect="1"/>
          </p:cNvPicPr>
          <p:nvPr/>
        </p:nvPicPr>
        <p:blipFill>
          <a:blip r:embed="rId5"/>
          <a:stretch>
            <a:fillRect/>
          </a:stretch>
        </p:blipFill>
        <p:spPr>
          <a:xfrm>
            <a:off x="266651" y="4317078"/>
            <a:ext cx="4689384" cy="2540922"/>
          </a:xfrm>
          <a:prstGeom prst="rect">
            <a:avLst/>
          </a:prstGeom>
        </p:spPr>
      </p:pic>
    </p:spTree>
    <p:extLst>
      <p:ext uri="{BB962C8B-B14F-4D97-AF65-F5344CB8AC3E}">
        <p14:creationId xmlns:p14="http://schemas.microsoft.com/office/powerpoint/2010/main" val="2377076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60CE-D7C0-A449-BD1F-30150F8972E2}"/>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0DD3C26E-E895-D942-916C-20D46A0416E8}"/>
              </a:ext>
            </a:extLst>
          </p:cNvPr>
          <p:cNvSpPr>
            <a:spLocks noGrp="1"/>
          </p:cNvSpPr>
          <p:nvPr>
            <p:ph idx="1"/>
          </p:nvPr>
        </p:nvSpPr>
        <p:spPr>
          <a:xfrm>
            <a:off x="0" y="1698350"/>
            <a:ext cx="10813774" cy="4351338"/>
          </a:xfrm>
        </p:spPr>
        <p:txBody>
          <a:bodyPr wrap="square">
            <a:normAutofit fontScale="85000" lnSpcReduction="20000"/>
          </a:bodyPr>
          <a:lstStyle/>
          <a:p>
            <a:pPr marL="915988" indent="-915988" algn="just">
              <a:buNone/>
            </a:pPr>
            <a:r>
              <a:rPr lang="en-US" dirty="0"/>
              <a:t>Bailey, M. P., and J. Hallett, 2009: A Comprehensive Habit Diagram for Atmospheric Ice Crystals: Confirmation from the Laboratory, AIRS II, and Other Field Studies. </a:t>
            </a:r>
            <a:r>
              <a:rPr lang="en-US" i="1" dirty="0"/>
              <a:t>Journal of the Atmospheric Sciences</a:t>
            </a:r>
            <a:r>
              <a:rPr lang="en-US" dirty="0"/>
              <a:t>, </a:t>
            </a:r>
            <a:r>
              <a:rPr lang="en-US" b="1" dirty="0"/>
              <a:t>66</a:t>
            </a:r>
            <a:r>
              <a:rPr lang="en-US" dirty="0"/>
              <a:t>, 2888–2899, https://doi.org/10.1175/2009JAS2883.1</a:t>
            </a:r>
          </a:p>
          <a:p>
            <a:pPr marL="0" indent="0">
              <a:buNone/>
            </a:pPr>
            <a:endParaRPr lang="en-US" dirty="0"/>
          </a:p>
          <a:p>
            <a:pPr marL="915988" indent="-915988" algn="just">
              <a:buNone/>
            </a:pPr>
            <a:r>
              <a:rPr lang="en-US" dirty="0"/>
              <a:t>Connolly, P. J., C. P. R. Saunders, M. W. Gallagher, K. N. Bower, M. J. Flynn, T. W. </a:t>
            </a:r>
            <a:r>
              <a:rPr lang="en-US" dirty="0" err="1"/>
              <a:t>Choularton</a:t>
            </a:r>
            <a:r>
              <a:rPr lang="en-US" dirty="0"/>
              <a:t>, J. Whiteway, and R. P. Lawson, 2005: Aircraft Observations of the Influence of Electric Fields on the Aggregation of Ice Crystals. </a:t>
            </a:r>
            <a:r>
              <a:rPr lang="en-US" i="1" dirty="0"/>
              <a:t>Quarterly Journal of the Royal Meteorological Society</a:t>
            </a:r>
            <a:r>
              <a:rPr lang="en-US" dirty="0"/>
              <a:t>, </a:t>
            </a:r>
            <a:r>
              <a:rPr lang="en-US" b="1" dirty="0"/>
              <a:t>131</a:t>
            </a:r>
            <a:r>
              <a:rPr lang="en-US" dirty="0"/>
              <a:t>, 1695–1712, https://doi.org/10.1256/qj.03.217</a:t>
            </a:r>
          </a:p>
          <a:p>
            <a:endParaRPr lang="en-US" dirty="0"/>
          </a:p>
          <a:p>
            <a:pPr marL="915988" indent="-915988" algn="just">
              <a:buNone/>
            </a:pPr>
            <a:r>
              <a:rPr lang="en-US" dirty="0"/>
              <a:t>Saunders, C. P. R., and N. M. A. Wahab, 1975: The Influence of Electric Fields on the Aggregation of Ice Crystals. </a:t>
            </a:r>
            <a:r>
              <a:rPr lang="en-US" i="1" dirty="0"/>
              <a:t>Journal of the Meteorological Society of Japan</a:t>
            </a:r>
            <a:r>
              <a:rPr lang="en-US" dirty="0"/>
              <a:t>, </a:t>
            </a:r>
            <a:r>
              <a:rPr lang="en-US" b="1" dirty="0"/>
              <a:t>53</a:t>
            </a:r>
            <a:r>
              <a:rPr lang="en-US" dirty="0"/>
              <a:t>, 121–126, https://doi.org/10.2151/jmsj1965.53.2_121</a:t>
            </a:r>
          </a:p>
          <a:p>
            <a:endParaRPr lang="en-US" dirty="0"/>
          </a:p>
          <a:p>
            <a:endParaRPr lang="en-US" dirty="0"/>
          </a:p>
        </p:txBody>
      </p:sp>
    </p:spTree>
    <p:extLst>
      <p:ext uri="{BB962C8B-B14F-4D97-AF65-F5344CB8AC3E}">
        <p14:creationId xmlns:p14="http://schemas.microsoft.com/office/powerpoint/2010/main" val="786237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204D-28FF-2B45-B02F-C38911C5E16C}"/>
              </a:ext>
            </a:extLst>
          </p:cNvPr>
          <p:cNvSpPr>
            <a:spLocks noGrp="1"/>
          </p:cNvSpPr>
          <p:nvPr>
            <p:ph type="title"/>
          </p:nvPr>
        </p:nvSpPr>
        <p:spPr>
          <a:xfrm>
            <a:off x="838200" y="410845"/>
            <a:ext cx="10515600" cy="1325563"/>
          </a:xfrm>
        </p:spPr>
        <p:txBody>
          <a:bodyPr/>
          <a:lstStyle/>
          <a:p>
            <a:pPr algn="ctr"/>
            <a:r>
              <a:rPr lang="en-US" dirty="0"/>
              <a:t>Introduction</a:t>
            </a:r>
            <a:br>
              <a:rPr lang="en-US" dirty="0"/>
            </a:br>
            <a:r>
              <a:rPr lang="en-US" dirty="0"/>
              <a:t>Connolly et al. 2005</a:t>
            </a:r>
          </a:p>
        </p:txBody>
      </p:sp>
      <p:sp>
        <p:nvSpPr>
          <p:cNvPr id="3" name="Content Placeholder 2">
            <a:extLst>
              <a:ext uri="{FF2B5EF4-FFF2-40B4-BE49-F238E27FC236}">
                <a16:creationId xmlns:a16="http://schemas.microsoft.com/office/drawing/2014/main" id="{B2E7FBBE-198F-6C41-8AE1-34FBD97DF98C}"/>
              </a:ext>
            </a:extLst>
          </p:cNvPr>
          <p:cNvSpPr>
            <a:spLocks noGrp="1"/>
          </p:cNvSpPr>
          <p:nvPr>
            <p:ph idx="1"/>
          </p:nvPr>
        </p:nvSpPr>
        <p:spPr>
          <a:xfrm>
            <a:off x="0" y="1825624"/>
            <a:ext cx="12192000" cy="5032375"/>
          </a:xfrm>
        </p:spPr>
        <p:txBody>
          <a:bodyPr>
            <a:normAutofit fontScale="85000" lnSpcReduction="20000"/>
          </a:bodyPr>
          <a:lstStyle/>
          <a:p>
            <a:pPr marL="285750" indent="-285750"/>
            <a:r>
              <a:rPr lang="en-US" dirty="0"/>
              <a:t>Island forced convection over the Tiwi Islands.</a:t>
            </a:r>
          </a:p>
          <a:p>
            <a:pPr marL="742950" lvl="1" indent="-285750"/>
            <a:r>
              <a:rPr lang="en-US" dirty="0"/>
              <a:t>Aerosol inflow tends to be from continental Australia and so it is classed as continental.</a:t>
            </a:r>
          </a:p>
          <a:p>
            <a:pPr marL="457200" lvl="1" indent="0">
              <a:buNone/>
            </a:pPr>
            <a:endParaRPr lang="en-US" dirty="0"/>
          </a:p>
          <a:p>
            <a:pPr marL="285750" indent="-285750"/>
            <a:r>
              <a:rPr lang="en-US" dirty="0"/>
              <a:t>Ice-crystal chains were found in the highest frequencies near the anvil base (continental).</a:t>
            </a:r>
          </a:p>
          <a:p>
            <a:pPr marL="742950" lvl="1" indent="-285750"/>
            <a:r>
              <a:rPr lang="en-US" sz="2600" dirty="0"/>
              <a:t>Sedimentation and/or other mechanisms.</a:t>
            </a:r>
          </a:p>
          <a:p>
            <a:pPr lvl="1"/>
            <a:endParaRPr lang="en-US" sz="2800" dirty="0"/>
          </a:p>
          <a:p>
            <a:pPr marL="285750" indent="-285750"/>
            <a:r>
              <a:rPr lang="en-US" b="1" u="sng" dirty="0"/>
              <a:t>No direct measurements of electric fields were made.</a:t>
            </a:r>
          </a:p>
          <a:p>
            <a:endParaRPr lang="en-US" dirty="0"/>
          </a:p>
          <a:p>
            <a:pPr marL="285750" indent="-285750"/>
            <a:r>
              <a:rPr lang="en-US" b="1" u="sng" dirty="0"/>
              <a:t>Possible that the aggregates originated higher above the mixed-phase updraught region?</a:t>
            </a:r>
          </a:p>
          <a:p>
            <a:pPr marL="0" indent="0">
              <a:buNone/>
            </a:pPr>
            <a:endParaRPr lang="en-US" dirty="0"/>
          </a:p>
          <a:p>
            <a:r>
              <a:rPr lang="en-US" dirty="0"/>
              <a:t>Distinct lack of riming on the crystal aggregate chains observed in the outflow (Tiwi Island convection)</a:t>
            </a:r>
          </a:p>
          <a:p>
            <a:pPr lvl="1"/>
            <a:r>
              <a:rPr lang="en-US" dirty="0"/>
              <a:t>Gives some evidence to support the idea that the majority of the chains in the dataset formed in fully glaciated regions below approximately −37°C.</a:t>
            </a:r>
          </a:p>
          <a:p>
            <a:endParaRPr lang="en-US" dirty="0"/>
          </a:p>
        </p:txBody>
      </p:sp>
      <p:sp>
        <p:nvSpPr>
          <p:cNvPr id="4" name="Slide Number Placeholder 3">
            <a:extLst>
              <a:ext uri="{FF2B5EF4-FFF2-40B4-BE49-F238E27FC236}">
                <a16:creationId xmlns:a16="http://schemas.microsoft.com/office/drawing/2014/main" id="{A0DE0C7D-61BB-A24F-87DE-9C321F842A10}"/>
              </a:ext>
            </a:extLst>
          </p:cNvPr>
          <p:cNvSpPr>
            <a:spLocks noGrp="1"/>
          </p:cNvSpPr>
          <p:nvPr>
            <p:ph type="sldNum" sz="quarter" idx="12"/>
          </p:nvPr>
        </p:nvSpPr>
        <p:spPr/>
        <p:txBody>
          <a:bodyPr/>
          <a:lstStyle/>
          <a:p>
            <a:fld id="{01CCC68B-C77F-9648-A59F-C3AAC0C6F570}" type="slidenum">
              <a:rPr lang="en-US" smtClean="0"/>
              <a:t>3</a:t>
            </a:fld>
            <a:endParaRPr lang="en-US"/>
          </a:p>
        </p:txBody>
      </p:sp>
    </p:spTree>
    <p:extLst>
      <p:ext uri="{BB962C8B-B14F-4D97-AF65-F5344CB8AC3E}">
        <p14:creationId xmlns:p14="http://schemas.microsoft.com/office/powerpoint/2010/main" val="178002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0"/>
            <a:ext cx="10515600" cy="1325563"/>
          </a:xfrm>
        </p:spPr>
        <p:txBody>
          <a:bodyPr/>
          <a:lstStyle/>
          <a:p>
            <a:pPr algn="ctr"/>
            <a:r>
              <a:rPr lang="en-US" dirty="0"/>
              <a:t>Objective</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1324769"/>
            <a:ext cx="12192000" cy="5533231"/>
          </a:xfrm>
        </p:spPr>
        <p:txBody>
          <a:bodyPr>
            <a:normAutofit/>
          </a:bodyPr>
          <a:lstStyle/>
          <a:p>
            <a:r>
              <a:rPr lang="en-US" b="1" u="sng" dirty="0"/>
              <a:t>Question of interest: </a:t>
            </a:r>
          </a:p>
          <a:p>
            <a:pPr lvl="1"/>
            <a:r>
              <a:rPr lang="en-US" b="1" dirty="0"/>
              <a:t>Is chain aggregation occurring in the cirrus anvil region of Florida thunderstorms?</a:t>
            </a:r>
          </a:p>
          <a:p>
            <a:pPr marL="0" indent="0">
              <a:buNone/>
            </a:pPr>
            <a:endParaRPr lang="en-US" b="1" u="sng" dirty="0"/>
          </a:p>
          <a:p>
            <a:r>
              <a:rPr lang="en-US" dirty="0"/>
              <a:t>Utilize the CapeEx19 dataset and characterize the observed chain aggregates in cirrus anvil region.</a:t>
            </a:r>
          </a:p>
          <a:p>
            <a:pPr lvl="1"/>
            <a:r>
              <a:rPr lang="en-US" dirty="0"/>
              <a:t>Microphysical properties and crystal elements.</a:t>
            </a:r>
          </a:p>
          <a:p>
            <a:pPr lvl="1"/>
            <a:r>
              <a:rPr lang="en-US" dirty="0"/>
              <a:t>In-situ electric field and environmental properties/measurements (where the chains were sampled).</a:t>
            </a:r>
          </a:p>
          <a:p>
            <a:pPr marL="457200" lvl="1" indent="0">
              <a:buNone/>
            </a:pPr>
            <a:endParaRPr lang="en-US" dirty="0"/>
          </a:p>
          <a:p>
            <a:r>
              <a:rPr lang="en-US" dirty="0"/>
              <a:t>Compare data to the Saunders and Wahab (1975) criteria. Is the cirrus anvil environment conducive for chain aggregation? </a:t>
            </a:r>
            <a:endParaRPr lang="en-US" b="1" u="sng" dirty="0"/>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4</a:t>
            </a:fld>
            <a:endParaRPr lang="en-US" dirty="0"/>
          </a:p>
        </p:txBody>
      </p:sp>
    </p:spTree>
    <p:extLst>
      <p:ext uri="{BB962C8B-B14F-4D97-AF65-F5344CB8AC3E}">
        <p14:creationId xmlns:p14="http://schemas.microsoft.com/office/powerpoint/2010/main" val="62626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22C4-7A82-0540-BEEE-733127ACB159}"/>
              </a:ext>
            </a:extLst>
          </p:cNvPr>
          <p:cNvSpPr>
            <a:spLocks noGrp="1"/>
          </p:cNvSpPr>
          <p:nvPr>
            <p:ph type="title"/>
          </p:nvPr>
        </p:nvSpPr>
        <p:spPr>
          <a:xfrm>
            <a:off x="838200" y="0"/>
            <a:ext cx="10515600" cy="1325563"/>
          </a:xfrm>
        </p:spPr>
        <p:txBody>
          <a:bodyPr/>
          <a:lstStyle/>
          <a:p>
            <a:pPr algn="ctr"/>
            <a:r>
              <a:rPr lang="en-US" dirty="0"/>
              <a:t>Methodology</a:t>
            </a:r>
          </a:p>
        </p:txBody>
      </p:sp>
      <p:sp>
        <p:nvSpPr>
          <p:cNvPr id="3" name="Content Placeholder 2">
            <a:extLst>
              <a:ext uri="{FF2B5EF4-FFF2-40B4-BE49-F238E27FC236}">
                <a16:creationId xmlns:a16="http://schemas.microsoft.com/office/drawing/2014/main" id="{080C0A40-054B-B145-81D1-D209704E56A1}"/>
              </a:ext>
            </a:extLst>
          </p:cNvPr>
          <p:cNvSpPr>
            <a:spLocks noGrp="1"/>
          </p:cNvSpPr>
          <p:nvPr>
            <p:ph idx="1"/>
          </p:nvPr>
        </p:nvSpPr>
        <p:spPr>
          <a:xfrm>
            <a:off x="0" y="1168399"/>
            <a:ext cx="6096000" cy="5032375"/>
          </a:xfrm>
        </p:spPr>
        <p:txBody>
          <a:bodyPr/>
          <a:lstStyle/>
          <a:p>
            <a:r>
              <a:rPr lang="en-US" b="1" u="sng" dirty="0"/>
              <a:t>CapeEx19 Field Campaign</a:t>
            </a:r>
          </a:p>
          <a:p>
            <a:r>
              <a:rPr lang="en-US" dirty="0"/>
              <a:t>Location: Cape Canaveral, Florida</a:t>
            </a:r>
          </a:p>
          <a:p>
            <a:r>
              <a:rPr lang="en-US" dirty="0"/>
              <a:t>Time Frame: Late July 2019 – Early August 2019</a:t>
            </a:r>
          </a:p>
          <a:p>
            <a:r>
              <a:rPr lang="en-US" dirty="0"/>
              <a:t>Field Campaign Objectives:</a:t>
            </a:r>
          </a:p>
          <a:p>
            <a:pPr lvl="1"/>
            <a:r>
              <a:rPr lang="en-US" b="1" dirty="0"/>
              <a:t>Continue improvements to both cirrus cloud modeling and radar interpretation by utilizing aircraft observations to enhance our understanding of Florida convection.</a:t>
            </a:r>
          </a:p>
          <a:p>
            <a:pPr lvl="1"/>
            <a:r>
              <a:rPr lang="en-US" b="1" dirty="0"/>
              <a:t>Understanding the various processes that result in chain aggregate formation</a:t>
            </a:r>
            <a:r>
              <a:rPr lang="en-US" dirty="0"/>
              <a:t>.</a:t>
            </a:r>
          </a:p>
        </p:txBody>
      </p:sp>
      <p:sp>
        <p:nvSpPr>
          <p:cNvPr id="4" name="Slide Number Placeholder 3">
            <a:extLst>
              <a:ext uri="{FF2B5EF4-FFF2-40B4-BE49-F238E27FC236}">
                <a16:creationId xmlns:a16="http://schemas.microsoft.com/office/drawing/2014/main" id="{DC928423-5AFC-0F43-A1ED-2B21271D121F}"/>
              </a:ext>
            </a:extLst>
          </p:cNvPr>
          <p:cNvSpPr>
            <a:spLocks noGrp="1"/>
          </p:cNvSpPr>
          <p:nvPr>
            <p:ph type="sldNum" sz="quarter" idx="12"/>
          </p:nvPr>
        </p:nvSpPr>
        <p:spPr/>
        <p:txBody>
          <a:bodyPr/>
          <a:lstStyle/>
          <a:p>
            <a:fld id="{01CCC68B-C77F-9648-A59F-C3AAC0C6F570}" type="slidenum">
              <a:rPr lang="en-US" smtClean="0"/>
              <a:t>5</a:t>
            </a:fld>
            <a:endParaRPr lang="en-US"/>
          </a:p>
        </p:txBody>
      </p:sp>
      <p:pic>
        <p:nvPicPr>
          <p:cNvPr id="6" name="Content Placeholder 3" descr="Diagram, schematic&#10;&#10;Description automatically generated">
            <a:extLst>
              <a:ext uri="{FF2B5EF4-FFF2-40B4-BE49-F238E27FC236}">
                <a16:creationId xmlns:a16="http://schemas.microsoft.com/office/drawing/2014/main" id="{BBAAD145-272E-CC46-943C-ED1419365935}"/>
              </a:ext>
            </a:extLst>
          </p:cNvPr>
          <p:cNvPicPr>
            <a:picLocks noChangeAspect="1"/>
          </p:cNvPicPr>
          <p:nvPr/>
        </p:nvPicPr>
        <p:blipFill rotWithShape="1">
          <a:blip r:embed="rId3"/>
          <a:srcRect t="2370"/>
          <a:stretch/>
        </p:blipFill>
        <p:spPr>
          <a:xfrm>
            <a:off x="6284855" y="2039937"/>
            <a:ext cx="5907145" cy="4160837"/>
          </a:xfrm>
          <a:prstGeom prst="rect">
            <a:avLst/>
          </a:prstGeom>
        </p:spPr>
      </p:pic>
      <p:sp>
        <p:nvSpPr>
          <p:cNvPr id="7" name="TextBox 6">
            <a:extLst>
              <a:ext uri="{FF2B5EF4-FFF2-40B4-BE49-F238E27FC236}">
                <a16:creationId xmlns:a16="http://schemas.microsoft.com/office/drawing/2014/main" id="{56A250DF-5BBD-B547-A3D5-FA96C1ABD6B1}"/>
              </a:ext>
            </a:extLst>
          </p:cNvPr>
          <p:cNvSpPr txBox="1"/>
          <p:nvPr/>
        </p:nvSpPr>
        <p:spPr>
          <a:xfrm>
            <a:off x="9482775" y="1116607"/>
            <a:ext cx="1871025" cy="923330"/>
          </a:xfrm>
          <a:prstGeom prst="rect">
            <a:avLst/>
          </a:prstGeom>
          <a:noFill/>
        </p:spPr>
        <p:txBody>
          <a:bodyPr wrap="none" rtlCol="0">
            <a:spAutoFit/>
          </a:bodyPr>
          <a:lstStyle/>
          <a:p>
            <a:r>
              <a:rPr lang="en-US" b="1" dirty="0"/>
              <a:t>Not pictured</a:t>
            </a:r>
            <a:r>
              <a:rPr lang="en-US" dirty="0"/>
              <a:t>:</a:t>
            </a:r>
          </a:p>
          <a:p>
            <a:r>
              <a:rPr lang="en-US" dirty="0"/>
              <a:t>6-Rotating Vane</a:t>
            </a:r>
          </a:p>
          <a:p>
            <a:r>
              <a:rPr lang="en-US" dirty="0"/>
              <a:t>Electric Field Mills</a:t>
            </a:r>
          </a:p>
        </p:txBody>
      </p:sp>
    </p:spTree>
    <p:extLst>
      <p:ext uri="{BB962C8B-B14F-4D97-AF65-F5344CB8AC3E}">
        <p14:creationId xmlns:p14="http://schemas.microsoft.com/office/powerpoint/2010/main" val="1534703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40F5-CC00-8941-82AE-A4B5043AD7BA}"/>
              </a:ext>
            </a:extLst>
          </p:cNvPr>
          <p:cNvSpPr>
            <a:spLocks noGrp="1"/>
          </p:cNvSpPr>
          <p:nvPr>
            <p:ph type="title"/>
          </p:nvPr>
        </p:nvSpPr>
        <p:spPr>
          <a:xfrm>
            <a:off x="526892" y="-239872"/>
            <a:ext cx="10515600" cy="1325563"/>
          </a:xfrm>
        </p:spPr>
        <p:txBody>
          <a:bodyPr>
            <a:normAutofit/>
          </a:bodyPr>
          <a:lstStyle/>
          <a:p>
            <a:pPr algn="ctr"/>
            <a:r>
              <a:rPr lang="en-US" sz="3200" dirty="0"/>
              <a:t>Methodology</a:t>
            </a:r>
          </a:p>
        </p:txBody>
      </p:sp>
      <p:sp>
        <p:nvSpPr>
          <p:cNvPr id="3" name="Content Placeholder 2">
            <a:extLst>
              <a:ext uri="{FF2B5EF4-FFF2-40B4-BE49-F238E27FC236}">
                <a16:creationId xmlns:a16="http://schemas.microsoft.com/office/drawing/2014/main" id="{9BAEE0C3-F1ED-D742-85BD-3AD024DEC852}"/>
              </a:ext>
            </a:extLst>
          </p:cNvPr>
          <p:cNvSpPr>
            <a:spLocks noGrp="1"/>
          </p:cNvSpPr>
          <p:nvPr>
            <p:ph idx="1"/>
          </p:nvPr>
        </p:nvSpPr>
        <p:spPr>
          <a:xfrm>
            <a:off x="0" y="697231"/>
            <a:ext cx="5229921" cy="5806439"/>
          </a:xfrm>
        </p:spPr>
        <p:txBody>
          <a:bodyPr/>
          <a:lstStyle/>
          <a:p>
            <a:r>
              <a:rPr lang="en-US" sz="2000" dirty="0"/>
              <a:t>3 August 2019 flight (20190803a) during the CapeEx19 field Campaign</a:t>
            </a:r>
          </a:p>
          <a:p>
            <a:r>
              <a:rPr lang="en-US" sz="2000" dirty="0"/>
              <a:t>Sea-breeze induced convection over western Florida. Later enhanced by convergence zone west of Cape Canaveral, Florida. </a:t>
            </a:r>
          </a:p>
          <a:p>
            <a:pPr lvl="1"/>
            <a:r>
              <a:rPr lang="en-US" sz="1800" dirty="0"/>
              <a:t>14:24:00 – 17:26:00 UTC</a:t>
            </a:r>
          </a:p>
          <a:p>
            <a:pPr lvl="1"/>
            <a:r>
              <a:rPr lang="en-US" sz="1800" dirty="0"/>
              <a:t>North Dakota Citation II Research Aircraft sampled through the cirrus anvil regions (9.5 – 11.5 km above ground level).</a:t>
            </a:r>
          </a:p>
          <a:p>
            <a:pPr lvl="2"/>
            <a:r>
              <a:rPr lang="en-US" sz="1600" dirty="0"/>
              <a:t>Chain Aggregates observed</a:t>
            </a:r>
          </a:p>
          <a:p>
            <a:endParaRPr lang="en-US" dirty="0"/>
          </a:p>
        </p:txBody>
      </p:sp>
      <p:sp>
        <p:nvSpPr>
          <p:cNvPr id="4" name="Slide Number Placeholder 3">
            <a:extLst>
              <a:ext uri="{FF2B5EF4-FFF2-40B4-BE49-F238E27FC236}">
                <a16:creationId xmlns:a16="http://schemas.microsoft.com/office/drawing/2014/main" id="{5C989495-A574-5149-84B6-7575D3349852}"/>
              </a:ext>
            </a:extLst>
          </p:cNvPr>
          <p:cNvSpPr>
            <a:spLocks noGrp="1"/>
          </p:cNvSpPr>
          <p:nvPr>
            <p:ph type="sldNum" sz="quarter" idx="12"/>
          </p:nvPr>
        </p:nvSpPr>
        <p:spPr>
          <a:xfrm>
            <a:off x="9252072" y="57785"/>
            <a:ext cx="2743200" cy="365125"/>
          </a:xfrm>
        </p:spPr>
        <p:txBody>
          <a:bodyPr/>
          <a:lstStyle/>
          <a:p>
            <a:fld id="{01CCC68B-C77F-9648-A59F-C3AAC0C6F570}" type="slidenum">
              <a:rPr lang="en-US" smtClean="0"/>
              <a:t>6</a:t>
            </a:fld>
            <a:endParaRPr lang="en-US" dirty="0"/>
          </a:p>
        </p:txBody>
      </p:sp>
      <p:pic>
        <p:nvPicPr>
          <p:cNvPr id="5" name="Picture 4" descr="A picture containing chart&#10;&#10;Description automatically generated">
            <a:extLst>
              <a:ext uri="{FF2B5EF4-FFF2-40B4-BE49-F238E27FC236}">
                <a16:creationId xmlns:a16="http://schemas.microsoft.com/office/drawing/2014/main" id="{94593AC7-7407-E54B-93F3-8FFED46A3A8D}"/>
              </a:ext>
            </a:extLst>
          </p:cNvPr>
          <p:cNvPicPr>
            <a:picLocks noChangeAspect="1"/>
          </p:cNvPicPr>
          <p:nvPr/>
        </p:nvPicPr>
        <p:blipFill>
          <a:blip r:embed="rId3"/>
          <a:stretch>
            <a:fillRect/>
          </a:stretch>
        </p:blipFill>
        <p:spPr>
          <a:xfrm>
            <a:off x="6573082" y="1659895"/>
            <a:ext cx="5618918" cy="52443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2A110-2A1B-2444-865B-A495DEE186A0}"/>
              </a:ext>
            </a:extLst>
          </p:cNvPr>
          <p:cNvPicPr>
            <a:picLocks noChangeAspect="1"/>
          </p:cNvPicPr>
          <p:nvPr/>
        </p:nvPicPr>
        <p:blipFill>
          <a:blip r:embed="rId4"/>
          <a:stretch>
            <a:fillRect/>
          </a:stretch>
        </p:blipFill>
        <p:spPr>
          <a:xfrm>
            <a:off x="3423978" y="4486910"/>
            <a:ext cx="3149104" cy="237109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9AB5934A-C6DE-8943-A6A9-5DA7627CA71F}"/>
              </a:ext>
            </a:extLst>
          </p:cNvPr>
          <p:cNvPicPr>
            <a:picLocks noChangeAspect="1"/>
          </p:cNvPicPr>
          <p:nvPr/>
        </p:nvPicPr>
        <p:blipFill>
          <a:blip r:embed="rId5"/>
          <a:stretch>
            <a:fillRect/>
          </a:stretch>
        </p:blipFill>
        <p:spPr>
          <a:xfrm>
            <a:off x="0" y="4357241"/>
            <a:ext cx="3322500" cy="2500759"/>
          </a:xfrm>
          <a:prstGeom prst="rect">
            <a:avLst/>
          </a:prstGeom>
        </p:spPr>
      </p:pic>
      <p:sp>
        <p:nvSpPr>
          <p:cNvPr id="10" name="TextBox 9">
            <a:extLst>
              <a:ext uri="{FF2B5EF4-FFF2-40B4-BE49-F238E27FC236}">
                <a16:creationId xmlns:a16="http://schemas.microsoft.com/office/drawing/2014/main" id="{553510E9-27B6-E942-9510-32CF2A221B0B}"/>
              </a:ext>
            </a:extLst>
          </p:cNvPr>
          <p:cNvSpPr txBox="1"/>
          <p:nvPr/>
        </p:nvSpPr>
        <p:spPr>
          <a:xfrm>
            <a:off x="4619437" y="4249571"/>
            <a:ext cx="1165255" cy="307777"/>
          </a:xfrm>
          <a:prstGeom prst="rect">
            <a:avLst/>
          </a:prstGeom>
          <a:noFill/>
        </p:spPr>
        <p:txBody>
          <a:bodyPr wrap="none" rtlCol="0">
            <a:spAutoFit/>
          </a:bodyPr>
          <a:lstStyle/>
          <a:p>
            <a:r>
              <a:rPr lang="en-US" sz="1400" dirty="0"/>
              <a:t>16:10:56 UTC</a:t>
            </a:r>
          </a:p>
        </p:txBody>
      </p:sp>
      <p:sp>
        <p:nvSpPr>
          <p:cNvPr id="11" name="TextBox 10">
            <a:extLst>
              <a:ext uri="{FF2B5EF4-FFF2-40B4-BE49-F238E27FC236}">
                <a16:creationId xmlns:a16="http://schemas.microsoft.com/office/drawing/2014/main" id="{C346234D-CA24-1740-8144-42B3BAFF91D7}"/>
              </a:ext>
            </a:extLst>
          </p:cNvPr>
          <p:cNvSpPr txBox="1"/>
          <p:nvPr/>
        </p:nvSpPr>
        <p:spPr>
          <a:xfrm>
            <a:off x="1144462" y="4128168"/>
            <a:ext cx="1165255" cy="307777"/>
          </a:xfrm>
          <a:prstGeom prst="rect">
            <a:avLst/>
          </a:prstGeom>
          <a:noFill/>
        </p:spPr>
        <p:txBody>
          <a:bodyPr wrap="none" rtlCol="0">
            <a:spAutoFit/>
          </a:bodyPr>
          <a:lstStyle/>
          <a:p>
            <a:r>
              <a:rPr lang="en-US" sz="1400" dirty="0"/>
              <a:t>15:54:16 UTC</a:t>
            </a:r>
          </a:p>
        </p:txBody>
      </p:sp>
    </p:spTree>
    <p:extLst>
      <p:ext uri="{BB962C8B-B14F-4D97-AF65-F5344CB8AC3E}">
        <p14:creationId xmlns:p14="http://schemas.microsoft.com/office/powerpoint/2010/main" val="14223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BF430F0-EC66-A34F-AF88-B6EC6F2F20AC}"/>
              </a:ext>
            </a:extLst>
          </p:cNvPr>
          <p:cNvPicPr>
            <a:picLocks noChangeAspect="1"/>
          </p:cNvPicPr>
          <p:nvPr/>
        </p:nvPicPr>
        <p:blipFill>
          <a:blip r:embed="rId2"/>
          <a:stretch>
            <a:fillRect/>
          </a:stretch>
        </p:blipFill>
        <p:spPr>
          <a:xfrm>
            <a:off x="1013732" y="0"/>
            <a:ext cx="10164536" cy="6858000"/>
          </a:xfrm>
          <a:prstGeom prst="rect">
            <a:avLst/>
          </a:prstGeom>
        </p:spPr>
      </p:pic>
      <p:cxnSp>
        <p:nvCxnSpPr>
          <p:cNvPr id="7" name="Straight Connector 6">
            <a:extLst>
              <a:ext uri="{FF2B5EF4-FFF2-40B4-BE49-F238E27FC236}">
                <a16:creationId xmlns:a16="http://schemas.microsoft.com/office/drawing/2014/main" id="{294B4533-FEC6-B842-9962-78609E78459F}"/>
              </a:ext>
            </a:extLst>
          </p:cNvPr>
          <p:cNvCxnSpPr>
            <a:cxnSpLocks/>
          </p:cNvCxnSpPr>
          <p:nvPr/>
        </p:nvCxnSpPr>
        <p:spPr>
          <a:xfrm>
            <a:off x="7035135"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553576-0E63-2448-9500-969552DB7FC6}"/>
              </a:ext>
            </a:extLst>
          </p:cNvPr>
          <p:cNvCxnSpPr>
            <a:cxnSpLocks/>
          </p:cNvCxnSpPr>
          <p:nvPr/>
        </p:nvCxnSpPr>
        <p:spPr>
          <a:xfrm>
            <a:off x="7592709"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4EB96E-22CE-FB44-9103-A0CAC896E7B4}"/>
              </a:ext>
            </a:extLst>
          </p:cNvPr>
          <p:cNvCxnSpPr>
            <a:cxnSpLocks/>
          </p:cNvCxnSpPr>
          <p:nvPr/>
        </p:nvCxnSpPr>
        <p:spPr>
          <a:xfrm flipH="1">
            <a:off x="7035135" y="6050507"/>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DBC44E-83BD-E944-8468-8864C0CE31AE}"/>
              </a:ext>
            </a:extLst>
          </p:cNvPr>
          <p:cNvCxnSpPr>
            <a:cxnSpLocks/>
          </p:cNvCxnSpPr>
          <p:nvPr/>
        </p:nvCxnSpPr>
        <p:spPr>
          <a:xfrm>
            <a:off x="7664506"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5A08BC-0E1C-1344-8018-C898A70E1147}"/>
              </a:ext>
            </a:extLst>
          </p:cNvPr>
          <p:cNvCxnSpPr>
            <a:cxnSpLocks/>
          </p:cNvCxnSpPr>
          <p:nvPr/>
        </p:nvCxnSpPr>
        <p:spPr>
          <a:xfrm>
            <a:off x="7975620"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44B4EB-6E68-FB48-A0F4-ACCCDAE1CA6D}"/>
              </a:ext>
            </a:extLst>
          </p:cNvPr>
          <p:cNvCxnSpPr>
            <a:cxnSpLocks/>
          </p:cNvCxnSpPr>
          <p:nvPr/>
        </p:nvCxnSpPr>
        <p:spPr>
          <a:xfrm flipH="1">
            <a:off x="7664506" y="6044670"/>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6579B2-B9BB-0D49-8CBC-33A7733727F6}"/>
              </a:ext>
            </a:extLst>
          </p:cNvPr>
          <p:cNvCxnSpPr>
            <a:cxnSpLocks/>
          </p:cNvCxnSpPr>
          <p:nvPr/>
        </p:nvCxnSpPr>
        <p:spPr>
          <a:xfrm>
            <a:off x="8070250"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ED1C5D-4BE0-ED4A-AAB4-29EFFA3A77A7}"/>
              </a:ext>
            </a:extLst>
          </p:cNvPr>
          <p:cNvCxnSpPr>
            <a:cxnSpLocks/>
          </p:cNvCxnSpPr>
          <p:nvPr/>
        </p:nvCxnSpPr>
        <p:spPr>
          <a:xfrm>
            <a:off x="8553796"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CF83D9-8F7B-8F4B-A65B-9592817C8DA7}"/>
              </a:ext>
            </a:extLst>
          </p:cNvPr>
          <p:cNvCxnSpPr>
            <a:cxnSpLocks/>
          </p:cNvCxnSpPr>
          <p:nvPr/>
        </p:nvCxnSpPr>
        <p:spPr>
          <a:xfrm flipH="1">
            <a:off x="8070954" y="6044670"/>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2F48B5-C6CA-1548-BEF9-E96DC101112E}"/>
              </a:ext>
            </a:extLst>
          </p:cNvPr>
          <p:cNvCxnSpPr>
            <a:cxnSpLocks/>
          </p:cNvCxnSpPr>
          <p:nvPr/>
        </p:nvCxnSpPr>
        <p:spPr>
          <a:xfrm>
            <a:off x="8815647"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7E2CE7-46C8-F94D-91A9-93F35363CFD2}"/>
              </a:ext>
            </a:extLst>
          </p:cNvPr>
          <p:cNvCxnSpPr>
            <a:cxnSpLocks/>
          </p:cNvCxnSpPr>
          <p:nvPr/>
        </p:nvCxnSpPr>
        <p:spPr>
          <a:xfrm>
            <a:off x="9156195" y="598828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07EE09-BAD0-874B-82BA-5F0A264DF4E2}"/>
              </a:ext>
            </a:extLst>
          </p:cNvPr>
          <p:cNvCxnSpPr>
            <a:cxnSpLocks/>
          </p:cNvCxnSpPr>
          <p:nvPr/>
        </p:nvCxnSpPr>
        <p:spPr>
          <a:xfrm flipH="1">
            <a:off x="8815647" y="6050142"/>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13B616-774D-C54C-8036-4ED302691AE1}"/>
              </a:ext>
            </a:extLst>
          </p:cNvPr>
          <p:cNvCxnSpPr>
            <a:cxnSpLocks/>
          </p:cNvCxnSpPr>
          <p:nvPr/>
        </p:nvCxnSpPr>
        <p:spPr>
          <a:xfrm>
            <a:off x="9897849"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6CE097-17C5-5049-B9D3-D1C854DFE985}"/>
              </a:ext>
            </a:extLst>
          </p:cNvPr>
          <p:cNvCxnSpPr>
            <a:cxnSpLocks/>
          </p:cNvCxnSpPr>
          <p:nvPr/>
        </p:nvCxnSpPr>
        <p:spPr>
          <a:xfrm>
            <a:off x="10276136"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12DEF6-CAF7-E745-B806-13EB8A756E2F}"/>
              </a:ext>
            </a:extLst>
          </p:cNvPr>
          <p:cNvCxnSpPr>
            <a:cxnSpLocks/>
          </p:cNvCxnSpPr>
          <p:nvPr/>
        </p:nvCxnSpPr>
        <p:spPr>
          <a:xfrm flipH="1">
            <a:off x="9897850" y="4821071"/>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593D0F-D0B8-A744-BEAA-C6D1A0FD1F6B}"/>
              </a:ext>
            </a:extLst>
          </p:cNvPr>
          <p:cNvSpPr txBox="1"/>
          <p:nvPr/>
        </p:nvSpPr>
        <p:spPr>
          <a:xfrm>
            <a:off x="7061458" y="6082003"/>
            <a:ext cx="505267" cy="369332"/>
          </a:xfrm>
          <a:prstGeom prst="rect">
            <a:avLst/>
          </a:prstGeom>
          <a:noFill/>
        </p:spPr>
        <p:txBody>
          <a:bodyPr wrap="square" rtlCol="0">
            <a:spAutoFit/>
          </a:bodyPr>
          <a:lstStyle/>
          <a:p>
            <a:r>
              <a:rPr lang="en-US" dirty="0"/>
              <a:t>FL1</a:t>
            </a:r>
          </a:p>
        </p:txBody>
      </p:sp>
      <p:sp>
        <p:nvSpPr>
          <p:cNvPr id="24" name="TextBox 23">
            <a:extLst>
              <a:ext uri="{FF2B5EF4-FFF2-40B4-BE49-F238E27FC236}">
                <a16:creationId xmlns:a16="http://schemas.microsoft.com/office/drawing/2014/main" id="{FD584F83-77CF-D642-A55F-F43127473953}"/>
              </a:ext>
            </a:extLst>
          </p:cNvPr>
          <p:cNvSpPr txBox="1"/>
          <p:nvPr/>
        </p:nvSpPr>
        <p:spPr>
          <a:xfrm>
            <a:off x="7564983" y="6086918"/>
            <a:ext cx="505267" cy="369332"/>
          </a:xfrm>
          <a:prstGeom prst="rect">
            <a:avLst/>
          </a:prstGeom>
          <a:noFill/>
        </p:spPr>
        <p:txBody>
          <a:bodyPr wrap="square" rtlCol="0">
            <a:spAutoFit/>
          </a:bodyPr>
          <a:lstStyle/>
          <a:p>
            <a:r>
              <a:rPr lang="en-US" dirty="0"/>
              <a:t>FL2</a:t>
            </a:r>
          </a:p>
        </p:txBody>
      </p:sp>
      <p:sp>
        <p:nvSpPr>
          <p:cNvPr id="25" name="TextBox 24">
            <a:extLst>
              <a:ext uri="{FF2B5EF4-FFF2-40B4-BE49-F238E27FC236}">
                <a16:creationId xmlns:a16="http://schemas.microsoft.com/office/drawing/2014/main" id="{348CD846-908A-D440-A495-ECF7CD1FF2BF}"/>
              </a:ext>
            </a:extLst>
          </p:cNvPr>
          <p:cNvSpPr txBox="1"/>
          <p:nvPr/>
        </p:nvSpPr>
        <p:spPr>
          <a:xfrm>
            <a:off x="8057746" y="6082003"/>
            <a:ext cx="505267" cy="369332"/>
          </a:xfrm>
          <a:prstGeom prst="rect">
            <a:avLst/>
          </a:prstGeom>
          <a:noFill/>
        </p:spPr>
        <p:txBody>
          <a:bodyPr wrap="square" rtlCol="0">
            <a:spAutoFit/>
          </a:bodyPr>
          <a:lstStyle/>
          <a:p>
            <a:r>
              <a:rPr lang="en-US" dirty="0"/>
              <a:t>FL3</a:t>
            </a:r>
          </a:p>
        </p:txBody>
      </p:sp>
      <p:sp>
        <p:nvSpPr>
          <p:cNvPr id="26" name="TextBox 25">
            <a:extLst>
              <a:ext uri="{FF2B5EF4-FFF2-40B4-BE49-F238E27FC236}">
                <a16:creationId xmlns:a16="http://schemas.microsoft.com/office/drawing/2014/main" id="{67321C1C-2D5B-5D4C-A27C-FD38BD92D83B}"/>
              </a:ext>
            </a:extLst>
          </p:cNvPr>
          <p:cNvSpPr txBox="1"/>
          <p:nvPr/>
        </p:nvSpPr>
        <p:spPr>
          <a:xfrm>
            <a:off x="8733287" y="6084739"/>
            <a:ext cx="505267" cy="369332"/>
          </a:xfrm>
          <a:prstGeom prst="rect">
            <a:avLst/>
          </a:prstGeom>
          <a:noFill/>
        </p:spPr>
        <p:txBody>
          <a:bodyPr wrap="square" rtlCol="0">
            <a:spAutoFit/>
          </a:bodyPr>
          <a:lstStyle/>
          <a:p>
            <a:r>
              <a:rPr lang="en-US" dirty="0"/>
              <a:t>FL4</a:t>
            </a:r>
          </a:p>
        </p:txBody>
      </p:sp>
      <p:sp>
        <p:nvSpPr>
          <p:cNvPr id="27" name="TextBox 26">
            <a:extLst>
              <a:ext uri="{FF2B5EF4-FFF2-40B4-BE49-F238E27FC236}">
                <a16:creationId xmlns:a16="http://schemas.microsoft.com/office/drawing/2014/main" id="{8366D3C2-F57F-ED4F-BFE7-EB6B59621D62}"/>
              </a:ext>
            </a:extLst>
          </p:cNvPr>
          <p:cNvSpPr txBox="1"/>
          <p:nvPr/>
        </p:nvSpPr>
        <p:spPr>
          <a:xfrm>
            <a:off x="9836012" y="4867313"/>
            <a:ext cx="505267" cy="369332"/>
          </a:xfrm>
          <a:prstGeom prst="rect">
            <a:avLst/>
          </a:prstGeom>
          <a:noFill/>
        </p:spPr>
        <p:txBody>
          <a:bodyPr wrap="square" rtlCol="0">
            <a:spAutoFit/>
          </a:bodyPr>
          <a:lstStyle/>
          <a:p>
            <a:r>
              <a:rPr lang="en-US" dirty="0"/>
              <a:t>FL5</a:t>
            </a:r>
          </a:p>
        </p:txBody>
      </p:sp>
      <p:cxnSp>
        <p:nvCxnSpPr>
          <p:cNvPr id="47" name="Straight Connector 46">
            <a:extLst>
              <a:ext uri="{FF2B5EF4-FFF2-40B4-BE49-F238E27FC236}">
                <a16:creationId xmlns:a16="http://schemas.microsoft.com/office/drawing/2014/main" id="{674F7799-56D5-5A42-9A65-1FF31D490DDE}"/>
              </a:ext>
            </a:extLst>
          </p:cNvPr>
          <p:cNvCxnSpPr>
            <a:cxnSpLocks/>
          </p:cNvCxnSpPr>
          <p:nvPr/>
        </p:nvCxnSpPr>
        <p:spPr>
          <a:xfrm>
            <a:off x="1706919"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16434F-9A8D-7146-9C96-8468C475EC9E}"/>
              </a:ext>
            </a:extLst>
          </p:cNvPr>
          <p:cNvCxnSpPr>
            <a:cxnSpLocks/>
          </p:cNvCxnSpPr>
          <p:nvPr/>
        </p:nvCxnSpPr>
        <p:spPr>
          <a:xfrm>
            <a:off x="2264493"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48915A2-4FA1-8A45-B3FD-1A6FAF1D7525}"/>
              </a:ext>
            </a:extLst>
          </p:cNvPr>
          <p:cNvCxnSpPr>
            <a:cxnSpLocks/>
          </p:cNvCxnSpPr>
          <p:nvPr/>
        </p:nvCxnSpPr>
        <p:spPr>
          <a:xfrm flipH="1">
            <a:off x="1706919" y="6050507"/>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9FE0508-49BF-1D47-90B3-A30F138C2580}"/>
              </a:ext>
            </a:extLst>
          </p:cNvPr>
          <p:cNvCxnSpPr>
            <a:cxnSpLocks/>
          </p:cNvCxnSpPr>
          <p:nvPr/>
        </p:nvCxnSpPr>
        <p:spPr>
          <a:xfrm>
            <a:off x="2336290"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A74EE4-CD80-8F44-897B-15FF5A5D1C22}"/>
              </a:ext>
            </a:extLst>
          </p:cNvPr>
          <p:cNvCxnSpPr>
            <a:cxnSpLocks/>
          </p:cNvCxnSpPr>
          <p:nvPr/>
        </p:nvCxnSpPr>
        <p:spPr>
          <a:xfrm>
            <a:off x="2647404"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BF430C3-7E86-0441-8CC6-B490CE5ED9B2}"/>
              </a:ext>
            </a:extLst>
          </p:cNvPr>
          <p:cNvCxnSpPr>
            <a:cxnSpLocks/>
          </p:cNvCxnSpPr>
          <p:nvPr/>
        </p:nvCxnSpPr>
        <p:spPr>
          <a:xfrm flipH="1">
            <a:off x="2336290" y="6044670"/>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B97F6D8-A1BE-FF47-B811-7BC4A4F221BD}"/>
              </a:ext>
            </a:extLst>
          </p:cNvPr>
          <p:cNvCxnSpPr>
            <a:cxnSpLocks/>
          </p:cNvCxnSpPr>
          <p:nvPr/>
        </p:nvCxnSpPr>
        <p:spPr>
          <a:xfrm>
            <a:off x="2742034"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8AFEF9B-719C-2E48-B13A-25007C75D5E6}"/>
              </a:ext>
            </a:extLst>
          </p:cNvPr>
          <p:cNvCxnSpPr>
            <a:cxnSpLocks/>
          </p:cNvCxnSpPr>
          <p:nvPr/>
        </p:nvCxnSpPr>
        <p:spPr>
          <a:xfrm>
            <a:off x="3225580"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822C77A-0A95-2146-964A-595ABEFA1EFA}"/>
              </a:ext>
            </a:extLst>
          </p:cNvPr>
          <p:cNvCxnSpPr>
            <a:cxnSpLocks/>
          </p:cNvCxnSpPr>
          <p:nvPr/>
        </p:nvCxnSpPr>
        <p:spPr>
          <a:xfrm flipH="1">
            <a:off x="2742738" y="6044670"/>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68B2B9-5C16-CF48-A5AD-9DB3F4A62B4A}"/>
              </a:ext>
            </a:extLst>
          </p:cNvPr>
          <p:cNvCxnSpPr>
            <a:cxnSpLocks/>
          </p:cNvCxnSpPr>
          <p:nvPr/>
        </p:nvCxnSpPr>
        <p:spPr>
          <a:xfrm>
            <a:off x="3487431"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B6A0A57-7A5D-BD47-83D5-08D55F2B5B5E}"/>
              </a:ext>
            </a:extLst>
          </p:cNvPr>
          <p:cNvCxnSpPr>
            <a:cxnSpLocks/>
          </p:cNvCxnSpPr>
          <p:nvPr/>
        </p:nvCxnSpPr>
        <p:spPr>
          <a:xfrm>
            <a:off x="3827979" y="598828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0553072-3B32-A44B-A7F8-FB5124B25030}"/>
              </a:ext>
            </a:extLst>
          </p:cNvPr>
          <p:cNvCxnSpPr>
            <a:cxnSpLocks/>
          </p:cNvCxnSpPr>
          <p:nvPr/>
        </p:nvCxnSpPr>
        <p:spPr>
          <a:xfrm flipH="1">
            <a:off x="3487431" y="6050142"/>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20CDD4B-F6FD-E34C-A9F3-3EB9AE3CBAB1}"/>
              </a:ext>
            </a:extLst>
          </p:cNvPr>
          <p:cNvCxnSpPr>
            <a:cxnSpLocks/>
          </p:cNvCxnSpPr>
          <p:nvPr/>
        </p:nvCxnSpPr>
        <p:spPr>
          <a:xfrm>
            <a:off x="4569633"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519124-ABD4-4E4C-B467-377FA8618A56}"/>
              </a:ext>
            </a:extLst>
          </p:cNvPr>
          <p:cNvCxnSpPr>
            <a:cxnSpLocks/>
          </p:cNvCxnSpPr>
          <p:nvPr/>
        </p:nvCxnSpPr>
        <p:spPr>
          <a:xfrm>
            <a:off x="4947920"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581AE5-3267-434C-A4D0-8F3D90A5FDED}"/>
              </a:ext>
            </a:extLst>
          </p:cNvPr>
          <p:cNvCxnSpPr>
            <a:cxnSpLocks/>
          </p:cNvCxnSpPr>
          <p:nvPr/>
        </p:nvCxnSpPr>
        <p:spPr>
          <a:xfrm flipH="1">
            <a:off x="4569634" y="4821071"/>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77BB64C-96BC-5B45-A8F0-4DA4AAABC733}"/>
              </a:ext>
            </a:extLst>
          </p:cNvPr>
          <p:cNvSpPr txBox="1"/>
          <p:nvPr/>
        </p:nvSpPr>
        <p:spPr>
          <a:xfrm>
            <a:off x="1733242" y="6082003"/>
            <a:ext cx="505267" cy="369332"/>
          </a:xfrm>
          <a:prstGeom prst="rect">
            <a:avLst/>
          </a:prstGeom>
          <a:noFill/>
        </p:spPr>
        <p:txBody>
          <a:bodyPr wrap="square" rtlCol="0">
            <a:spAutoFit/>
          </a:bodyPr>
          <a:lstStyle/>
          <a:p>
            <a:r>
              <a:rPr lang="en-US" dirty="0"/>
              <a:t>FL1</a:t>
            </a:r>
          </a:p>
        </p:txBody>
      </p:sp>
      <p:sp>
        <p:nvSpPr>
          <p:cNvPr id="63" name="TextBox 62">
            <a:extLst>
              <a:ext uri="{FF2B5EF4-FFF2-40B4-BE49-F238E27FC236}">
                <a16:creationId xmlns:a16="http://schemas.microsoft.com/office/drawing/2014/main" id="{44C19D1B-D0BC-D445-A7FF-6EC0F07A5C02}"/>
              </a:ext>
            </a:extLst>
          </p:cNvPr>
          <p:cNvSpPr txBox="1"/>
          <p:nvPr/>
        </p:nvSpPr>
        <p:spPr>
          <a:xfrm>
            <a:off x="2236767" y="6086918"/>
            <a:ext cx="505267" cy="369332"/>
          </a:xfrm>
          <a:prstGeom prst="rect">
            <a:avLst/>
          </a:prstGeom>
          <a:noFill/>
        </p:spPr>
        <p:txBody>
          <a:bodyPr wrap="square" rtlCol="0">
            <a:spAutoFit/>
          </a:bodyPr>
          <a:lstStyle/>
          <a:p>
            <a:r>
              <a:rPr lang="en-US" dirty="0"/>
              <a:t>FL2</a:t>
            </a:r>
          </a:p>
        </p:txBody>
      </p:sp>
      <p:sp>
        <p:nvSpPr>
          <p:cNvPr id="64" name="TextBox 63">
            <a:extLst>
              <a:ext uri="{FF2B5EF4-FFF2-40B4-BE49-F238E27FC236}">
                <a16:creationId xmlns:a16="http://schemas.microsoft.com/office/drawing/2014/main" id="{57066538-026B-D04B-ADE8-EC43D94B09DD}"/>
              </a:ext>
            </a:extLst>
          </p:cNvPr>
          <p:cNvSpPr txBox="1"/>
          <p:nvPr/>
        </p:nvSpPr>
        <p:spPr>
          <a:xfrm>
            <a:off x="2729530" y="6082003"/>
            <a:ext cx="505267" cy="369332"/>
          </a:xfrm>
          <a:prstGeom prst="rect">
            <a:avLst/>
          </a:prstGeom>
          <a:noFill/>
        </p:spPr>
        <p:txBody>
          <a:bodyPr wrap="square" rtlCol="0">
            <a:spAutoFit/>
          </a:bodyPr>
          <a:lstStyle/>
          <a:p>
            <a:r>
              <a:rPr lang="en-US" dirty="0"/>
              <a:t>FL3</a:t>
            </a:r>
          </a:p>
        </p:txBody>
      </p:sp>
      <p:sp>
        <p:nvSpPr>
          <p:cNvPr id="65" name="TextBox 64">
            <a:extLst>
              <a:ext uri="{FF2B5EF4-FFF2-40B4-BE49-F238E27FC236}">
                <a16:creationId xmlns:a16="http://schemas.microsoft.com/office/drawing/2014/main" id="{88815F3B-01C1-994F-BD1F-3BDA4B61A4D6}"/>
              </a:ext>
            </a:extLst>
          </p:cNvPr>
          <p:cNvSpPr txBox="1"/>
          <p:nvPr/>
        </p:nvSpPr>
        <p:spPr>
          <a:xfrm>
            <a:off x="3405071" y="6084739"/>
            <a:ext cx="505267" cy="369332"/>
          </a:xfrm>
          <a:prstGeom prst="rect">
            <a:avLst/>
          </a:prstGeom>
          <a:noFill/>
        </p:spPr>
        <p:txBody>
          <a:bodyPr wrap="square" rtlCol="0">
            <a:spAutoFit/>
          </a:bodyPr>
          <a:lstStyle/>
          <a:p>
            <a:r>
              <a:rPr lang="en-US" dirty="0"/>
              <a:t>FL4</a:t>
            </a:r>
          </a:p>
        </p:txBody>
      </p:sp>
      <p:sp>
        <p:nvSpPr>
          <p:cNvPr id="66" name="TextBox 65">
            <a:extLst>
              <a:ext uri="{FF2B5EF4-FFF2-40B4-BE49-F238E27FC236}">
                <a16:creationId xmlns:a16="http://schemas.microsoft.com/office/drawing/2014/main" id="{896C318E-CDE6-5A49-8319-E145DC98DD81}"/>
              </a:ext>
            </a:extLst>
          </p:cNvPr>
          <p:cNvSpPr txBox="1"/>
          <p:nvPr/>
        </p:nvSpPr>
        <p:spPr>
          <a:xfrm>
            <a:off x="4507796" y="4867313"/>
            <a:ext cx="505267" cy="369332"/>
          </a:xfrm>
          <a:prstGeom prst="rect">
            <a:avLst/>
          </a:prstGeom>
          <a:noFill/>
        </p:spPr>
        <p:txBody>
          <a:bodyPr wrap="square" rtlCol="0">
            <a:spAutoFit/>
          </a:bodyPr>
          <a:lstStyle/>
          <a:p>
            <a:r>
              <a:rPr lang="en-US" dirty="0"/>
              <a:t>FL5</a:t>
            </a:r>
          </a:p>
        </p:txBody>
      </p:sp>
      <p:cxnSp>
        <p:nvCxnSpPr>
          <p:cNvPr id="67" name="Straight Connector 66">
            <a:extLst>
              <a:ext uri="{FF2B5EF4-FFF2-40B4-BE49-F238E27FC236}">
                <a16:creationId xmlns:a16="http://schemas.microsoft.com/office/drawing/2014/main" id="{7E1E0B24-EEAC-F148-8F24-158AA7CD690A}"/>
              </a:ext>
            </a:extLst>
          </p:cNvPr>
          <p:cNvCxnSpPr>
            <a:cxnSpLocks/>
          </p:cNvCxnSpPr>
          <p:nvPr/>
        </p:nvCxnSpPr>
        <p:spPr>
          <a:xfrm>
            <a:off x="1706919"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C9DB940-ABC8-1A43-BBD1-AA12B7A1DD07}"/>
              </a:ext>
            </a:extLst>
          </p:cNvPr>
          <p:cNvCxnSpPr>
            <a:cxnSpLocks/>
          </p:cNvCxnSpPr>
          <p:nvPr/>
        </p:nvCxnSpPr>
        <p:spPr>
          <a:xfrm>
            <a:off x="2264493"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8F34D9-32CE-884A-A907-B0B06D4363FA}"/>
              </a:ext>
            </a:extLst>
          </p:cNvPr>
          <p:cNvCxnSpPr>
            <a:cxnSpLocks/>
          </p:cNvCxnSpPr>
          <p:nvPr/>
        </p:nvCxnSpPr>
        <p:spPr>
          <a:xfrm flipH="1">
            <a:off x="1706919" y="2958580"/>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510A2CE-8B8D-A84C-9597-FED901DD5850}"/>
              </a:ext>
            </a:extLst>
          </p:cNvPr>
          <p:cNvCxnSpPr>
            <a:cxnSpLocks/>
          </p:cNvCxnSpPr>
          <p:nvPr/>
        </p:nvCxnSpPr>
        <p:spPr>
          <a:xfrm>
            <a:off x="2336290"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A17F9BE-60D6-FA43-BE04-67C0470F0FCA}"/>
              </a:ext>
            </a:extLst>
          </p:cNvPr>
          <p:cNvCxnSpPr>
            <a:cxnSpLocks/>
          </p:cNvCxnSpPr>
          <p:nvPr/>
        </p:nvCxnSpPr>
        <p:spPr>
          <a:xfrm>
            <a:off x="2647404"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8EAFD34-E2BA-7B4B-BE09-55238671489E}"/>
              </a:ext>
            </a:extLst>
          </p:cNvPr>
          <p:cNvCxnSpPr>
            <a:cxnSpLocks/>
          </p:cNvCxnSpPr>
          <p:nvPr/>
        </p:nvCxnSpPr>
        <p:spPr>
          <a:xfrm flipH="1">
            <a:off x="2336290" y="2952743"/>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B36F4B-AAA5-4840-8849-E1BFA5DD5282}"/>
              </a:ext>
            </a:extLst>
          </p:cNvPr>
          <p:cNvCxnSpPr>
            <a:cxnSpLocks/>
          </p:cNvCxnSpPr>
          <p:nvPr/>
        </p:nvCxnSpPr>
        <p:spPr>
          <a:xfrm>
            <a:off x="2742034"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65FF78E-6483-BF48-893A-9CA098993761}"/>
              </a:ext>
            </a:extLst>
          </p:cNvPr>
          <p:cNvCxnSpPr>
            <a:cxnSpLocks/>
          </p:cNvCxnSpPr>
          <p:nvPr/>
        </p:nvCxnSpPr>
        <p:spPr>
          <a:xfrm>
            <a:off x="3225580"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6EFC3A6-1C8C-F749-B529-EA5CE82DDC3C}"/>
              </a:ext>
            </a:extLst>
          </p:cNvPr>
          <p:cNvCxnSpPr>
            <a:cxnSpLocks/>
          </p:cNvCxnSpPr>
          <p:nvPr/>
        </p:nvCxnSpPr>
        <p:spPr>
          <a:xfrm flipH="1">
            <a:off x="2742738" y="2952743"/>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1714A82-73B9-0842-AAA9-1167CA305B1D}"/>
              </a:ext>
            </a:extLst>
          </p:cNvPr>
          <p:cNvCxnSpPr>
            <a:cxnSpLocks/>
          </p:cNvCxnSpPr>
          <p:nvPr/>
        </p:nvCxnSpPr>
        <p:spPr>
          <a:xfrm>
            <a:off x="3487431"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F7D08D1-D275-E34B-AF5F-B9630A77BFB1}"/>
              </a:ext>
            </a:extLst>
          </p:cNvPr>
          <p:cNvCxnSpPr>
            <a:cxnSpLocks/>
          </p:cNvCxnSpPr>
          <p:nvPr/>
        </p:nvCxnSpPr>
        <p:spPr>
          <a:xfrm>
            <a:off x="3827979" y="289635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AB1E53-23DF-7E44-A697-F72516D6FD58}"/>
              </a:ext>
            </a:extLst>
          </p:cNvPr>
          <p:cNvCxnSpPr>
            <a:cxnSpLocks/>
          </p:cNvCxnSpPr>
          <p:nvPr/>
        </p:nvCxnSpPr>
        <p:spPr>
          <a:xfrm flipH="1">
            <a:off x="3487431" y="2958215"/>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D92F8F0-70A4-604A-81D8-A97AFD017199}"/>
              </a:ext>
            </a:extLst>
          </p:cNvPr>
          <p:cNvCxnSpPr>
            <a:cxnSpLocks/>
          </p:cNvCxnSpPr>
          <p:nvPr/>
        </p:nvCxnSpPr>
        <p:spPr>
          <a:xfrm>
            <a:off x="4569633"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017604C-B98D-9E46-9880-9852BDA349B4}"/>
              </a:ext>
            </a:extLst>
          </p:cNvPr>
          <p:cNvCxnSpPr>
            <a:cxnSpLocks/>
          </p:cNvCxnSpPr>
          <p:nvPr/>
        </p:nvCxnSpPr>
        <p:spPr>
          <a:xfrm>
            <a:off x="4947920"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BCC9E7E-C32E-DD44-8D07-9A9FDEB35509}"/>
              </a:ext>
            </a:extLst>
          </p:cNvPr>
          <p:cNvCxnSpPr>
            <a:cxnSpLocks/>
          </p:cNvCxnSpPr>
          <p:nvPr/>
        </p:nvCxnSpPr>
        <p:spPr>
          <a:xfrm flipH="1">
            <a:off x="4569634" y="1729144"/>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71E0CDE-A866-DA45-AD11-3F17F1188500}"/>
              </a:ext>
            </a:extLst>
          </p:cNvPr>
          <p:cNvSpPr txBox="1"/>
          <p:nvPr/>
        </p:nvSpPr>
        <p:spPr>
          <a:xfrm>
            <a:off x="1733242" y="2990076"/>
            <a:ext cx="505267" cy="369332"/>
          </a:xfrm>
          <a:prstGeom prst="rect">
            <a:avLst/>
          </a:prstGeom>
          <a:noFill/>
        </p:spPr>
        <p:txBody>
          <a:bodyPr wrap="square" rtlCol="0">
            <a:spAutoFit/>
          </a:bodyPr>
          <a:lstStyle/>
          <a:p>
            <a:r>
              <a:rPr lang="en-US" dirty="0"/>
              <a:t>FL1</a:t>
            </a:r>
          </a:p>
        </p:txBody>
      </p:sp>
      <p:sp>
        <p:nvSpPr>
          <p:cNvPr id="83" name="TextBox 82">
            <a:extLst>
              <a:ext uri="{FF2B5EF4-FFF2-40B4-BE49-F238E27FC236}">
                <a16:creationId xmlns:a16="http://schemas.microsoft.com/office/drawing/2014/main" id="{C0F396A7-E4A7-E241-BFDD-210FC4FC1C33}"/>
              </a:ext>
            </a:extLst>
          </p:cNvPr>
          <p:cNvSpPr txBox="1"/>
          <p:nvPr/>
        </p:nvSpPr>
        <p:spPr>
          <a:xfrm>
            <a:off x="2236767" y="2994991"/>
            <a:ext cx="505267" cy="369332"/>
          </a:xfrm>
          <a:prstGeom prst="rect">
            <a:avLst/>
          </a:prstGeom>
          <a:noFill/>
        </p:spPr>
        <p:txBody>
          <a:bodyPr wrap="square" rtlCol="0">
            <a:spAutoFit/>
          </a:bodyPr>
          <a:lstStyle/>
          <a:p>
            <a:r>
              <a:rPr lang="en-US" dirty="0"/>
              <a:t>FL2</a:t>
            </a:r>
          </a:p>
        </p:txBody>
      </p:sp>
      <p:sp>
        <p:nvSpPr>
          <p:cNvPr id="84" name="TextBox 83">
            <a:extLst>
              <a:ext uri="{FF2B5EF4-FFF2-40B4-BE49-F238E27FC236}">
                <a16:creationId xmlns:a16="http://schemas.microsoft.com/office/drawing/2014/main" id="{9DBFE057-8CF2-6C47-B584-CFB08F08054C}"/>
              </a:ext>
            </a:extLst>
          </p:cNvPr>
          <p:cNvSpPr txBox="1"/>
          <p:nvPr/>
        </p:nvSpPr>
        <p:spPr>
          <a:xfrm>
            <a:off x="2729530" y="2990076"/>
            <a:ext cx="505267" cy="369332"/>
          </a:xfrm>
          <a:prstGeom prst="rect">
            <a:avLst/>
          </a:prstGeom>
          <a:noFill/>
        </p:spPr>
        <p:txBody>
          <a:bodyPr wrap="square" rtlCol="0">
            <a:spAutoFit/>
          </a:bodyPr>
          <a:lstStyle/>
          <a:p>
            <a:r>
              <a:rPr lang="en-US" dirty="0"/>
              <a:t>FL3</a:t>
            </a:r>
          </a:p>
        </p:txBody>
      </p:sp>
      <p:sp>
        <p:nvSpPr>
          <p:cNvPr id="85" name="TextBox 84">
            <a:extLst>
              <a:ext uri="{FF2B5EF4-FFF2-40B4-BE49-F238E27FC236}">
                <a16:creationId xmlns:a16="http://schemas.microsoft.com/office/drawing/2014/main" id="{24BDF356-51F8-514E-95B3-7BFFCEC19FAE}"/>
              </a:ext>
            </a:extLst>
          </p:cNvPr>
          <p:cNvSpPr txBox="1"/>
          <p:nvPr/>
        </p:nvSpPr>
        <p:spPr>
          <a:xfrm>
            <a:off x="3405071" y="2992812"/>
            <a:ext cx="505267" cy="369332"/>
          </a:xfrm>
          <a:prstGeom prst="rect">
            <a:avLst/>
          </a:prstGeom>
          <a:noFill/>
        </p:spPr>
        <p:txBody>
          <a:bodyPr wrap="square" rtlCol="0">
            <a:spAutoFit/>
          </a:bodyPr>
          <a:lstStyle/>
          <a:p>
            <a:r>
              <a:rPr lang="en-US" dirty="0"/>
              <a:t>FL4</a:t>
            </a:r>
          </a:p>
        </p:txBody>
      </p:sp>
      <p:sp>
        <p:nvSpPr>
          <p:cNvPr id="86" name="TextBox 85">
            <a:extLst>
              <a:ext uri="{FF2B5EF4-FFF2-40B4-BE49-F238E27FC236}">
                <a16:creationId xmlns:a16="http://schemas.microsoft.com/office/drawing/2014/main" id="{9EBE5ECB-E2CA-AB44-AC07-046F223F6F0E}"/>
              </a:ext>
            </a:extLst>
          </p:cNvPr>
          <p:cNvSpPr txBox="1"/>
          <p:nvPr/>
        </p:nvSpPr>
        <p:spPr>
          <a:xfrm>
            <a:off x="4507796" y="1775386"/>
            <a:ext cx="505267" cy="369332"/>
          </a:xfrm>
          <a:prstGeom prst="rect">
            <a:avLst/>
          </a:prstGeom>
          <a:noFill/>
        </p:spPr>
        <p:txBody>
          <a:bodyPr wrap="square" rtlCol="0">
            <a:spAutoFit/>
          </a:bodyPr>
          <a:lstStyle/>
          <a:p>
            <a:r>
              <a:rPr lang="en-US" dirty="0"/>
              <a:t>FL5</a:t>
            </a:r>
          </a:p>
        </p:txBody>
      </p:sp>
      <p:cxnSp>
        <p:nvCxnSpPr>
          <p:cNvPr id="87" name="Straight Connector 86">
            <a:extLst>
              <a:ext uri="{FF2B5EF4-FFF2-40B4-BE49-F238E27FC236}">
                <a16:creationId xmlns:a16="http://schemas.microsoft.com/office/drawing/2014/main" id="{E6514934-251B-7D48-BEE2-D085D2145A7B}"/>
              </a:ext>
            </a:extLst>
          </p:cNvPr>
          <p:cNvCxnSpPr>
            <a:cxnSpLocks/>
          </p:cNvCxnSpPr>
          <p:nvPr/>
        </p:nvCxnSpPr>
        <p:spPr>
          <a:xfrm>
            <a:off x="7035135"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FED4929-05F3-1E4C-9A45-D72D0115655F}"/>
              </a:ext>
            </a:extLst>
          </p:cNvPr>
          <p:cNvCxnSpPr>
            <a:cxnSpLocks/>
          </p:cNvCxnSpPr>
          <p:nvPr/>
        </p:nvCxnSpPr>
        <p:spPr>
          <a:xfrm>
            <a:off x="7592709"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AF07950-B590-9E48-BDA0-15E8213CE856}"/>
              </a:ext>
            </a:extLst>
          </p:cNvPr>
          <p:cNvCxnSpPr>
            <a:cxnSpLocks/>
          </p:cNvCxnSpPr>
          <p:nvPr/>
        </p:nvCxnSpPr>
        <p:spPr>
          <a:xfrm flipH="1">
            <a:off x="7035135" y="2958580"/>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204542A-C615-5A49-97ED-194C1E768BC5}"/>
              </a:ext>
            </a:extLst>
          </p:cNvPr>
          <p:cNvCxnSpPr>
            <a:cxnSpLocks/>
          </p:cNvCxnSpPr>
          <p:nvPr/>
        </p:nvCxnSpPr>
        <p:spPr>
          <a:xfrm>
            <a:off x="7664506"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EB48F82-49A6-7F45-B9EA-D5F1B3DEC79D}"/>
              </a:ext>
            </a:extLst>
          </p:cNvPr>
          <p:cNvCxnSpPr>
            <a:cxnSpLocks/>
          </p:cNvCxnSpPr>
          <p:nvPr/>
        </p:nvCxnSpPr>
        <p:spPr>
          <a:xfrm>
            <a:off x="7975620"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D7BA310-7176-FA45-8645-D4CA99135CB4}"/>
              </a:ext>
            </a:extLst>
          </p:cNvPr>
          <p:cNvCxnSpPr>
            <a:cxnSpLocks/>
          </p:cNvCxnSpPr>
          <p:nvPr/>
        </p:nvCxnSpPr>
        <p:spPr>
          <a:xfrm flipH="1">
            <a:off x="7664506" y="2952743"/>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E5450CA-01EA-5142-AB18-DE595063AC03}"/>
              </a:ext>
            </a:extLst>
          </p:cNvPr>
          <p:cNvCxnSpPr>
            <a:cxnSpLocks/>
          </p:cNvCxnSpPr>
          <p:nvPr/>
        </p:nvCxnSpPr>
        <p:spPr>
          <a:xfrm>
            <a:off x="8070250"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C642317-5791-FC41-876E-6F42E7B9F374}"/>
              </a:ext>
            </a:extLst>
          </p:cNvPr>
          <p:cNvCxnSpPr>
            <a:cxnSpLocks/>
          </p:cNvCxnSpPr>
          <p:nvPr/>
        </p:nvCxnSpPr>
        <p:spPr>
          <a:xfrm>
            <a:off x="8553796"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8C446D9-AFB8-6444-9377-E868E2CD1333}"/>
              </a:ext>
            </a:extLst>
          </p:cNvPr>
          <p:cNvCxnSpPr>
            <a:cxnSpLocks/>
          </p:cNvCxnSpPr>
          <p:nvPr/>
        </p:nvCxnSpPr>
        <p:spPr>
          <a:xfrm flipH="1">
            <a:off x="8070954" y="2952743"/>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1F4BF46-4F58-5149-8860-0068A90830D9}"/>
              </a:ext>
            </a:extLst>
          </p:cNvPr>
          <p:cNvCxnSpPr>
            <a:cxnSpLocks/>
          </p:cNvCxnSpPr>
          <p:nvPr/>
        </p:nvCxnSpPr>
        <p:spPr>
          <a:xfrm>
            <a:off x="8815647"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F2B749C-A435-2041-A968-94CF45DB4F11}"/>
              </a:ext>
            </a:extLst>
          </p:cNvPr>
          <p:cNvCxnSpPr>
            <a:cxnSpLocks/>
          </p:cNvCxnSpPr>
          <p:nvPr/>
        </p:nvCxnSpPr>
        <p:spPr>
          <a:xfrm>
            <a:off x="9156195" y="289635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1DCAC2C-6561-864E-A633-554B3A2CB314}"/>
              </a:ext>
            </a:extLst>
          </p:cNvPr>
          <p:cNvCxnSpPr>
            <a:cxnSpLocks/>
          </p:cNvCxnSpPr>
          <p:nvPr/>
        </p:nvCxnSpPr>
        <p:spPr>
          <a:xfrm flipH="1">
            <a:off x="8815647" y="2958215"/>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D4248B-BBDD-654D-BC51-77B45FD76D43}"/>
              </a:ext>
            </a:extLst>
          </p:cNvPr>
          <p:cNvCxnSpPr>
            <a:cxnSpLocks/>
          </p:cNvCxnSpPr>
          <p:nvPr/>
        </p:nvCxnSpPr>
        <p:spPr>
          <a:xfrm>
            <a:off x="9897849"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7FBDB0E-3650-5347-B89A-192600FF0D0C}"/>
              </a:ext>
            </a:extLst>
          </p:cNvPr>
          <p:cNvCxnSpPr>
            <a:cxnSpLocks/>
          </p:cNvCxnSpPr>
          <p:nvPr/>
        </p:nvCxnSpPr>
        <p:spPr>
          <a:xfrm>
            <a:off x="10276136"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E0944BB-611E-9F41-B08C-B14D5CAEFD48}"/>
              </a:ext>
            </a:extLst>
          </p:cNvPr>
          <p:cNvCxnSpPr>
            <a:cxnSpLocks/>
          </p:cNvCxnSpPr>
          <p:nvPr/>
        </p:nvCxnSpPr>
        <p:spPr>
          <a:xfrm flipH="1">
            <a:off x="9897850" y="1729144"/>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AFD2E54-3E3C-BB4B-841A-B7A33E4F0F40}"/>
              </a:ext>
            </a:extLst>
          </p:cNvPr>
          <p:cNvSpPr txBox="1"/>
          <p:nvPr/>
        </p:nvSpPr>
        <p:spPr>
          <a:xfrm>
            <a:off x="7061458" y="2990076"/>
            <a:ext cx="505267" cy="369332"/>
          </a:xfrm>
          <a:prstGeom prst="rect">
            <a:avLst/>
          </a:prstGeom>
          <a:noFill/>
        </p:spPr>
        <p:txBody>
          <a:bodyPr wrap="square" rtlCol="0">
            <a:spAutoFit/>
          </a:bodyPr>
          <a:lstStyle/>
          <a:p>
            <a:r>
              <a:rPr lang="en-US" dirty="0"/>
              <a:t>FL1</a:t>
            </a:r>
          </a:p>
        </p:txBody>
      </p:sp>
      <p:sp>
        <p:nvSpPr>
          <p:cNvPr id="103" name="TextBox 102">
            <a:extLst>
              <a:ext uri="{FF2B5EF4-FFF2-40B4-BE49-F238E27FC236}">
                <a16:creationId xmlns:a16="http://schemas.microsoft.com/office/drawing/2014/main" id="{8E41A9A5-62B8-0A49-A54A-E92299F51F52}"/>
              </a:ext>
            </a:extLst>
          </p:cNvPr>
          <p:cNvSpPr txBox="1"/>
          <p:nvPr/>
        </p:nvSpPr>
        <p:spPr>
          <a:xfrm>
            <a:off x="7564983" y="2994991"/>
            <a:ext cx="505267" cy="369332"/>
          </a:xfrm>
          <a:prstGeom prst="rect">
            <a:avLst/>
          </a:prstGeom>
          <a:noFill/>
        </p:spPr>
        <p:txBody>
          <a:bodyPr wrap="square" rtlCol="0">
            <a:spAutoFit/>
          </a:bodyPr>
          <a:lstStyle/>
          <a:p>
            <a:r>
              <a:rPr lang="en-US" dirty="0"/>
              <a:t>FL2</a:t>
            </a:r>
          </a:p>
        </p:txBody>
      </p:sp>
      <p:sp>
        <p:nvSpPr>
          <p:cNvPr id="104" name="TextBox 103">
            <a:extLst>
              <a:ext uri="{FF2B5EF4-FFF2-40B4-BE49-F238E27FC236}">
                <a16:creationId xmlns:a16="http://schemas.microsoft.com/office/drawing/2014/main" id="{607B184C-E291-1049-9718-2A15D87FE7A3}"/>
              </a:ext>
            </a:extLst>
          </p:cNvPr>
          <p:cNvSpPr txBox="1"/>
          <p:nvPr/>
        </p:nvSpPr>
        <p:spPr>
          <a:xfrm>
            <a:off x="8057746" y="2990076"/>
            <a:ext cx="505267" cy="369332"/>
          </a:xfrm>
          <a:prstGeom prst="rect">
            <a:avLst/>
          </a:prstGeom>
          <a:noFill/>
        </p:spPr>
        <p:txBody>
          <a:bodyPr wrap="square" rtlCol="0">
            <a:spAutoFit/>
          </a:bodyPr>
          <a:lstStyle/>
          <a:p>
            <a:r>
              <a:rPr lang="en-US" dirty="0"/>
              <a:t>FL3</a:t>
            </a:r>
          </a:p>
        </p:txBody>
      </p:sp>
      <p:sp>
        <p:nvSpPr>
          <p:cNvPr id="105" name="TextBox 104">
            <a:extLst>
              <a:ext uri="{FF2B5EF4-FFF2-40B4-BE49-F238E27FC236}">
                <a16:creationId xmlns:a16="http://schemas.microsoft.com/office/drawing/2014/main" id="{8E3115F8-918E-F944-B23D-56C29C443C41}"/>
              </a:ext>
            </a:extLst>
          </p:cNvPr>
          <p:cNvSpPr txBox="1"/>
          <p:nvPr/>
        </p:nvSpPr>
        <p:spPr>
          <a:xfrm>
            <a:off x="8733287" y="2992812"/>
            <a:ext cx="505267" cy="369332"/>
          </a:xfrm>
          <a:prstGeom prst="rect">
            <a:avLst/>
          </a:prstGeom>
          <a:noFill/>
        </p:spPr>
        <p:txBody>
          <a:bodyPr wrap="square" rtlCol="0">
            <a:spAutoFit/>
          </a:bodyPr>
          <a:lstStyle/>
          <a:p>
            <a:r>
              <a:rPr lang="en-US" dirty="0"/>
              <a:t>FL4</a:t>
            </a:r>
          </a:p>
        </p:txBody>
      </p:sp>
      <p:sp>
        <p:nvSpPr>
          <p:cNvPr id="106" name="TextBox 105">
            <a:extLst>
              <a:ext uri="{FF2B5EF4-FFF2-40B4-BE49-F238E27FC236}">
                <a16:creationId xmlns:a16="http://schemas.microsoft.com/office/drawing/2014/main" id="{F0819D27-013C-FD44-9E8B-39AAD2CBB126}"/>
              </a:ext>
            </a:extLst>
          </p:cNvPr>
          <p:cNvSpPr txBox="1"/>
          <p:nvPr/>
        </p:nvSpPr>
        <p:spPr>
          <a:xfrm>
            <a:off x="9836012" y="1775386"/>
            <a:ext cx="505267" cy="369332"/>
          </a:xfrm>
          <a:prstGeom prst="rect">
            <a:avLst/>
          </a:prstGeom>
          <a:noFill/>
        </p:spPr>
        <p:txBody>
          <a:bodyPr wrap="square" rtlCol="0">
            <a:spAutoFit/>
          </a:bodyPr>
          <a:lstStyle/>
          <a:p>
            <a:r>
              <a:rPr lang="en-US" dirty="0"/>
              <a:t>FL5</a:t>
            </a:r>
          </a:p>
        </p:txBody>
      </p:sp>
    </p:spTree>
    <p:extLst>
      <p:ext uri="{BB962C8B-B14F-4D97-AF65-F5344CB8AC3E}">
        <p14:creationId xmlns:p14="http://schemas.microsoft.com/office/powerpoint/2010/main" val="2916670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0001" y="773502"/>
            <a:ext cx="10515600" cy="1325563"/>
          </a:xfrm>
        </p:spPr>
        <p:txBody>
          <a:bodyPr/>
          <a:lstStyle/>
          <a:p>
            <a:pPr algn="ctr"/>
            <a:r>
              <a:rPr lang="en-US" dirty="0"/>
              <a:t>NLDN Data</a:t>
            </a:r>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8</a:t>
            </a:fld>
            <a:endParaRPr lang="en-US"/>
          </a:p>
        </p:txBody>
      </p:sp>
      <p:pic>
        <p:nvPicPr>
          <p:cNvPr id="14" name="Picture 13" descr="Chart, scatter chart&#10;&#10;Description automatically generated">
            <a:extLst>
              <a:ext uri="{FF2B5EF4-FFF2-40B4-BE49-F238E27FC236}">
                <a16:creationId xmlns:a16="http://schemas.microsoft.com/office/drawing/2014/main" id="{89607EE7-7677-CC4A-82B2-B9A22B39B279}"/>
              </a:ext>
            </a:extLst>
          </p:cNvPr>
          <p:cNvPicPr>
            <a:picLocks noChangeAspect="1"/>
          </p:cNvPicPr>
          <p:nvPr/>
        </p:nvPicPr>
        <p:blipFill>
          <a:blip r:embed="rId2"/>
          <a:stretch>
            <a:fillRect/>
          </a:stretch>
        </p:blipFill>
        <p:spPr>
          <a:xfrm>
            <a:off x="-5465" y="1898823"/>
            <a:ext cx="6093266" cy="3532448"/>
          </a:xfrm>
          <a:prstGeom prst="rect">
            <a:avLst/>
          </a:prstGeom>
        </p:spPr>
      </p:pic>
      <p:sp>
        <p:nvSpPr>
          <p:cNvPr id="5" name="TextBox 4">
            <a:extLst>
              <a:ext uri="{FF2B5EF4-FFF2-40B4-BE49-F238E27FC236}">
                <a16:creationId xmlns:a16="http://schemas.microsoft.com/office/drawing/2014/main" id="{DD08A7C3-01DF-D74B-8A24-DAE50BD41C8F}"/>
              </a:ext>
            </a:extLst>
          </p:cNvPr>
          <p:cNvSpPr txBox="1"/>
          <p:nvPr/>
        </p:nvSpPr>
        <p:spPr>
          <a:xfrm>
            <a:off x="3041168" y="311837"/>
            <a:ext cx="6165021" cy="461665"/>
          </a:xfrm>
          <a:prstGeom prst="rect">
            <a:avLst/>
          </a:prstGeom>
          <a:noFill/>
        </p:spPr>
        <p:txBody>
          <a:bodyPr wrap="none" rtlCol="0">
            <a:spAutoFit/>
          </a:bodyPr>
          <a:lstStyle/>
          <a:p>
            <a:r>
              <a:rPr lang="en-US" sz="2400" u="sng" dirty="0"/>
              <a:t>How Electrically Active was the Sampled Storm?</a:t>
            </a:r>
          </a:p>
        </p:txBody>
      </p:sp>
      <p:pic>
        <p:nvPicPr>
          <p:cNvPr id="6" name="Picture 5" descr="Chart&#10;&#10;Description automatically generated">
            <a:extLst>
              <a:ext uri="{FF2B5EF4-FFF2-40B4-BE49-F238E27FC236}">
                <a16:creationId xmlns:a16="http://schemas.microsoft.com/office/drawing/2014/main" id="{C722C949-0B18-1C44-97D8-1696F9907FC3}"/>
              </a:ext>
            </a:extLst>
          </p:cNvPr>
          <p:cNvPicPr>
            <a:picLocks noChangeAspect="1"/>
          </p:cNvPicPr>
          <p:nvPr/>
        </p:nvPicPr>
        <p:blipFill>
          <a:blip r:embed="rId3"/>
          <a:stretch>
            <a:fillRect/>
          </a:stretch>
        </p:blipFill>
        <p:spPr>
          <a:xfrm>
            <a:off x="6096000" y="1898823"/>
            <a:ext cx="6107504" cy="3532448"/>
          </a:xfrm>
          <a:prstGeom prst="rect">
            <a:avLst/>
          </a:prstGeom>
        </p:spPr>
      </p:pic>
      <p:pic>
        <p:nvPicPr>
          <p:cNvPr id="8" name="Picture 7" descr="Chart, radar chart&#10;&#10;Description automatically generated">
            <a:extLst>
              <a:ext uri="{FF2B5EF4-FFF2-40B4-BE49-F238E27FC236}">
                <a16:creationId xmlns:a16="http://schemas.microsoft.com/office/drawing/2014/main" id="{C548E5D0-F7C5-454A-BF29-7C3323BFE18F}"/>
              </a:ext>
            </a:extLst>
          </p:cNvPr>
          <p:cNvPicPr>
            <a:picLocks noChangeAspect="1"/>
          </p:cNvPicPr>
          <p:nvPr/>
        </p:nvPicPr>
        <p:blipFill rotWithShape="1">
          <a:blip r:embed="rId4"/>
          <a:srcRect l="67435" t="6689" b="68981"/>
          <a:stretch/>
        </p:blipFill>
        <p:spPr>
          <a:xfrm>
            <a:off x="9759065" y="5034784"/>
            <a:ext cx="2268742" cy="792974"/>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87801" y="1741714"/>
            <a:ext cx="5466" cy="51162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048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9</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385542"/>
          </a:xfrm>
          <a:prstGeom prst="rect">
            <a:avLst/>
          </a:prstGeom>
          <a:noFill/>
        </p:spPr>
        <p:txBody>
          <a:bodyPr wrap="none" rtlCol="0">
            <a:spAutoFit/>
          </a:bodyPr>
          <a:lstStyle/>
          <a:p>
            <a:r>
              <a:rPr lang="en-US" sz="2400" dirty="0"/>
              <a:t>Flight Leg 1:</a:t>
            </a:r>
          </a:p>
          <a:p>
            <a:endParaRPr lang="en-US" dirty="0"/>
          </a:p>
          <a:p>
            <a:r>
              <a:rPr lang="en-US" sz="1600" dirty="0"/>
              <a:t>15:51:15 – 16:01:00 UTC</a:t>
            </a:r>
          </a:p>
          <a:p>
            <a:endParaRPr lang="en-US" dirty="0"/>
          </a:p>
          <a:p>
            <a:endParaRPr lang="en-US" dirty="0"/>
          </a:p>
          <a:p>
            <a:endParaRPr lang="en-US" dirty="0"/>
          </a:p>
          <a:p>
            <a:endParaRPr lang="en-US" dirty="0"/>
          </a:p>
          <a:p>
            <a:endParaRPr lang="en-US" dirty="0"/>
          </a:p>
          <a:p>
            <a:endParaRPr lang="en-US" dirty="0"/>
          </a:p>
          <a:p>
            <a:r>
              <a:rPr lang="en-US" sz="1600" dirty="0"/>
              <a:t>Radar Scan: 16:02:01 UTC</a:t>
            </a:r>
          </a:p>
          <a:p>
            <a:r>
              <a:rPr lang="en-US" sz="1600" b="1" dirty="0"/>
              <a:t>10 km CAPPI</a:t>
            </a:r>
          </a:p>
          <a:p>
            <a:r>
              <a:rPr lang="en-US" sz="1600" b="1" dirty="0"/>
              <a:t>KMLB</a:t>
            </a:r>
          </a:p>
        </p:txBody>
      </p:sp>
      <p:sp>
        <p:nvSpPr>
          <p:cNvPr id="8" name="TextBox 7">
            <a:extLst>
              <a:ext uri="{FF2B5EF4-FFF2-40B4-BE49-F238E27FC236}">
                <a16:creationId xmlns:a16="http://schemas.microsoft.com/office/drawing/2014/main" id="{D87799F0-2DC2-FA4F-B361-4CCB6EA8B3B8}"/>
              </a:ext>
            </a:extLst>
          </p:cNvPr>
          <p:cNvSpPr txBox="1"/>
          <p:nvPr/>
        </p:nvSpPr>
        <p:spPr>
          <a:xfrm>
            <a:off x="9403343" y="0"/>
            <a:ext cx="2471665" cy="646331"/>
          </a:xfrm>
          <a:prstGeom prst="rect">
            <a:avLst/>
          </a:prstGeom>
          <a:noFill/>
        </p:spPr>
        <p:txBody>
          <a:bodyPr wrap="square" rtlCol="0">
            <a:spAutoFit/>
          </a:bodyPr>
          <a:lstStyle/>
          <a:p>
            <a:r>
              <a:rPr lang="en-US" sz="1200" dirty="0"/>
              <a:t>According to the Nev. TWC probe, the aircraft was above the 0.005 g/cm^3 threshold = in cloud.</a:t>
            </a:r>
          </a:p>
        </p:txBody>
      </p:sp>
      <p:pic>
        <p:nvPicPr>
          <p:cNvPr id="10" name="Picture 9" descr="A picture containing chart&#10;&#10;Description automatically generated">
            <a:extLst>
              <a:ext uri="{FF2B5EF4-FFF2-40B4-BE49-F238E27FC236}">
                <a16:creationId xmlns:a16="http://schemas.microsoft.com/office/drawing/2014/main" id="{C237FF55-B8D5-5C4B-8819-DC7337AE8A1C}"/>
              </a:ext>
            </a:extLst>
          </p:cNvPr>
          <p:cNvPicPr>
            <a:picLocks noChangeAspect="1"/>
          </p:cNvPicPr>
          <p:nvPr/>
        </p:nvPicPr>
        <p:blipFill>
          <a:blip r:embed="rId3"/>
          <a:stretch>
            <a:fillRect/>
          </a:stretch>
        </p:blipFill>
        <p:spPr>
          <a:xfrm>
            <a:off x="8997696" y="739140"/>
            <a:ext cx="1079500" cy="6134100"/>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F1D1B6E6-4EBC-924E-83B3-B5C882E1F81F}"/>
              </a:ext>
            </a:extLst>
          </p:cNvPr>
          <p:cNvPicPr>
            <a:picLocks noChangeAspect="1"/>
          </p:cNvPicPr>
          <p:nvPr/>
        </p:nvPicPr>
        <p:blipFill rotWithShape="1">
          <a:blip r:embed="rId4"/>
          <a:srcRect r="11327"/>
          <a:stretch/>
        </p:blipFill>
        <p:spPr>
          <a:xfrm>
            <a:off x="2503023" y="-21879"/>
            <a:ext cx="6542369" cy="6895119"/>
          </a:xfrm>
          <a:prstGeom prst="rect">
            <a:avLst/>
          </a:prstGeom>
        </p:spPr>
      </p:pic>
      <p:cxnSp>
        <p:nvCxnSpPr>
          <p:cNvPr id="5" name="Straight Arrow Connector 4">
            <a:extLst>
              <a:ext uri="{FF2B5EF4-FFF2-40B4-BE49-F238E27FC236}">
                <a16:creationId xmlns:a16="http://schemas.microsoft.com/office/drawing/2014/main" id="{FFA473D6-297F-2C47-94F3-E56B55D0FB24}"/>
              </a:ext>
            </a:extLst>
          </p:cNvPr>
          <p:cNvCxnSpPr>
            <a:cxnSpLocks/>
          </p:cNvCxnSpPr>
          <p:nvPr/>
        </p:nvCxnSpPr>
        <p:spPr>
          <a:xfrm flipH="1">
            <a:off x="5571744" y="250371"/>
            <a:ext cx="3779521" cy="1261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0E2435-2630-2B40-B074-D8D3012CCEA5}"/>
              </a:ext>
            </a:extLst>
          </p:cNvPr>
          <p:cNvCxnSpPr>
            <a:cxnSpLocks/>
          </p:cNvCxnSpPr>
          <p:nvPr/>
        </p:nvCxnSpPr>
        <p:spPr>
          <a:xfrm flipH="1">
            <a:off x="5652968" y="2696328"/>
            <a:ext cx="4811324" cy="186846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B8DF49-1695-C345-A04F-5DD7E3D06F56}"/>
              </a:ext>
            </a:extLst>
          </p:cNvPr>
          <p:cNvSpPr txBox="1"/>
          <p:nvPr/>
        </p:nvSpPr>
        <p:spPr>
          <a:xfrm>
            <a:off x="9999679" y="2114718"/>
            <a:ext cx="2471665" cy="461665"/>
          </a:xfrm>
          <a:prstGeom prst="rect">
            <a:avLst/>
          </a:prstGeom>
          <a:noFill/>
        </p:spPr>
        <p:txBody>
          <a:bodyPr wrap="square" rtlCol="0">
            <a:spAutoFit/>
          </a:bodyPr>
          <a:lstStyle/>
          <a:p>
            <a:r>
              <a:rPr lang="en-US" sz="1200" dirty="0"/>
              <a:t>Aircraft current position at </a:t>
            </a:r>
          </a:p>
          <a:p>
            <a:r>
              <a:rPr lang="en-US" sz="1200" dirty="0"/>
              <a:t>16:01:00 UTC.</a:t>
            </a:r>
          </a:p>
        </p:txBody>
      </p:sp>
      <p:cxnSp>
        <p:nvCxnSpPr>
          <p:cNvPr id="13" name="Straight Arrow Connector 12">
            <a:extLst>
              <a:ext uri="{FF2B5EF4-FFF2-40B4-BE49-F238E27FC236}">
                <a16:creationId xmlns:a16="http://schemas.microsoft.com/office/drawing/2014/main" id="{2DE92E26-4C22-F34C-8414-4DAAB1E13724}"/>
              </a:ext>
            </a:extLst>
          </p:cNvPr>
          <p:cNvCxnSpPr>
            <a:cxnSpLocks/>
          </p:cNvCxnSpPr>
          <p:nvPr/>
        </p:nvCxnSpPr>
        <p:spPr>
          <a:xfrm flipH="1">
            <a:off x="6542476" y="3806190"/>
            <a:ext cx="3714707" cy="110374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F0A80F-B529-1648-9236-8149C1677522}"/>
              </a:ext>
            </a:extLst>
          </p:cNvPr>
          <p:cNvSpPr txBox="1"/>
          <p:nvPr/>
        </p:nvSpPr>
        <p:spPr>
          <a:xfrm>
            <a:off x="10038438" y="3327205"/>
            <a:ext cx="2471665" cy="461665"/>
          </a:xfrm>
          <a:prstGeom prst="rect">
            <a:avLst/>
          </a:prstGeom>
          <a:noFill/>
        </p:spPr>
        <p:txBody>
          <a:bodyPr wrap="square" rtlCol="0">
            <a:spAutoFit/>
          </a:bodyPr>
          <a:lstStyle/>
          <a:p>
            <a:r>
              <a:rPr lang="en-US" sz="1200" dirty="0"/>
              <a:t>Blue circles indicating convective cores. (35 </a:t>
            </a:r>
            <a:r>
              <a:rPr lang="en-US" sz="1200" dirty="0" err="1"/>
              <a:t>dBZ</a:t>
            </a:r>
            <a:r>
              <a:rPr lang="en-US" sz="1200" dirty="0"/>
              <a:t> threshold).</a:t>
            </a:r>
          </a:p>
        </p:txBody>
      </p:sp>
      <p:sp>
        <p:nvSpPr>
          <p:cNvPr id="15" name="Oval 14">
            <a:extLst>
              <a:ext uri="{FF2B5EF4-FFF2-40B4-BE49-F238E27FC236}">
                <a16:creationId xmlns:a16="http://schemas.microsoft.com/office/drawing/2014/main" id="{F04E0C54-1E70-D34C-AEE3-4971DD143B90}"/>
              </a:ext>
            </a:extLst>
          </p:cNvPr>
          <p:cNvSpPr/>
          <p:nvPr/>
        </p:nvSpPr>
        <p:spPr>
          <a:xfrm>
            <a:off x="6832142" y="2986496"/>
            <a:ext cx="119743" cy="1306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A26AC04-9A51-4845-81B9-2297764CFF0F}"/>
              </a:ext>
            </a:extLst>
          </p:cNvPr>
          <p:cNvCxnSpPr>
            <a:cxnSpLocks/>
          </p:cNvCxnSpPr>
          <p:nvPr/>
        </p:nvCxnSpPr>
        <p:spPr>
          <a:xfrm flipH="1">
            <a:off x="7043057" y="1611267"/>
            <a:ext cx="3421235" cy="13752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B29DAC-6197-FC42-A531-5C997E63AADB}"/>
              </a:ext>
            </a:extLst>
          </p:cNvPr>
          <p:cNvSpPr txBox="1"/>
          <p:nvPr/>
        </p:nvSpPr>
        <p:spPr>
          <a:xfrm>
            <a:off x="10038438" y="1149602"/>
            <a:ext cx="2471665" cy="461665"/>
          </a:xfrm>
          <a:prstGeom prst="rect">
            <a:avLst/>
          </a:prstGeom>
          <a:noFill/>
        </p:spPr>
        <p:txBody>
          <a:bodyPr wrap="square" rtlCol="0">
            <a:spAutoFit/>
          </a:bodyPr>
          <a:lstStyle/>
          <a:p>
            <a:r>
              <a:rPr lang="en-US" sz="1200" dirty="0"/>
              <a:t>Location of CPR-HD and Ka-band radar (KASPR).</a:t>
            </a:r>
          </a:p>
        </p:txBody>
      </p:sp>
    </p:spTree>
    <p:extLst>
      <p:ext uri="{BB962C8B-B14F-4D97-AF65-F5344CB8AC3E}">
        <p14:creationId xmlns:p14="http://schemas.microsoft.com/office/powerpoint/2010/main" val="3721295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1464</TotalTime>
  <Words>1623</Words>
  <Application>Microsoft Macintosh PowerPoint</Application>
  <PresentationFormat>Widescreen</PresentationFormat>
  <Paragraphs>248</Paragraphs>
  <Slides>20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Observations of Chain Aggregates in Florida Cirrus Cloud Anvils </vt:lpstr>
      <vt:lpstr>Introduction</vt:lpstr>
      <vt:lpstr>Introduction Connolly et al. 2005</vt:lpstr>
      <vt:lpstr>Objective</vt:lpstr>
      <vt:lpstr>Methodology</vt:lpstr>
      <vt:lpstr>Methodology</vt:lpstr>
      <vt:lpstr>PowerPoint Presentation</vt:lpstr>
      <vt:lpstr>NLDN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Observed Crystal Elements of the Chain Aggregates</vt:lpstr>
      <vt:lpstr>Kennedy Space Center Lightning Mapping Array</vt:lpstr>
      <vt:lpstr>Conclusions</vt:lpstr>
      <vt:lpstr>Future Work</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Observations of Chain Aggregates in Florida Cirrus Cloud Anvils </dc:title>
  <dc:creator>Nairy, Christian</dc:creator>
  <cp:lastModifiedBy>Nairy, Christian</cp:lastModifiedBy>
  <cp:revision>10</cp:revision>
  <dcterms:created xsi:type="dcterms:W3CDTF">2021-08-10T18:22:39Z</dcterms:created>
  <dcterms:modified xsi:type="dcterms:W3CDTF">2021-08-11T18:47:32Z</dcterms:modified>
</cp:coreProperties>
</file>