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9" r:id="rId4"/>
    <p:sldId id="260" r:id="rId5"/>
    <p:sldId id="261" r:id="rId6"/>
    <p:sldId id="263" r:id="rId7"/>
    <p:sldId id="276" r:id="rId8"/>
    <p:sldId id="278" r:id="rId9"/>
    <p:sldId id="264" r:id="rId10"/>
    <p:sldId id="272" r:id="rId11"/>
    <p:sldId id="279" r:id="rId12"/>
    <p:sldId id="280" r:id="rId13"/>
    <p:sldId id="281" r:id="rId14"/>
    <p:sldId id="258" r:id="rId15"/>
    <p:sldId id="277" r:id="rId16"/>
    <p:sldId id="274" r:id="rId17"/>
    <p:sldId id="267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82"/>
  </p:normalViewPr>
  <p:slideViewPr>
    <p:cSldViewPr snapToGrid="0" snapToObjects="1">
      <p:cViewPr>
        <p:scale>
          <a:sx n="110" d="100"/>
          <a:sy n="110" d="100"/>
        </p:scale>
        <p:origin x="63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B6683F-3B26-F148-87D0-1EE79AE5B7E4}" type="datetimeFigureOut">
              <a:rPr lang="en-US" smtClean="0"/>
              <a:t>10/27/20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D6A33-3BC2-F84A-8B05-C2870AAAC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3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1D65-16D2-BD4B-91DF-09B9D0F57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35D79B-5618-FB41-A543-AE22D4FB8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33F06-A981-564F-BF4F-9536DBAB8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A4950-0BE7-414D-9B92-D32E27E869FA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A1BDB-E1EE-F140-84B0-BB11B4218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D432AF-E198-E44A-923E-C282000F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33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2A22-64D3-7440-ADC5-58985C79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2442C-1676-C147-9575-2E1A22FA61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3C854-988C-D84F-815A-9B0FCD909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5F6AB-4B27-114C-9AD2-D18F6FB6BCB7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684BDC-3B4F-FB40-A023-4A988884B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EEC28-884E-C249-85BE-97826E606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270FA-CCAB-6940-AC2C-16DCE51CC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28E4D-22C2-FE40-944B-1FF05981B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B3074-1196-1942-966B-6034B1496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BA85-7918-FB40-828A-176D56D00DDB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E007E-A4A5-F34D-9851-1260C6176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54E4E-88BE-7345-A31E-1758674D1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2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9D8DA-5F20-9B48-922F-77928335C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B0C63-D1E1-8C47-B59A-D1E4941AE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1722A-D667-374B-8F1F-24997C2E7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03761-93F8-3448-954F-ED42C14E54DE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47BD3-C9F2-4C42-8CCA-F9299C0F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32F29-4E75-2B45-82FC-DE68DA24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8CA2-9961-5F40-A63A-6609677E4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451AD-3979-3D41-B058-EB7B74E3D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9FDFA-0DE7-ED48-AEB8-1C628E0B7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E300-093D-D542-A4A9-4C12C1F5446C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F2CE2-1E8E-BB4B-9B37-1814DCEA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7B39D-F4F6-3744-A836-3E4914A7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7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D6C9E-3BA8-4F4B-8A85-165C8B1E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B099A-B54B-C747-8421-B36BAB37C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8C03C-D446-EC46-A69F-5344238D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9AF4B-CE6A-CE47-8EDA-82986CCBC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818C9-3BCD-B943-92BD-ECDA968D3158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3B176-78DB-CC4D-BE0C-13AAA20A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BADD6-E2BA-8945-A39D-020AAF9E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50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02F5-3230-8C4C-852D-7E8B68EE8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C1620-0AAC-944D-BAEA-904317018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CDCC86-D8B7-3544-800C-9E6F2F54F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16FAAE-8F69-074A-92AB-0781AAA3D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397B5-6AD8-7341-AC59-AAC97B51B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0FC8E6-B11B-1343-B6F5-A79C195E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6F6B4-B249-A74A-98E8-1BA143BD33D5}" type="datetime1">
              <a:rPr lang="en-US" smtClean="0"/>
              <a:t>10/27/20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2A2F2F-F0F7-D041-839D-B95F0A05A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EDEA0D-008E-BD4E-A825-FA79CB49C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B3169-1146-8C4E-B779-FC4D96E41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56430-81BD-1E4D-939A-E1020B84E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A9DF4-1054-C843-91DA-2ED83C193F87}" type="datetime1">
              <a:rPr lang="en-US" smtClean="0"/>
              <a:t>10/27/20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BADC73-3B6E-6A43-B618-92458700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046A21-51D8-CE43-A9FE-7D021EB2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89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5435E9-9535-D249-A5A3-ABF05E0DF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21E5-9AB3-A649-A0F1-D3273E40DD5F}" type="datetime1">
              <a:rPr lang="en-US" smtClean="0"/>
              <a:t>10/27/20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474065-BFD8-CC4F-8A6C-3C47C1E7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65E82-2649-1B4B-B205-A584597B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45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A853-6946-CC4D-83EB-BD935CAB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94E4D-7550-EA41-8033-7F63C3252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7AAB7B-D232-0940-AFD7-8A912BBED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DFC78-E76C-2545-9392-2544E290D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0CA94-E0B9-FB49-9A84-8957E07C97D6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93076-B81C-EE43-A19F-01142AC41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9323E-8DB3-964A-8813-B1229688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0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977CF-2921-834D-87D7-EB616AF3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A93E7E-13DF-254D-9C94-7250FA655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CFCD7D-4EBD-B140-8858-3C098AA44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B4E0D-1B0D-7642-A511-4B69414F8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6BD70-EAC9-8F40-A5B1-84A6CA035A0D}" type="datetime1">
              <a:rPr lang="en-US" smtClean="0"/>
              <a:t>10/27/20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3A5AE2-C849-AE4D-A13C-04D3A6E1B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D2101-D50E-2D46-BC2A-43E142572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43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32D4A2-65D1-B144-B8D7-86806DF99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B90137-AC6E-2740-830B-A169EA0DC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2B834-BBC2-B44D-8334-D7A88E7F0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85164-AA71-8344-9DEE-17F84681AEEB}" type="datetime1">
              <a:rPr lang="en-US" smtClean="0"/>
              <a:t>10/27/20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8515B7-2CFE-B946-A8AD-A525BD7C0C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D065F-1827-4841-A931-55977C617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53871-24CD-054C-815D-2D173F4A6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1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32B48-79B3-734A-922E-D0F745C2D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Radar and Airborne Observations in Florida Thunderstorm Anvils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271A8B-A379-A741-A153-330A56A85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Christian Nairy, Dr. Andrew Detwiler, Dr. David Delene</a:t>
            </a:r>
          </a:p>
        </p:txBody>
      </p:sp>
    </p:spTree>
    <p:extLst>
      <p:ext uri="{BB962C8B-B14F-4D97-AF65-F5344CB8AC3E}">
        <p14:creationId xmlns:p14="http://schemas.microsoft.com/office/powerpoint/2010/main" val="113096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331508" y="-3622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63668" y="-707131"/>
            <a:ext cx="690938" cy="6782766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1"/>
          <a:stretch/>
        </p:blipFill>
        <p:spPr>
          <a:xfrm>
            <a:off x="11471475" y="-692877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377823" y="2070792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331508" y="3941890"/>
            <a:ext cx="10205965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/>
          <p:nvPr/>
        </p:nvCxnSpPr>
        <p:spPr>
          <a:xfrm>
            <a:off x="1732797" y="512134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/>
          <p:nvPr/>
        </p:nvCxnSpPr>
        <p:spPr>
          <a:xfrm>
            <a:off x="3129380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331508" y="5267165"/>
            <a:ext cx="102059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/>
          <p:nvPr/>
        </p:nvCxnSpPr>
        <p:spPr>
          <a:xfrm>
            <a:off x="452346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/>
          <p:nvPr/>
        </p:nvCxnSpPr>
        <p:spPr>
          <a:xfrm>
            <a:off x="5917551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/>
          <p:nvPr/>
        </p:nvCxnSpPr>
        <p:spPr>
          <a:xfrm>
            <a:off x="731163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/>
          <p:nvPr/>
        </p:nvCxnSpPr>
        <p:spPr>
          <a:xfrm>
            <a:off x="8698226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/>
          <p:nvPr/>
        </p:nvCxnSpPr>
        <p:spPr>
          <a:xfrm>
            <a:off x="10092312" y="5131163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561917" y="53683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956001" y="53683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345090" y="53683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746671" y="536830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7140306" y="537812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527346" y="538040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921307" y="538258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644053" y="5524417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8906361" y="5887648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337676" y="5772007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E72271C7-DB0C-3C44-9FD8-139513A162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60"/>
          <a:stretch/>
        </p:blipFill>
        <p:spPr>
          <a:xfrm>
            <a:off x="10544600" y="-692877"/>
            <a:ext cx="1201451" cy="6793992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922B395-D70D-B343-8632-B66FEBB638DD}"/>
              </a:ext>
            </a:extLst>
          </p:cNvPr>
          <p:cNvCxnSpPr>
            <a:cxnSpLocks/>
          </p:cNvCxnSpPr>
          <p:nvPr/>
        </p:nvCxnSpPr>
        <p:spPr>
          <a:xfrm flipH="1">
            <a:off x="331508" y="2692764"/>
            <a:ext cx="10205965" cy="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149" r="14099" b="12904"/>
          <a:stretch/>
        </p:blipFill>
        <p:spPr>
          <a:xfrm>
            <a:off x="1118591" y="-707131"/>
            <a:ext cx="9418881" cy="5917354"/>
          </a:xfrm>
          <a:prstGeom prst="rect">
            <a:avLst/>
          </a:prstGeom>
        </p:spPr>
      </p:pic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DF05CC16-A440-1844-9071-E8FE679ADC1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96" r="14039" b="11442"/>
          <a:stretch/>
        </p:blipFill>
        <p:spPr>
          <a:xfrm>
            <a:off x="1903677" y="-695440"/>
            <a:ext cx="8640923" cy="601662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BF6AF85-EE8C-CF48-A96B-784F67C5D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455119"/>
              </p:ext>
            </p:extLst>
          </p:nvPr>
        </p:nvGraphicFramePr>
        <p:xfrm>
          <a:off x="176690" y="6105948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3313669673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078201043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1458060560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331798400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020539600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Altitude Span (m)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Temperature Span (degrees C)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4013699120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16:09:00-16:17:00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58140-58619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10017-10046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-30.64 to -33.88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897238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78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216CD262-98DA-AE46-9A09-7FFC4325B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596" y="0"/>
            <a:ext cx="8725922" cy="68762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0597B-14C4-BA44-8C68-48BB4310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FBF024-8754-0C4A-9BD7-3CF7BEB4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808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Data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3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16:09:00 – 16:17:00 </a:t>
            </a:r>
          </a:p>
        </p:txBody>
      </p:sp>
    </p:spTree>
    <p:extLst>
      <p:ext uri="{BB962C8B-B14F-4D97-AF65-F5344CB8AC3E}">
        <p14:creationId xmlns:p14="http://schemas.microsoft.com/office/powerpoint/2010/main" val="2162504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6D217-6F64-2D4D-95CF-CCD68B0E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12D125F9-AA18-944F-AB88-0490E2260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104" y="914400"/>
            <a:ext cx="5080000" cy="5943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28CE4C-CD6C-9E4A-92FE-DFBBE13E6F7C}"/>
              </a:ext>
            </a:extLst>
          </p:cNvPr>
          <p:cNvSpPr txBox="1"/>
          <p:nvPr/>
        </p:nvSpPr>
        <p:spPr>
          <a:xfrm>
            <a:off x="3057646" y="11575"/>
            <a:ext cx="5798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Graupel-Ice Collision Mechanism</a:t>
            </a:r>
            <a:r>
              <a:rPr lang="en-US" sz="3200" u="sng" baseline="30000" dirty="0"/>
              <a:t>5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79131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9E778-EBB7-7C44-8F41-6C9E485E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1736074" y="6492594"/>
            <a:ext cx="2516765" cy="331932"/>
          </a:xfrm>
        </p:spPr>
        <p:txBody>
          <a:bodyPr/>
          <a:lstStyle/>
          <a:p>
            <a:fld id="{91653871-24CD-054C-815D-2D173F4A6F76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 descr="A group of clouds in the sky&#10;&#10;Description automatically generated">
            <a:extLst>
              <a:ext uri="{FF2B5EF4-FFF2-40B4-BE49-F238E27FC236}">
                <a16:creationId xmlns:a16="http://schemas.microsoft.com/office/drawing/2014/main" id="{9ADB2635-9E01-AF4C-8144-20B99073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771" y="0"/>
            <a:ext cx="8240941" cy="515058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168B17F-3255-964A-BCC4-5EDD1432ACC2}"/>
              </a:ext>
            </a:extLst>
          </p:cNvPr>
          <p:cNvCxnSpPr>
            <a:cxnSpLocks/>
          </p:cNvCxnSpPr>
          <p:nvPr/>
        </p:nvCxnSpPr>
        <p:spPr>
          <a:xfrm flipV="1">
            <a:off x="3760172" y="2360208"/>
            <a:ext cx="236316" cy="3118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3EF9CD4-F9D1-1E4A-982C-D0FBD1B7B5D6}"/>
              </a:ext>
            </a:extLst>
          </p:cNvPr>
          <p:cNvCxnSpPr>
            <a:cxnSpLocks/>
          </p:cNvCxnSpPr>
          <p:nvPr/>
        </p:nvCxnSpPr>
        <p:spPr>
          <a:xfrm flipH="1" flipV="1">
            <a:off x="4284713" y="2379700"/>
            <a:ext cx="623777" cy="3098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24D7FA-87C5-6943-9FE4-6B8478F50EDA}"/>
              </a:ext>
            </a:extLst>
          </p:cNvPr>
          <p:cNvCxnSpPr>
            <a:cxnSpLocks/>
          </p:cNvCxnSpPr>
          <p:nvPr/>
        </p:nvCxnSpPr>
        <p:spPr>
          <a:xfrm>
            <a:off x="1229623" y="3321788"/>
            <a:ext cx="60090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C3033F0-DEA1-2E4E-8135-7C549BBFA4D4}"/>
              </a:ext>
            </a:extLst>
          </p:cNvPr>
          <p:cNvSpPr txBox="1"/>
          <p:nvPr/>
        </p:nvSpPr>
        <p:spPr>
          <a:xfrm>
            <a:off x="3348046" y="5419318"/>
            <a:ext cx="9197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Updraft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97E6F1-1D55-B94D-8D33-518161E487C2}"/>
              </a:ext>
            </a:extLst>
          </p:cNvPr>
          <p:cNvSpPr txBox="1"/>
          <p:nvPr/>
        </p:nvSpPr>
        <p:spPr>
          <a:xfrm>
            <a:off x="696947" y="3166448"/>
            <a:ext cx="678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-15°C</a:t>
            </a:r>
          </a:p>
        </p:txBody>
      </p:sp>
      <p:sp>
        <p:nvSpPr>
          <p:cNvPr id="31" name="Plus 30">
            <a:extLst>
              <a:ext uri="{FF2B5EF4-FFF2-40B4-BE49-F238E27FC236}">
                <a16:creationId xmlns:a16="http://schemas.microsoft.com/office/drawing/2014/main" id="{9352957F-39DE-8A4B-AC3C-A7E67602546A}"/>
              </a:ext>
            </a:extLst>
          </p:cNvPr>
          <p:cNvSpPr/>
          <p:nvPr/>
        </p:nvSpPr>
        <p:spPr>
          <a:xfrm>
            <a:off x="4227921" y="4196234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lus 31">
            <a:extLst>
              <a:ext uri="{FF2B5EF4-FFF2-40B4-BE49-F238E27FC236}">
                <a16:creationId xmlns:a16="http://schemas.microsoft.com/office/drawing/2014/main" id="{898E1847-7A0B-8344-BB5F-3A886E6FCFE5}"/>
              </a:ext>
            </a:extLst>
          </p:cNvPr>
          <p:cNvSpPr/>
          <p:nvPr/>
        </p:nvSpPr>
        <p:spPr>
          <a:xfrm>
            <a:off x="4027676" y="4185601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lus 32">
            <a:extLst>
              <a:ext uri="{FF2B5EF4-FFF2-40B4-BE49-F238E27FC236}">
                <a16:creationId xmlns:a16="http://schemas.microsoft.com/office/drawing/2014/main" id="{F4BAEB31-18ED-F047-85D8-FB4720F3906A}"/>
              </a:ext>
            </a:extLst>
          </p:cNvPr>
          <p:cNvSpPr/>
          <p:nvPr/>
        </p:nvSpPr>
        <p:spPr>
          <a:xfrm>
            <a:off x="3756546" y="4120257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lus 33">
            <a:extLst>
              <a:ext uri="{FF2B5EF4-FFF2-40B4-BE49-F238E27FC236}">
                <a16:creationId xmlns:a16="http://schemas.microsoft.com/office/drawing/2014/main" id="{537729AC-8514-3B43-B673-2FDE1B74748B}"/>
              </a:ext>
            </a:extLst>
          </p:cNvPr>
          <p:cNvSpPr/>
          <p:nvPr/>
        </p:nvSpPr>
        <p:spPr>
          <a:xfrm>
            <a:off x="3612119" y="4185601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lus 34">
            <a:extLst>
              <a:ext uri="{FF2B5EF4-FFF2-40B4-BE49-F238E27FC236}">
                <a16:creationId xmlns:a16="http://schemas.microsoft.com/office/drawing/2014/main" id="{1BD9C1F9-F90B-BA49-88C8-70D0E203A5E5}"/>
              </a:ext>
            </a:extLst>
          </p:cNvPr>
          <p:cNvSpPr/>
          <p:nvPr/>
        </p:nvSpPr>
        <p:spPr>
          <a:xfrm>
            <a:off x="4548850" y="4021423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lus 35">
            <a:extLst>
              <a:ext uri="{FF2B5EF4-FFF2-40B4-BE49-F238E27FC236}">
                <a16:creationId xmlns:a16="http://schemas.microsoft.com/office/drawing/2014/main" id="{94267F03-54F9-5945-BB6F-7F41F3AC009E}"/>
              </a:ext>
            </a:extLst>
          </p:cNvPr>
          <p:cNvSpPr/>
          <p:nvPr/>
        </p:nvSpPr>
        <p:spPr>
          <a:xfrm>
            <a:off x="4305010" y="4045829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lus 36">
            <a:extLst>
              <a:ext uri="{FF2B5EF4-FFF2-40B4-BE49-F238E27FC236}">
                <a16:creationId xmlns:a16="http://schemas.microsoft.com/office/drawing/2014/main" id="{6F888E78-3065-A741-8EA9-D7D4FC743896}"/>
              </a:ext>
            </a:extLst>
          </p:cNvPr>
          <p:cNvSpPr/>
          <p:nvPr/>
        </p:nvSpPr>
        <p:spPr>
          <a:xfrm>
            <a:off x="4124255" y="4041473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lus 37">
            <a:extLst>
              <a:ext uri="{FF2B5EF4-FFF2-40B4-BE49-F238E27FC236}">
                <a16:creationId xmlns:a16="http://schemas.microsoft.com/office/drawing/2014/main" id="{DB52F347-D2AF-4045-9247-419FEEE50468}"/>
              </a:ext>
            </a:extLst>
          </p:cNvPr>
          <p:cNvSpPr/>
          <p:nvPr/>
        </p:nvSpPr>
        <p:spPr>
          <a:xfrm>
            <a:off x="3943502" y="4052105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lus 38">
            <a:extLst>
              <a:ext uri="{FF2B5EF4-FFF2-40B4-BE49-F238E27FC236}">
                <a16:creationId xmlns:a16="http://schemas.microsoft.com/office/drawing/2014/main" id="{65A5F6D2-3423-AA40-A5A2-F96B816D06DE}"/>
              </a:ext>
            </a:extLst>
          </p:cNvPr>
          <p:cNvSpPr/>
          <p:nvPr/>
        </p:nvSpPr>
        <p:spPr>
          <a:xfrm>
            <a:off x="3679460" y="4021756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lus 39">
            <a:extLst>
              <a:ext uri="{FF2B5EF4-FFF2-40B4-BE49-F238E27FC236}">
                <a16:creationId xmlns:a16="http://schemas.microsoft.com/office/drawing/2014/main" id="{3419C0B0-EF16-BA49-96D8-B3DBE7D1AC9B}"/>
              </a:ext>
            </a:extLst>
          </p:cNvPr>
          <p:cNvSpPr/>
          <p:nvPr/>
        </p:nvSpPr>
        <p:spPr>
          <a:xfrm>
            <a:off x="4568342" y="4185601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7802F28-FB09-D74A-9133-9F18E43620B2}"/>
              </a:ext>
            </a:extLst>
          </p:cNvPr>
          <p:cNvCxnSpPr>
            <a:cxnSpLocks/>
          </p:cNvCxnSpPr>
          <p:nvPr/>
        </p:nvCxnSpPr>
        <p:spPr>
          <a:xfrm flipV="1">
            <a:off x="1327122" y="4118067"/>
            <a:ext cx="2254129" cy="382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4E28896-83CB-4E40-99F4-62E63CFE903C}"/>
              </a:ext>
            </a:extLst>
          </p:cNvPr>
          <p:cNvSpPr txBox="1"/>
          <p:nvPr/>
        </p:nvSpPr>
        <p:spPr>
          <a:xfrm>
            <a:off x="-98196" y="3960846"/>
            <a:ext cx="15012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L.P. Charge Region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Graupel)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A0A8D5C-203B-8A41-95ED-D3CF7E3D757A}"/>
              </a:ext>
            </a:extLst>
          </p:cNvPr>
          <p:cNvCxnSpPr>
            <a:cxnSpLocks/>
          </p:cNvCxnSpPr>
          <p:nvPr/>
        </p:nvCxnSpPr>
        <p:spPr>
          <a:xfrm>
            <a:off x="1229623" y="1959425"/>
            <a:ext cx="600902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A2F9957-4A99-B94C-845C-B6131BB0897D}"/>
              </a:ext>
            </a:extLst>
          </p:cNvPr>
          <p:cNvSpPr txBox="1"/>
          <p:nvPr/>
        </p:nvSpPr>
        <p:spPr>
          <a:xfrm>
            <a:off x="696947" y="1804085"/>
            <a:ext cx="678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-30°C</a:t>
            </a:r>
          </a:p>
        </p:txBody>
      </p:sp>
      <p:sp>
        <p:nvSpPr>
          <p:cNvPr id="48" name="Minus 47">
            <a:extLst>
              <a:ext uri="{FF2B5EF4-FFF2-40B4-BE49-F238E27FC236}">
                <a16:creationId xmlns:a16="http://schemas.microsoft.com/office/drawing/2014/main" id="{23F2B9D2-F8D4-E344-8ED2-510ADF70B1E4}"/>
              </a:ext>
            </a:extLst>
          </p:cNvPr>
          <p:cNvSpPr/>
          <p:nvPr/>
        </p:nvSpPr>
        <p:spPr>
          <a:xfrm>
            <a:off x="4218255" y="2031536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inus 48">
            <a:extLst>
              <a:ext uri="{FF2B5EF4-FFF2-40B4-BE49-F238E27FC236}">
                <a16:creationId xmlns:a16="http://schemas.microsoft.com/office/drawing/2014/main" id="{B6858991-E8C5-2B45-A61C-3EE58B74CAE8}"/>
              </a:ext>
            </a:extLst>
          </p:cNvPr>
          <p:cNvSpPr/>
          <p:nvPr/>
        </p:nvSpPr>
        <p:spPr>
          <a:xfrm>
            <a:off x="4081462" y="1844461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Minus 50">
            <a:extLst>
              <a:ext uri="{FF2B5EF4-FFF2-40B4-BE49-F238E27FC236}">
                <a16:creationId xmlns:a16="http://schemas.microsoft.com/office/drawing/2014/main" id="{A2DCCB14-C0A3-344B-8A93-C5D1E42CC0D8}"/>
              </a:ext>
            </a:extLst>
          </p:cNvPr>
          <p:cNvSpPr/>
          <p:nvPr/>
        </p:nvSpPr>
        <p:spPr>
          <a:xfrm>
            <a:off x="4004453" y="2205711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Minus 51">
            <a:extLst>
              <a:ext uri="{FF2B5EF4-FFF2-40B4-BE49-F238E27FC236}">
                <a16:creationId xmlns:a16="http://schemas.microsoft.com/office/drawing/2014/main" id="{311997DF-6306-5942-B0C9-633ECB543DD5}"/>
              </a:ext>
            </a:extLst>
          </p:cNvPr>
          <p:cNvSpPr/>
          <p:nvPr/>
        </p:nvSpPr>
        <p:spPr>
          <a:xfrm>
            <a:off x="4029783" y="2492253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inus 52">
            <a:extLst>
              <a:ext uri="{FF2B5EF4-FFF2-40B4-BE49-F238E27FC236}">
                <a16:creationId xmlns:a16="http://schemas.microsoft.com/office/drawing/2014/main" id="{9212FE83-C2FF-124A-A4DB-7AAFCCF47481}"/>
              </a:ext>
            </a:extLst>
          </p:cNvPr>
          <p:cNvSpPr/>
          <p:nvPr/>
        </p:nvSpPr>
        <p:spPr>
          <a:xfrm>
            <a:off x="4235447" y="2240818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inus 53">
            <a:extLst>
              <a:ext uri="{FF2B5EF4-FFF2-40B4-BE49-F238E27FC236}">
                <a16:creationId xmlns:a16="http://schemas.microsoft.com/office/drawing/2014/main" id="{2AEB1780-FCD3-354E-AF29-A5D0F0A516E0}"/>
              </a:ext>
            </a:extLst>
          </p:cNvPr>
          <p:cNvSpPr/>
          <p:nvPr/>
        </p:nvSpPr>
        <p:spPr>
          <a:xfrm>
            <a:off x="4016718" y="2349092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inus 54">
            <a:extLst>
              <a:ext uri="{FF2B5EF4-FFF2-40B4-BE49-F238E27FC236}">
                <a16:creationId xmlns:a16="http://schemas.microsoft.com/office/drawing/2014/main" id="{36BDBB7C-E1D9-434D-AA6A-88921579F790}"/>
              </a:ext>
            </a:extLst>
          </p:cNvPr>
          <p:cNvSpPr/>
          <p:nvPr/>
        </p:nvSpPr>
        <p:spPr>
          <a:xfrm>
            <a:off x="3739411" y="2337360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inus 55">
            <a:extLst>
              <a:ext uri="{FF2B5EF4-FFF2-40B4-BE49-F238E27FC236}">
                <a16:creationId xmlns:a16="http://schemas.microsoft.com/office/drawing/2014/main" id="{EAAF7664-7125-4D49-B35F-0C57D62CE71F}"/>
              </a:ext>
            </a:extLst>
          </p:cNvPr>
          <p:cNvSpPr/>
          <p:nvPr/>
        </p:nvSpPr>
        <p:spPr>
          <a:xfrm>
            <a:off x="4328217" y="2472345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Minus 56">
            <a:extLst>
              <a:ext uri="{FF2B5EF4-FFF2-40B4-BE49-F238E27FC236}">
                <a16:creationId xmlns:a16="http://schemas.microsoft.com/office/drawing/2014/main" id="{3E0C038A-E245-6547-864D-5B309415B4B9}"/>
              </a:ext>
            </a:extLst>
          </p:cNvPr>
          <p:cNvSpPr/>
          <p:nvPr/>
        </p:nvSpPr>
        <p:spPr>
          <a:xfrm>
            <a:off x="4462900" y="2827490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Minus 65">
            <a:extLst>
              <a:ext uri="{FF2B5EF4-FFF2-40B4-BE49-F238E27FC236}">
                <a16:creationId xmlns:a16="http://schemas.microsoft.com/office/drawing/2014/main" id="{DDA3D55D-F9A6-5C44-BACD-C7D48F906D84}"/>
              </a:ext>
            </a:extLst>
          </p:cNvPr>
          <p:cNvSpPr/>
          <p:nvPr/>
        </p:nvSpPr>
        <p:spPr>
          <a:xfrm>
            <a:off x="3970152" y="2052568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Minus 66">
            <a:extLst>
              <a:ext uri="{FF2B5EF4-FFF2-40B4-BE49-F238E27FC236}">
                <a16:creationId xmlns:a16="http://schemas.microsoft.com/office/drawing/2014/main" id="{9B6BFEC7-6924-044A-B74F-E28DD8D04157}"/>
              </a:ext>
            </a:extLst>
          </p:cNvPr>
          <p:cNvSpPr/>
          <p:nvPr/>
        </p:nvSpPr>
        <p:spPr>
          <a:xfrm>
            <a:off x="3642070" y="2870831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Minus 67">
            <a:extLst>
              <a:ext uri="{FF2B5EF4-FFF2-40B4-BE49-F238E27FC236}">
                <a16:creationId xmlns:a16="http://schemas.microsoft.com/office/drawing/2014/main" id="{E6CDD345-C052-A846-A462-AC14480A51F3}"/>
              </a:ext>
            </a:extLst>
          </p:cNvPr>
          <p:cNvSpPr/>
          <p:nvPr/>
        </p:nvSpPr>
        <p:spPr>
          <a:xfrm>
            <a:off x="4456268" y="2341569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Minus 68">
            <a:extLst>
              <a:ext uri="{FF2B5EF4-FFF2-40B4-BE49-F238E27FC236}">
                <a16:creationId xmlns:a16="http://schemas.microsoft.com/office/drawing/2014/main" id="{A37AD461-6FF2-0348-BFA9-5822528E2FDA}"/>
              </a:ext>
            </a:extLst>
          </p:cNvPr>
          <p:cNvSpPr/>
          <p:nvPr/>
        </p:nvSpPr>
        <p:spPr>
          <a:xfrm>
            <a:off x="3714654" y="2186221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Minus 69">
            <a:extLst>
              <a:ext uri="{FF2B5EF4-FFF2-40B4-BE49-F238E27FC236}">
                <a16:creationId xmlns:a16="http://schemas.microsoft.com/office/drawing/2014/main" id="{82D77BA9-650C-9647-A376-17B0FB731DFA}"/>
              </a:ext>
            </a:extLst>
          </p:cNvPr>
          <p:cNvSpPr/>
          <p:nvPr/>
        </p:nvSpPr>
        <p:spPr>
          <a:xfrm>
            <a:off x="3327780" y="892719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Minus 70">
            <a:extLst>
              <a:ext uri="{FF2B5EF4-FFF2-40B4-BE49-F238E27FC236}">
                <a16:creationId xmlns:a16="http://schemas.microsoft.com/office/drawing/2014/main" id="{B464878D-3D50-014F-9775-A03FE6B60BA0}"/>
              </a:ext>
            </a:extLst>
          </p:cNvPr>
          <p:cNvSpPr/>
          <p:nvPr/>
        </p:nvSpPr>
        <p:spPr>
          <a:xfrm>
            <a:off x="3804318" y="864192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Minus 71">
            <a:extLst>
              <a:ext uri="{FF2B5EF4-FFF2-40B4-BE49-F238E27FC236}">
                <a16:creationId xmlns:a16="http://schemas.microsoft.com/office/drawing/2014/main" id="{5A673B55-57A9-C143-B484-9C82D0B5ABE9}"/>
              </a:ext>
            </a:extLst>
          </p:cNvPr>
          <p:cNvSpPr/>
          <p:nvPr/>
        </p:nvSpPr>
        <p:spPr>
          <a:xfrm>
            <a:off x="4411134" y="836909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Minus 72">
            <a:extLst>
              <a:ext uri="{FF2B5EF4-FFF2-40B4-BE49-F238E27FC236}">
                <a16:creationId xmlns:a16="http://schemas.microsoft.com/office/drawing/2014/main" id="{34786F9A-4D0C-3A48-A22E-7338098B0ED4}"/>
              </a:ext>
            </a:extLst>
          </p:cNvPr>
          <p:cNvSpPr/>
          <p:nvPr/>
        </p:nvSpPr>
        <p:spPr>
          <a:xfrm>
            <a:off x="4969581" y="830615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Minus 73">
            <a:extLst>
              <a:ext uri="{FF2B5EF4-FFF2-40B4-BE49-F238E27FC236}">
                <a16:creationId xmlns:a16="http://schemas.microsoft.com/office/drawing/2014/main" id="{E54D3006-93CF-FC46-A530-12F082D8B917}"/>
              </a:ext>
            </a:extLst>
          </p:cNvPr>
          <p:cNvSpPr/>
          <p:nvPr/>
        </p:nvSpPr>
        <p:spPr>
          <a:xfrm>
            <a:off x="5569428" y="870744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Minus 74">
            <a:extLst>
              <a:ext uri="{FF2B5EF4-FFF2-40B4-BE49-F238E27FC236}">
                <a16:creationId xmlns:a16="http://schemas.microsoft.com/office/drawing/2014/main" id="{92806D6F-FA6C-A345-B34C-0E422DE1549B}"/>
              </a:ext>
            </a:extLst>
          </p:cNvPr>
          <p:cNvSpPr/>
          <p:nvPr/>
        </p:nvSpPr>
        <p:spPr>
          <a:xfrm>
            <a:off x="6051519" y="957737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inus 75">
            <a:extLst>
              <a:ext uri="{FF2B5EF4-FFF2-40B4-BE49-F238E27FC236}">
                <a16:creationId xmlns:a16="http://schemas.microsoft.com/office/drawing/2014/main" id="{30F657B1-BB4D-B949-8875-ADF0C57E309B}"/>
              </a:ext>
            </a:extLst>
          </p:cNvPr>
          <p:cNvSpPr/>
          <p:nvPr/>
        </p:nvSpPr>
        <p:spPr>
          <a:xfrm>
            <a:off x="6482993" y="1017264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Minus 76">
            <a:extLst>
              <a:ext uri="{FF2B5EF4-FFF2-40B4-BE49-F238E27FC236}">
                <a16:creationId xmlns:a16="http://schemas.microsoft.com/office/drawing/2014/main" id="{434DAE43-DCA7-0749-8E78-E5DCF314B019}"/>
              </a:ext>
            </a:extLst>
          </p:cNvPr>
          <p:cNvSpPr/>
          <p:nvPr/>
        </p:nvSpPr>
        <p:spPr>
          <a:xfrm>
            <a:off x="6971453" y="1023194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Minus 77">
            <a:extLst>
              <a:ext uri="{FF2B5EF4-FFF2-40B4-BE49-F238E27FC236}">
                <a16:creationId xmlns:a16="http://schemas.microsoft.com/office/drawing/2014/main" id="{2D821970-607E-4C40-9D5B-DB06411E3D44}"/>
              </a:ext>
            </a:extLst>
          </p:cNvPr>
          <p:cNvSpPr/>
          <p:nvPr/>
        </p:nvSpPr>
        <p:spPr>
          <a:xfrm>
            <a:off x="7368596" y="1104257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B372C7F-011D-DD4F-8948-49D7F8A2DE17}"/>
              </a:ext>
            </a:extLst>
          </p:cNvPr>
          <p:cNvCxnSpPr>
            <a:cxnSpLocks/>
          </p:cNvCxnSpPr>
          <p:nvPr/>
        </p:nvCxnSpPr>
        <p:spPr>
          <a:xfrm flipV="1">
            <a:off x="1361873" y="2363922"/>
            <a:ext cx="2350331" cy="1595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B252391D-10A1-C744-A13B-3418F8A86039}"/>
              </a:ext>
            </a:extLst>
          </p:cNvPr>
          <p:cNvSpPr txBox="1"/>
          <p:nvPr/>
        </p:nvSpPr>
        <p:spPr>
          <a:xfrm>
            <a:off x="-63445" y="2327935"/>
            <a:ext cx="1501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Charge Region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 Graupel)</a:t>
            </a:r>
          </a:p>
        </p:txBody>
      </p:sp>
      <p:sp>
        <p:nvSpPr>
          <p:cNvPr id="83" name="Plus 82">
            <a:extLst>
              <a:ext uri="{FF2B5EF4-FFF2-40B4-BE49-F238E27FC236}">
                <a16:creationId xmlns:a16="http://schemas.microsoft.com/office/drawing/2014/main" id="{9E1AC266-BF14-2C40-8E3D-04ADFA4D866A}"/>
              </a:ext>
            </a:extLst>
          </p:cNvPr>
          <p:cNvSpPr/>
          <p:nvPr/>
        </p:nvSpPr>
        <p:spPr>
          <a:xfrm>
            <a:off x="33387" y="4222456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Minus 83">
            <a:extLst>
              <a:ext uri="{FF2B5EF4-FFF2-40B4-BE49-F238E27FC236}">
                <a16:creationId xmlns:a16="http://schemas.microsoft.com/office/drawing/2014/main" id="{47D93C8B-CB59-4540-A1D7-4D08F600BBBB}"/>
              </a:ext>
            </a:extLst>
          </p:cNvPr>
          <p:cNvSpPr/>
          <p:nvPr/>
        </p:nvSpPr>
        <p:spPr>
          <a:xfrm>
            <a:off x="96120" y="2607698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Plus 84">
            <a:extLst>
              <a:ext uri="{FF2B5EF4-FFF2-40B4-BE49-F238E27FC236}">
                <a16:creationId xmlns:a16="http://schemas.microsoft.com/office/drawing/2014/main" id="{5C92695B-717F-1C4B-BB09-0A708F1580FB}"/>
              </a:ext>
            </a:extLst>
          </p:cNvPr>
          <p:cNvSpPr/>
          <p:nvPr/>
        </p:nvSpPr>
        <p:spPr>
          <a:xfrm>
            <a:off x="4247296" y="1502549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Plus 85">
            <a:extLst>
              <a:ext uri="{FF2B5EF4-FFF2-40B4-BE49-F238E27FC236}">
                <a16:creationId xmlns:a16="http://schemas.microsoft.com/office/drawing/2014/main" id="{5881B0EB-FD83-3A4E-B580-5A54609869AE}"/>
              </a:ext>
            </a:extLst>
          </p:cNvPr>
          <p:cNvSpPr/>
          <p:nvPr/>
        </p:nvSpPr>
        <p:spPr>
          <a:xfrm>
            <a:off x="3792069" y="1535813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Plus 86">
            <a:extLst>
              <a:ext uri="{FF2B5EF4-FFF2-40B4-BE49-F238E27FC236}">
                <a16:creationId xmlns:a16="http://schemas.microsoft.com/office/drawing/2014/main" id="{D3F01803-C2AF-3A4F-92CC-C5A90734E85D}"/>
              </a:ext>
            </a:extLst>
          </p:cNvPr>
          <p:cNvSpPr/>
          <p:nvPr/>
        </p:nvSpPr>
        <p:spPr>
          <a:xfrm>
            <a:off x="3500975" y="1245046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Plus 87">
            <a:extLst>
              <a:ext uri="{FF2B5EF4-FFF2-40B4-BE49-F238E27FC236}">
                <a16:creationId xmlns:a16="http://schemas.microsoft.com/office/drawing/2014/main" id="{EFC57EEF-F3A2-914F-9AE1-C79B067F943D}"/>
              </a:ext>
            </a:extLst>
          </p:cNvPr>
          <p:cNvSpPr/>
          <p:nvPr/>
        </p:nvSpPr>
        <p:spPr>
          <a:xfrm>
            <a:off x="3196337" y="1481630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Plus 88">
            <a:extLst>
              <a:ext uri="{FF2B5EF4-FFF2-40B4-BE49-F238E27FC236}">
                <a16:creationId xmlns:a16="http://schemas.microsoft.com/office/drawing/2014/main" id="{706B9FB1-CD6D-CE4F-A139-9EED7F16F025}"/>
              </a:ext>
            </a:extLst>
          </p:cNvPr>
          <p:cNvSpPr/>
          <p:nvPr/>
        </p:nvSpPr>
        <p:spPr>
          <a:xfrm>
            <a:off x="4710452" y="1177820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Plus 89">
            <a:extLst>
              <a:ext uri="{FF2B5EF4-FFF2-40B4-BE49-F238E27FC236}">
                <a16:creationId xmlns:a16="http://schemas.microsoft.com/office/drawing/2014/main" id="{7A6E77B7-D579-E94A-9CD1-0446AC3B86CF}"/>
              </a:ext>
            </a:extLst>
          </p:cNvPr>
          <p:cNvSpPr/>
          <p:nvPr/>
        </p:nvSpPr>
        <p:spPr>
          <a:xfrm>
            <a:off x="5278138" y="1222266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Plus 90">
            <a:extLst>
              <a:ext uri="{FF2B5EF4-FFF2-40B4-BE49-F238E27FC236}">
                <a16:creationId xmlns:a16="http://schemas.microsoft.com/office/drawing/2014/main" id="{DF79B0D6-5138-A34B-8056-714CEBB3A8F4}"/>
              </a:ext>
            </a:extLst>
          </p:cNvPr>
          <p:cNvSpPr/>
          <p:nvPr/>
        </p:nvSpPr>
        <p:spPr>
          <a:xfrm>
            <a:off x="3996488" y="1283520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Plus 91">
            <a:extLst>
              <a:ext uri="{FF2B5EF4-FFF2-40B4-BE49-F238E27FC236}">
                <a16:creationId xmlns:a16="http://schemas.microsoft.com/office/drawing/2014/main" id="{09AA534E-AE20-4241-9911-550187DD63BF}"/>
              </a:ext>
            </a:extLst>
          </p:cNvPr>
          <p:cNvSpPr/>
          <p:nvPr/>
        </p:nvSpPr>
        <p:spPr>
          <a:xfrm>
            <a:off x="4840974" y="1481629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Plus 92">
            <a:extLst>
              <a:ext uri="{FF2B5EF4-FFF2-40B4-BE49-F238E27FC236}">
                <a16:creationId xmlns:a16="http://schemas.microsoft.com/office/drawing/2014/main" id="{EF0FA215-31F3-884C-8F0B-B126952D6AC3}"/>
              </a:ext>
            </a:extLst>
          </p:cNvPr>
          <p:cNvSpPr/>
          <p:nvPr/>
        </p:nvSpPr>
        <p:spPr>
          <a:xfrm>
            <a:off x="5338151" y="1590523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Plus 93">
            <a:extLst>
              <a:ext uri="{FF2B5EF4-FFF2-40B4-BE49-F238E27FC236}">
                <a16:creationId xmlns:a16="http://schemas.microsoft.com/office/drawing/2014/main" id="{AE6CE393-1C04-0D4D-AE50-B6E1200C3EE0}"/>
              </a:ext>
            </a:extLst>
          </p:cNvPr>
          <p:cNvSpPr/>
          <p:nvPr/>
        </p:nvSpPr>
        <p:spPr>
          <a:xfrm>
            <a:off x="5821408" y="1339078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258989D7-8B91-F948-BB62-DCFD959D8C2E}"/>
              </a:ext>
            </a:extLst>
          </p:cNvPr>
          <p:cNvCxnSpPr>
            <a:cxnSpLocks/>
          </p:cNvCxnSpPr>
          <p:nvPr/>
        </p:nvCxnSpPr>
        <p:spPr>
          <a:xfrm>
            <a:off x="1341102" y="1352647"/>
            <a:ext cx="1843616" cy="1152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5854826E-ED51-244D-B656-428B952CFB09}"/>
              </a:ext>
            </a:extLst>
          </p:cNvPr>
          <p:cNvSpPr txBox="1"/>
          <p:nvPr/>
        </p:nvSpPr>
        <p:spPr>
          <a:xfrm>
            <a:off x="-83738" y="1157830"/>
            <a:ext cx="167336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U.P. Charge Region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   Graupel/Cloud Ice)</a:t>
            </a:r>
          </a:p>
        </p:txBody>
      </p:sp>
      <p:sp>
        <p:nvSpPr>
          <p:cNvPr id="98" name="Plus 97">
            <a:extLst>
              <a:ext uri="{FF2B5EF4-FFF2-40B4-BE49-F238E27FC236}">
                <a16:creationId xmlns:a16="http://schemas.microsoft.com/office/drawing/2014/main" id="{D5533B42-82EE-814A-B2F4-23350CB3D9B9}"/>
              </a:ext>
            </a:extLst>
          </p:cNvPr>
          <p:cNvSpPr/>
          <p:nvPr/>
        </p:nvSpPr>
        <p:spPr>
          <a:xfrm>
            <a:off x="47367" y="1418754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D96239E-FA24-2B47-80CB-E98D1790289F}"/>
              </a:ext>
            </a:extLst>
          </p:cNvPr>
          <p:cNvCxnSpPr>
            <a:cxnSpLocks/>
          </p:cNvCxnSpPr>
          <p:nvPr/>
        </p:nvCxnSpPr>
        <p:spPr>
          <a:xfrm>
            <a:off x="1315025" y="581998"/>
            <a:ext cx="2431856" cy="359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CC0CBF73-E0D7-374E-A21D-789EE4C14B8B}"/>
              </a:ext>
            </a:extLst>
          </p:cNvPr>
          <p:cNvSpPr txBox="1"/>
          <p:nvPr/>
        </p:nvSpPr>
        <p:spPr>
          <a:xfrm>
            <a:off x="30058" y="365406"/>
            <a:ext cx="1501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Screening Layer</a:t>
            </a:r>
          </a:p>
        </p:txBody>
      </p:sp>
      <p:sp>
        <p:nvSpPr>
          <p:cNvPr id="103" name="Minus 102">
            <a:extLst>
              <a:ext uri="{FF2B5EF4-FFF2-40B4-BE49-F238E27FC236}">
                <a16:creationId xmlns:a16="http://schemas.microsoft.com/office/drawing/2014/main" id="{60CC9C85-07B5-D446-A488-05A921167FA3}"/>
              </a:ext>
            </a:extLst>
          </p:cNvPr>
          <p:cNvSpPr/>
          <p:nvPr/>
        </p:nvSpPr>
        <p:spPr>
          <a:xfrm>
            <a:off x="-3928" y="430423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8FFF536F-E1FA-4A44-BE09-1F30DA674E94}"/>
              </a:ext>
            </a:extLst>
          </p:cNvPr>
          <p:cNvCxnSpPr>
            <a:cxnSpLocks/>
          </p:cNvCxnSpPr>
          <p:nvPr/>
        </p:nvCxnSpPr>
        <p:spPr>
          <a:xfrm>
            <a:off x="3362310" y="1603792"/>
            <a:ext cx="15105" cy="109249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C621D5A-46C3-5C49-8E23-2CD937DEA404}"/>
              </a:ext>
            </a:extLst>
          </p:cNvPr>
          <p:cNvCxnSpPr>
            <a:cxnSpLocks/>
          </p:cNvCxnSpPr>
          <p:nvPr/>
        </p:nvCxnSpPr>
        <p:spPr>
          <a:xfrm>
            <a:off x="5023183" y="1654875"/>
            <a:ext cx="15105" cy="109249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0AD60C5D-CB07-474B-ABA0-BB5EA06B8A05}"/>
              </a:ext>
            </a:extLst>
          </p:cNvPr>
          <p:cNvSpPr txBox="1"/>
          <p:nvPr/>
        </p:nvSpPr>
        <p:spPr>
          <a:xfrm>
            <a:off x="2932057" y="2669607"/>
            <a:ext cx="913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327F5F0-633D-BD49-A672-1D77B3BBF270}"/>
              </a:ext>
            </a:extLst>
          </p:cNvPr>
          <p:cNvSpPr txBox="1"/>
          <p:nvPr/>
        </p:nvSpPr>
        <p:spPr>
          <a:xfrm>
            <a:off x="4581448" y="2685120"/>
            <a:ext cx="913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Downdraft</a:t>
            </a:r>
          </a:p>
        </p:txBody>
      </p:sp>
      <p:cxnSp>
        <p:nvCxnSpPr>
          <p:cNvPr id="114" name="Curved Connector 113">
            <a:extLst>
              <a:ext uri="{FF2B5EF4-FFF2-40B4-BE49-F238E27FC236}">
                <a16:creationId xmlns:a16="http://schemas.microsoft.com/office/drawing/2014/main" id="{15CEB37C-D61B-DD4E-B227-BD6E7E897BFF}"/>
              </a:ext>
            </a:extLst>
          </p:cNvPr>
          <p:cNvCxnSpPr>
            <a:cxnSpLocks/>
            <a:stCxn id="115" idx="1"/>
          </p:cNvCxnSpPr>
          <p:nvPr/>
        </p:nvCxnSpPr>
        <p:spPr>
          <a:xfrm rot="10800000" flipV="1">
            <a:off x="4408835" y="1593137"/>
            <a:ext cx="5285652" cy="59538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25711D0A-2CF4-0B45-8BE1-4C3A54E58706}"/>
              </a:ext>
            </a:extLst>
          </p:cNvPr>
          <p:cNvSpPr txBox="1"/>
          <p:nvPr/>
        </p:nvSpPr>
        <p:spPr>
          <a:xfrm>
            <a:off x="9694487" y="1239194"/>
            <a:ext cx="24737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Updrafts carry some     charged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graupel upwards above the -30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°C</a:t>
            </a: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level.</a:t>
            </a:r>
          </a:p>
        </p:txBody>
      </p:sp>
      <p:sp>
        <p:nvSpPr>
          <p:cNvPr id="116" name="Minus 115">
            <a:extLst>
              <a:ext uri="{FF2B5EF4-FFF2-40B4-BE49-F238E27FC236}">
                <a16:creationId xmlns:a16="http://schemas.microsoft.com/office/drawing/2014/main" id="{63766BF2-F2AE-5449-9C8D-88819C695080}"/>
              </a:ext>
            </a:extLst>
          </p:cNvPr>
          <p:cNvSpPr/>
          <p:nvPr/>
        </p:nvSpPr>
        <p:spPr>
          <a:xfrm>
            <a:off x="11143683" y="1311206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80ECDE24-1D40-0D4F-89B3-B1DD94ECD12E}"/>
              </a:ext>
            </a:extLst>
          </p:cNvPr>
          <p:cNvCxnSpPr/>
          <p:nvPr/>
        </p:nvCxnSpPr>
        <p:spPr>
          <a:xfrm>
            <a:off x="9694487" y="1239194"/>
            <a:ext cx="0" cy="7202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A1E616C-C3A6-FF4F-91DE-A2937498EF08}"/>
              </a:ext>
            </a:extLst>
          </p:cNvPr>
          <p:cNvCxnSpPr>
            <a:cxnSpLocks/>
          </p:cNvCxnSpPr>
          <p:nvPr/>
        </p:nvCxnSpPr>
        <p:spPr>
          <a:xfrm flipV="1">
            <a:off x="9694487" y="1937945"/>
            <a:ext cx="2493759" cy="91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9C11A332-2CF8-A84D-92AD-830648B04792}"/>
              </a:ext>
            </a:extLst>
          </p:cNvPr>
          <p:cNvCxnSpPr>
            <a:cxnSpLocks/>
          </p:cNvCxnSpPr>
          <p:nvPr/>
        </p:nvCxnSpPr>
        <p:spPr>
          <a:xfrm flipV="1">
            <a:off x="9698241" y="1229020"/>
            <a:ext cx="2493759" cy="913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564BFEC2-E7B1-7140-A335-32689C434E85}"/>
              </a:ext>
            </a:extLst>
          </p:cNvPr>
          <p:cNvCxnSpPr>
            <a:cxnSpLocks/>
          </p:cNvCxnSpPr>
          <p:nvPr/>
        </p:nvCxnSpPr>
        <p:spPr>
          <a:xfrm>
            <a:off x="12181481" y="1239752"/>
            <a:ext cx="0" cy="6981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7" name="Plus 126">
            <a:extLst>
              <a:ext uri="{FF2B5EF4-FFF2-40B4-BE49-F238E27FC236}">
                <a16:creationId xmlns:a16="http://schemas.microsoft.com/office/drawing/2014/main" id="{5C2D69A2-5FEA-4B45-AD59-88FA186F5C09}"/>
              </a:ext>
            </a:extLst>
          </p:cNvPr>
          <p:cNvSpPr/>
          <p:nvPr/>
        </p:nvSpPr>
        <p:spPr>
          <a:xfrm>
            <a:off x="5281472" y="1804085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Plus 127">
            <a:extLst>
              <a:ext uri="{FF2B5EF4-FFF2-40B4-BE49-F238E27FC236}">
                <a16:creationId xmlns:a16="http://schemas.microsoft.com/office/drawing/2014/main" id="{40F9B8C9-BBE2-DB4B-A81B-65583463BDCE}"/>
              </a:ext>
            </a:extLst>
          </p:cNvPr>
          <p:cNvSpPr/>
          <p:nvPr/>
        </p:nvSpPr>
        <p:spPr>
          <a:xfrm>
            <a:off x="4868426" y="1806538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Plus 128">
            <a:extLst>
              <a:ext uri="{FF2B5EF4-FFF2-40B4-BE49-F238E27FC236}">
                <a16:creationId xmlns:a16="http://schemas.microsoft.com/office/drawing/2014/main" id="{48662689-D05C-2D41-9A37-A668928B7D4E}"/>
              </a:ext>
            </a:extLst>
          </p:cNvPr>
          <p:cNvSpPr/>
          <p:nvPr/>
        </p:nvSpPr>
        <p:spPr>
          <a:xfrm>
            <a:off x="3064991" y="1766792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Plus 129">
            <a:extLst>
              <a:ext uri="{FF2B5EF4-FFF2-40B4-BE49-F238E27FC236}">
                <a16:creationId xmlns:a16="http://schemas.microsoft.com/office/drawing/2014/main" id="{8BD22BFD-830B-1E47-AF92-8C1F8E3CDA06}"/>
              </a:ext>
            </a:extLst>
          </p:cNvPr>
          <p:cNvSpPr/>
          <p:nvPr/>
        </p:nvSpPr>
        <p:spPr>
          <a:xfrm>
            <a:off x="3360074" y="1814753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Minus 130">
            <a:extLst>
              <a:ext uri="{FF2B5EF4-FFF2-40B4-BE49-F238E27FC236}">
                <a16:creationId xmlns:a16="http://schemas.microsoft.com/office/drawing/2014/main" id="{BDAAD8ED-A3B4-7840-BB34-C10AF0968738}"/>
              </a:ext>
            </a:extLst>
          </p:cNvPr>
          <p:cNvSpPr/>
          <p:nvPr/>
        </p:nvSpPr>
        <p:spPr>
          <a:xfrm>
            <a:off x="3593914" y="2510117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Minus 131">
            <a:extLst>
              <a:ext uri="{FF2B5EF4-FFF2-40B4-BE49-F238E27FC236}">
                <a16:creationId xmlns:a16="http://schemas.microsoft.com/office/drawing/2014/main" id="{B9A3D67C-00DC-0C4C-A582-61996CF331A6}"/>
              </a:ext>
            </a:extLst>
          </p:cNvPr>
          <p:cNvSpPr/>
          <p:nvPr/>
        </p:nvSpPr>
        <p:spPr>
          <a:xfrm>
            <a:off x="4585016" y="2521893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Minus 132">
            <a:extLst>
              <a:ext uri="{FF2B5EF4-FFF2-40B4-BE49-F238E27FC236}">
                <a16:creationId xmlns:a16="http://schemas.microsoft.com/office/drawing/2014/main" id="{15255542-B365-CA47-9573-970397F41425}"/>
              </a:ext>
            </a:extLst>
          </p:cNvPr>
          <p:cNvSpPr/>
          <p:nvPr/>
        </p:nvSpPr>
        <p:spPr>
          <a:xfrm>
            <a:off x="3738953" y="2673996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Minus 133">
            <a:extLst>
              <a:ext uri="{FF2B5EF4-FFF2-40B4-BE49-F238E27FC236}">
                <a16:creationId xmlns:a16="http://schemas.microsoft.com/office/drawing/2014/main" id="{71BC4D77-3A76-4141-B42E-F3929BEB64B4}"/>
              </a:ext>
            </a:extLst>
          </p:cNvPr>
          <p:cNvSpPr/>
          <p:nvPr/>
        </p:nvSpPr>
        <p:spPr>
          <a:xfrm>
            <a:off x="4422570" y="2665658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Minus 134">
            <a:extLst>
              <a:ext uri="{FF2B5EF4-FFF2-40B4-BE49-F238E27FC236}">
                <a16:creationId xmlns:a16="http://schemas.microsoft.com/office/drawing/2014/main" id="{4CE8BCC2-8604-FF48-B36F-82D86E696F72}"/>
              </a:ext>
            </a:extLst>
          </p:cNvPr>
          <p:cNvSpPr/>
          <p:nvPr/>
        </p:nvSpPr>
        <p:spPr>
          <a:xfrm>
            <a:off x="4097450" y="2134137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Minus 135">
            <a:extLst>
              <a:ext uri="{FF2B5EF4-FFF2-40B4-BE49-F238E27FC236}">
                <a16:creationId xmlns:a16="http://schemas.microsoft.com/office/drawing/2014/main" id="{84AF3784-54A9-E94F-9099-7B14198C2A0C}"/>
              </a:ext>
            </a:extLst>
          </p:cNvPr>
          <p:cNvSpPr/>
          <p:nvPr/>
        </p:nvSpPr>
        <p:spPr>
          <a:xfrm>
            <a:off x="4027675" y="1961466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Minus 136">
            <a:extLst>
              <a:ext uri="{FF2B5EF4-FFF2-40B4-BE49-F238E27FC236}">
                <a16:creationId xmlns:a16="http://schemas.microsoft.com/office/drawing/2014/main" id="{8F6CA646-60A1-0A49-961F-9232746AD8BD}"/>
              </a:ext>
            </a:extLst>
          </p:cNvPr>
          <p:cNvSpPr/>
          <p:nvPr/>
        </p:nvSpPr>
        <p:spPr>
          <a:xfrm>
            <a:off x="3435706" y="2593665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Minus 137">
            <a:extLst>
              <a:ext uri="{FF2B5EF4-FFF2-40B4-BE49-F238E27FC236}">
                <a16:creationId xmlns:a16="http://schemas.microsoft.com/office/drawing/2014/main" id="{4B745BF5-3981-AB45-87D5-E32A2AA18599}"/>
              </a:ext>
            </a:extLst>
          </p:cNvPr>
          <p:cNvSpPr/>
          <p:nvPr/>
        </p:nvSpPr>
        <p:spPr>
          <a:xfrm>
            <a:off x="4056137" y="2654724"/>
            <a:ext cx="165834" cy="173987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Plus 138">
            <a:extLst>
              <a:ext uri="{FF2B5EF4-FFF2-40B4-BE49-F238E27FC236}">
                <a16:creationId xmlns:a16="http://schemas.microsoft.com/office/drawing/2014/main" id="{0C909400-6CCC-B546-8A64-F2ADEE8A5C8F}"/>
              </a:ext>
            </a:extLst>
          </p:cNvPr>
          <p:cNvSpPr/>
          <p:nvPr/>
        </p:nvSpPr>
        <p:spPr>
          <a:xfrm>
            <a:off x="4363269" y="1222911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3A7066F9-3899-884A-92DD-722AD12B8898}"/>
              </a:ext>
            </a:extLst>
          </p:cNvPr>
          <p:cNvSpPr txBox="1"/>
          <p:nvPr/>
        </p:nvSpPr>
        <p:spPr>
          <a:xfrm>
            <a:off x="4539185" y="5421136"/>
            <a:ext cx="91971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Updraft</a:t>
            </a:r>
          </a:p>
        </p:txBody>
      </p:sp>
      <p:sp>
        <p:nvSpPr>
          <p:cNvPr id="146" name="Plus 145">
            <a:extLst>
              <a:ext uri="{FF2B5EF4-FFF2-40B4-BE49-F238E27FC236}">
                <a16:creationId xmlns:a16="http://schemas.microsoft.com/office/drawing/2014/main" id="{60CD4952-B08B-6144-9451-535DFCA98748}"/>
              </a:ext>
            </a:extLst>
          </p:cNvPr>
          <p:cNvSpPr/>
          <p:nvPr/>
        </p:nvSpPr>
        <p:spPr>
          <a:xfrm>
            <a:off x="4390714" y="4201307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Plus 146">
            <a:extLst>
              <a:ext uri="{FF2B5EF4-FFF2-40B4-BE49-F238E27FC236}">
                <a16:creationId xmlns:a16="http://schemas.microsoft.com/office/drawing/2014/main" id="{FD4A841E-08F5-204B-833C-A81957D27C60}"/>
              </a:ext>
            </a:extLst>
          </p:cNvPr>
          <p:cNvSpPr/>
          <p:nvPr/>
        </p:nvSpPr>
        <p:spPr>
          <a:xfrm>
            <a:off x="3966408" y="3828059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Plus 147">
            <a:extLst>
              <a:ext uri="{FF2B5EF4-FFF2-40B4-BE49-F238E27FC236}">
                <a16:creationId xmlns:a16="http://schemas.microsoft.com/office/drawing/2014/main" id="{D8084355-BBE9-934D-858A-D7FF95CDF18D}"/>
              </a:ext>
            </a:extLst>
          </p:cNvPr>
          <p:cNvSpPr/>
          <p:nvPr/>
        </p:nvSpPr>
        <p:spPr>
          <a:xfrm>
            <a:off x="4204902" y="3797917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Plus 148">
            <a:extLst>
              <a:ext uri="{FF2B5EF4-FFF2-40B4-BE49-F238E27FC236}">
                <a16:creationId xmlns:a16="http://schemas.microsoft.com/office/drawing/2014/main" id="{B9140E3C-9E4D-1F43-A4D9-DFB55C7234A3}"/>
              </a:ext>
            </a:extLst>
          </p:cNvPr>
          <p:cNvSpPr/>
          <p:nvPr/>
        </p:nvSpPr>
        <p:spPr>
          <a:xfrm>
            <a:off x="3871007" y="4253910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Plus 149">
            <a:extLst>
              <a:ext uri="{FF2B5EF4-FFF2-40B4-BE49-F238E27FC236}">
                <a16:creationId xmlns:a16="http://schemas.microsoft.com/office/drawing/2014/main" id="{CA3293AB-4A5D-074B-A34A-91AE7583DE5E}"/>
              </a:ext>
            </a:extLst>
          </p:cNvPr>
          <p:cNvSpPr/>
          <p:nvPr/>
        </p:nvSpPr>
        <p:spPr>
          <a:xfrm>
            <a:off x="5806179" y="1617841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Plus 150">
            <a:extLst>
              <a:ext uri="{FF2B5EF4-FFF2-40B4-BE49-F238E27FC236}">
                <a16:creationId xmlns:a16="http://schemas.microsoft.com/office/drawing/2014/main" id="{A663A07A-0B8E-8740-8C92-FE5AE428B126}"/>
              </a:ext>
            </a:extLst>
          </p:cNvPr>
          <p:cNvSpPr/>
          <p:nvPr/>
        </p:nvSpPr>
        <p:spPr>
          <a:xfrm>
            <a:off x="6213462" y="1513446"/>
            <a:ext cx="165833" cy="173987"/>
          </a:xfrm>
          <a:prstGeom prst="mathPl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E6FE2C1F-12EB-9642-B62E-ECBC047A94EC}"/>
              </a:ext>
            </a:extLst>
          </p:cNvPr>
          <p:cNvSpPr txBox="1"/>
          <p:nvPr/>
        </p:nvSpPr>
        <p:spPr>
          <a:xfrm>
            <a:off x="9618712" y="30313"/>
            <a:ext cx="1861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(Not the actual sampled storm – </a:t>
            </a:r>
          </a:p>
          <a:p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visual reference)</a:t>
            </a:r>
          </a:p>
        </p:txBody>
      </p:sp>
      <p:pic>
        <p:nvPicPr>
          <p:cNvPr id="161" name="Picture 160" descr="Graphical user interface&#10;&#10;Description automatically generated">
            <a:extLst>
              <a:ext uri="{FF2B5EF4-FFF2-40B4-BE49-F238E27FC236}">
                <a16:creationId xmlns:a16="http://schemas.microsoft.com/office/drawing/2014/main" id="{9F7A2565-9B21-244A-B6A4-1D28209FE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82" t="4389" r="32481" b="48354"/>
          <a:stretch/>
        </p:blipFill>
        <p:spPr>
          <a:xfrm>
            <a:off x="8549473" y="3628518"/>
            <a:ext cx="3657600" cy="3240911"/>
          </a:xfrm>
          <a:prstGeom prst="rect">
            <a:avLst/>
          </a:prstGeom>
        </p:spPr>
      </p:pic>
      <p:pic>
        <p:nvPicPr>
          <p:cNvPr id="162" name="Picture 161" descr="A picture containing screenshot, photo&#10;&#10;Description automatically generated">
            <a:extLst>
              <a:ext uri="{FF2B5EF4-FFF2-40B4-BE49-F238E27FC236}">
                <a16:creationId xmlns:a16="http://schemas.microsoft.com/office/drawing/2014/main" id="{7515AB8B-9CE8-E94A-A3A8-BEB5D25C8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98" r="78636" b="97837"/>
          <a:stretch/>
        </p:blipFill>
        <p:spPr>
          <a:xfrm>
            <a:off x="8641095" y="3709359"/>
            <a:ext cx="794163" cy="148256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4B0EA886-996D-A148-B84C-FCA9D44BEF80}"/>
              </a:ext>
            </a:extLst>
          </p:cNvPr>
          <p:cNvSpPr txBox="1"/>
          <p:nvPr/>
        </p:nvSpPr>
        <p:spPr>
          <a:xfrm>
            <a:off x="8665344" y="3748761"/>
            <a:ext cx="69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8BE6DF41-9626-A845-B9FA-4D84FB95E719}"/>
              </a:ext>
            </a:extLst>
          </p:cNvPr>
          <p:cNvSpPr txBox="1"/>
          <p:nvPr/>
        </p:nvSpPr>
        <p:spPr>
          <a:xfrm>
            <a:off x="9670035" y="3351519"/>
            <a:ext cx="2472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FL1 PHIPS Imagery - 16:00:02 UTC</a:t>
            </a:r>
          </a:p>
        </p:txBody>
      </p:sp>
    </p:spTree>
    <p:extLst>
      <p:ext uri="{BB962C8B-B14F-4D97-AF65-F5344CB8AC3E}">
        <p14:creationId xmlns:p14="http://schemas.microsoft.com/office/powerpoint/2010/main" val="397239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0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4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/>
      <p:bldP spid="47" grpId="0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1" grpId="0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7" grpId="0"/>
      <p:bldP spid="98" grpId="0" animBg="1"/>
      <p:bldP spid="101" grpId="0"/>
      <p:bldP spid="103" grpId="0" animBg="1"/>
      <p:bldP spid="109" grpId="0"/>
      <p:bldP spid="110" grpId="0"/>
      <p:bldP spid="115" grpId="0"/>
      <p:bldP spid="11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1" grpId="0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63" grpId="0"/>
      <p:bldP spid="16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DA29B-3390-C24F-83B6-03482D053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8D827-FFC0-5441-925D-341E04CF3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﻿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Bringi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1996 --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CaPe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CAPEX15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J.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Connonlly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2005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NLDN for lightning data</a:t>
            </a:r>
          </a:p>
          <a:p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Earle R. Williams – The electrification of thunderstorms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852E29-91E7-5E4C-A2B8-5CD3BDD3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65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D639F-2F03-2541-A129-418485CB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236C1-1786-314F-AAD1-54CEED66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7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67909E-9B6C-C44E-AFFD-9531DEE90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9" r="2014" b="5430"/>
          <a:stretch/>
        </p:blipFill>
        <p:spPr>
          <a:xfrm>
            <a:off x="638425" y="15371"/>
            <a:ext cx="9490558" cy="5071122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0898138-E21A-DF44-9251-D99A01979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669990"/>
            <a:ext cx="691030" cy="6638544"/>
          </a:xfrm>
          <a:prstGeom prst="rect">
            <a:avLst/>
          </a:prstGeom>
        </p:spPr>
      </p:pic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5F9DFD86-BA6B-4649-BE9F-A7F7269E62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88"/>
          <a:stretch/>
        </p:blipFill>
        <p:spPr>
          <a:xfrm>
            <a:off x="10128984" y="-692850"/>
            <a:ext cx="1024701" cy="6684264"/>
          </a:xfrm>
          <a:prstGeom prst="rect">
            <a:avLst/>
          </a:prstGeom>
        </p:spPr>
      </p:pic>
      <p:pic>
        <p:nvPicPr>
          <p:cNvPr id="10" name="Picture 9" descr="A close up of a computer&#10;&#10;Description automatically generated">
            <a:extLst>
              <a:ext uri="{FF2B5EF4-FFF2-40B4-BE49-F238E27FC236}">
                <a16:creationId xmlns:a16="http://schemas.microsoft.com/office/drawing/2014/main" id="{AA2FF792-12C3-EE46-B335-C3C8CD5FF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91" r="14012"/>
          <a:stretch/>
        </p:blipFill>
        <p:spPr>
          <a:xfrm>
            <a:off x="2852815" y="-692850"/>
            <a:ext cx="7276169" cy="6684264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4B1D9A69-E919-4D45-A55E-49B8164E21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00"/>
          <a:stretch/>
        </p:blipFill>
        <p:spPr>
          <a:xfrm>
            <a:off x="11015557" y="-692850"/>
            <a:ext cx="1273571" cy="6684264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5C8D784C-B94B-3440-80B4-8F9533373A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17" r="14100"/>
          <a:stretch/>
        </p:blipFill>
        <p:spPr>
          <a:xfrm>
            <a:off x="2852815" y="-692850"/>
            <a:ext cx="7276169" cy="66842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35C7B9-8C7B-7748-88B4-D37802713CAC}"/>
              </a:ext>
            </a:extLst>
          </p:cNvPr>
          <p:cNvCxnSpPr>
            <a:cxnSpLocks/>
          </p:cNvCxnSpPr>
          <p:nvPr/>
        </p:nvCxnSpPr>
        <p:spPr>
          <a:xfrm flipH="1">
            <a:off x="687962" y="1006890"/>
            <a:ext cx="9441021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5E7647-F97C-964A-8D4E-581D3C7BEB1E}"/>
              </a:ext>
            </a:extLst>
          </p:cNvPr>
          <p:cNvCxnSpPr>
            <a:cxnSpLocks/>
          </p:cNvCxnSpPr>
          <p:nvPr/>
        </p:nvCxnSpPr>
        <p:spPr>
          <a:xfrm flipH="1">
            <a:off x="2929933" y="1950896"/>
            <a:ext cx="719905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58AEC2-6457-034B-BD2A-AB4D773A344F}"/>
              </a:ext>
            </a:extLst>
          </p:cNvPr>
          <p:cNvCxnSpPr/>
          <p:nvPr/>
        </p:nvCxnSpPr>
        <p:spPr>
          <a:xfrm>
            <a:off x="1437037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0A4F40-BB40-C44E-8DB9-2BECFAA70D58}"/>
              </a:ext>
            </a:extLst>
          </p:cNvPr>
          <p:cNvCxnSpPr/>
          <p:nvPr/>
        </p:nvCxnSpPr>
        <p:spPr>
          <a:xfrm>
            <a:off x="2232708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7D3576-DFF4-124B-84C5-BFE73F1E7B33}"/>
              </a:ext>
            </a:extLst>
          </p:cNvPr>
          <p:cNvCxnSpPr>
            <a:cxnSpLocks/>
          </p:cNvCxnSpPr>
          <p:nvPr/>
        </p:nvCxnSpPr>
        <p:spPr>
          <a:xfrm>
            <a:off x="687962" y="5150695"/>
            <a:ext cx="94410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5D6C26-0803-2847-9058-829E9039FEA1}"/>
              </a:ext>
            </a:extLst>
          </p:cNvPr>
          <p:cNvCxnSpPr/>
          <p:nvPr/>
        </p:nvCxnSpPr>
        <p:spPr>
          <a:xfrm>
            <a:off x="3028378" y="5016711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7D64B-6936-9F46-A680-7AA3978F7B9B}"/>
              </a:ext>
            </a:extLst>
          </p:cNvPr>
          <p:cNvCxnSpPr/>
          <p:nvPr/>
        </p:nvCxnSpPr>
        <p:spPr>
          <a:xfrm>
            <a:off x="3829364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8E268A-A6CA-A540-8693-E6A196354062}"/>
              </a:ext>
            </a:extLst>
          </p:cNvPr>
          <p:cNvCxnSpPr/>
          <p:nvPr/>
        </p:nvCxnSpPr>
        <p:spPr>
          <a:xfrm>
            <a:off x="4619716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A314BB-A232-8D48-9681-93D2044A7C51}"/>
              </a:ext>
            </a:extLst>
          </p:cNvPr>
          <p:cNvCxnSpPr/>
          <p:nvPr/>
        </p:nvCxnSpPr>
        <p:spPr>
          <a:xfrm>
            <a:off x="5415386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12DB9C-74E4-C447-850A-A7F870C78158}"/>
              </a:ext>
            </a:extLst>
          </p:cNvPr>
          <p:cNvCxnSpPr/>
          <p:nvPr/>
        </p:nvCxnSpPr>
        <p:spPr>
          <a:xfrm>
            <a:off x="6216371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59C6EC-1ACD-3144-8466-FAA1B5A53F97}"/>
              </a:ext>
            </a:extLst>
          </p:cNvPr>
          <p:cNvCxnSpPr/>
          <p:nvPr/>
        </p:nvCxnSpPr>
        <p:spPr>
          <a:xfrm>
            <a:off x="7006726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504204-DAD8-2C40-9E2B-23D850B66129}"/>
              </a:ext>
            </a:extLst>
          </p:cNvPr>
          <p:cNvCxnSpPr/>
          <p:nvPr/>
        </p:nvCxnSpPr>
        <p:spPr>
          <a:xfrm>
            <a:off x="7802396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9B842F-EC96-6444-B2CC-8CA38FD3A33D}"/>
              </a:ext>
            </a:extLst>
          </p:cNvPr>
          <p:cNvCxnSpPr/>
          <p:nvPr/>
        </p:nvCxnSpPr>
        <p:spPr>
          <a:xfrm>
            <a:off x="8603382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5F35E2-10C4-484B-8EC9-7CA4B94A53BB}"/>
              </a:ext>
            </a:extLst>
          </p:cNvPr>
          <p:cNvCxnSpPr/>
          <p:nvPr/>
        </p:nvCxnSpPr>
        <p:spPr>
          <a:xfrm>
            <a:off x="9393735" y="5013106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115F482-6C8A-3B46-95E0-94D7ADF7CBC6}"/>
              </a:ext>
            </a:extLst>
          </p:cNvPr>
          <p:cNvSpPr txBox="1"/>
          <p:nvPr/>
        </p:nvSpPr>
        <p:spPr>
          <a:xfrm>
            <a:off x="1268441" y="52829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1F0D7-0A72-0D43-82D5-EA9F1CE458C7}"/>
              </a:ext>
            </a:extLst>
          </p:cNvPr>
          <p:cNvSpPr txBox="1"/>
          <p:nvPr/>
        </p:nvSpPr>
        <p:spPr>
          <a:xfrm>
            <a:off x="2064109" y="52829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78198-4EB0-8341-B4B3-E3D6645FFD8F}"/>
              </a:ext>
            </a:extLst>
          </p:cNvPr>
          <p:cNvSpPr txBox="1"/>
          <p:nvPr/>
        </p:nvSpPr>
        <p:spPr>
          <a:xfrm>
            <a:off x="2859777" y="52711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41804A-7381-D846-AE70-56C553A4A721}"/>
              </a:ext>
            </a:extLst>
          </p:cNvPr>
          <p:cNvSpPr txBox="1"/>
          <p:nvPr/>
        </p:nvSpPr>
        <p:spPr>
          <a:xfrm>
            <a:off x="3656042" y="527119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BF7C03-88BF-4A45-8E06-5F6852E3A216}"/>
              </a:ext>
            </a:extLst>
          </p:cNvPr>
          <p:cNvSpPr txBox="1"/>
          <p:nvPr/>
        </p:nvSpPr>
        <p:spPr>
          <a:xfrm>
            <a:off x="4459469" y="52711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C3DA1-BD58-B14B-AC1C-22609D2B5FD8}"/>
              </a:ext>
            </a:extLst>
          </p:cNvPr>
          <p:cNvSpPr txBox="1"/>
          <p:nvPr/>
        </p:nvSpPr>
        <p:spPr>
          <a:xfrm>
            <a:off x="5248175" y="52711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3B57D6-DF91-7B4F-9E97-5C6003A13F94}"/>
              </a:ext>
            </a:extLst>
          </p:cNvPr>
          <p:cNvSpPr txBox="1"/>
          <p:nvPr/>
        </p:nvSpPr>
        <p:spPr>
          <a:xfrm>
            <a:off x="6049160" y="527119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4639C-B68E-9949-8537-CD4FD4EBC2B2}"/>
              </a:ext>
            </a:extLst>
          </p:cNvPr>
          <p:cNvSpPr txBox="1"/>
          <p:nvPr/>
        </p:nvSpPr>
        <p:spPr>
          <a:xfrm>
            <a:off x="6837866" y="5271193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CE585-37FC-D347-AE64-F03849141C85}"/>
              </a:ext>
            </a:extLst>
          </p:cNvPr>
          <p:cNvSpPr txBox="1"/>
          <p:nvPr/>
        </p:nvSpPr>
        <p:spPr>
          <a:xfrm>
            <a:off x="7632149" y="527119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052DDA-FBB2-B14F-95B6-9888384DE69C}"/>
              </a:ext>
            </a:extLst>
          </p:cNvPr>
          <p:cNvSpPr txBox="1"/>
          <p:nvPr/>
        </p:nvSpPr>
        <p:spPr>
          <a:xfrm>
            <a:off x="8402861" y="5271191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152784-79E5-D647-9FA9-A2D5DA095144}"/>
              </a:ext>
            </a:extLst>
          </p:cNvPr>
          <p:cNvSpPr txBox="1"/>
          <p:nvPr/>
        </p:nvSpPr>
        <p:spPr>
          <a:xfrm>
            <a:off x="9180736" y="5271190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3A418-5B49-5342-80EB-E1F49424E6F4}"/>
              </a:ext>
            </a:extLst>
          </p:cNvPr>
          <p:cNvSpPr txBox="1"/>
          <p:nvPr/>
        </p:nvSpPr>
        <p:spPr>
          <a:xfrm>
            <a:off x="4479291" y="5543189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44" name="Picture 4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AC74BA-AEBD-E74D-B24A-ECF18E5234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169729" y="5862157"/>
            <a:ext cx="431315" cy="4571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F00F9E7-AF0C-8B4D-8F61-3E8B98A24EB9}"/>
              </a:ext>
            </a:extLst>
          </p:cNvPr>
          <p:cNvSpPr txBox="1"/>
          <p:nvPr/>
        </p:nvSpPr>
        <p:spPr>
          <a:xfrm>
            <a:off x="9601044" y="5746516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</p:spTree>
    <p:extLst>
      <p:ext uri="{BB962C8B-B14F-4D97-AF65-F5344CB8AC3E}">
        <p14:creationId xmlns:p14="http://schemas.microsoft.com/office/powerpoint/2010/main" val="419009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856687D-22B8-3E40-B322-717A889D46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62" r="2830" b="5903"/>
          <a:stretch/>
        </p:blipFill>
        <p:spPr>
          <a:xfrm>
            <a:off x="347241" y="-2546"/>
            <a:ext cx="10205964" cy="523348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0F45B35D-1BF2-5C49-9A94-DF79E0D9D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-60247" y="-720350"/>
            <a:ext cx="690938" cy="678276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F30E503-B8BD-674C-82AB-C70316111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852"/>
          <a:stretch/>
        </p:blipFill>
        <p:spPr>
          <a:xfrm>
            <a:off x="10553205" y="-719598"/>
            <a:ext cx="1314865" cy="6793992"/>
          </a:xfrm>
          <a:prstGeom prst="rect">
            <a:avLst/>
          </a:prstGeom>
        </p:spPr>
      </p:pic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68C40380-DF80-524E-B263-CF2AABC710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13" r="14048" b="28417"/>
          <a:stretch/>
        </p:blipFill>
        <p:spPr>
          <a:xfrm>
            <a:off x="11575" y="1319514"/>
            <a:ext cx="10541631" cy="2824223"/>
          </a:xfrm>
          <a:prstGeom prst="rect">
            <a:avLst/>
          </a:prstGeom>
        </p:spPr>
      </p:pic>
      <p:pic>
        <p:nvPicPr>
          <p:cNvPr id="13" name="Picture 12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08E1E52A-CA8F-5E4A-AF07-E3D879BC5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901"/>
          <a:stretch/>
        </p:blipFill>
        <p:spPr>
          <a:xfrm>
            <a:off x="11488524" y="-720350"/>
            <a:ext cx="1050717" cy="679399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15A8D9-C5E8-0D42-9D4F-9BAFD254C5F8}"/>
              </a:ext>
            </a:extLst>
          </p:cNvPr>
          <p:cNvCxnSpPr>
            <a:cxnSpLocks/>
          </p:cNvCxnSpPr>
          <p:nvPr/>
        </p:nvCxnSpPr>
        <p:spPr>
          <a:xfrm flipH="1">
            <a:off x="2393556" y="2071868"/>
            <a:ext cx="8159649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4CCD8244-F1F0-7A4D-93B4-D6330E02F2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49" r="14099" b="12904"/>
          <a:stretch/>
        </p:blipFill>
        <p:spPr>
          <a:xfrm>
            <a:off x="1134324" y="-706055"/>
            <a:ext cx="9418881" cy="591735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CC7692-9B16-3C42-8A9D-F02521ADD138}"/>
              </a:ext>
            </a:extLst>
          </p:cNvPr>
          <p:cNvCxnSpPr>
            <a:cxnSpLocks/>
          </p:cNvCxnSpPr>
          <p:nvPr/>
        </p:nvCxnSpPr>
        <p:spPr>
          <a:xfrm flipH="1">
            <a:off x="798654" y="3942966"/>
            <a:ext cx="9754551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C4987B-B31C-B14C-B1F5-5D707AA6CB75}"/>
              </a:ext>
            </a:extLst>
          </p:cNvPr>
          <p:cNvCxnSpPr/>
          <p:nvPr/>
        </p:nvCxnSpPr>
        <p:spPr>
          <a:xfrm>
            <a:off x="1748530" y="5221118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1581D9-B79A-EC44-B112-77C19DC81C7A}"/>
              </a:ext>
            </a:extLst>
          </p:cNvPr>
          <p:cNvCxnSpPr/>
          <p:nvPr/>
        </p:nvCxnSpPr>
        <p:spPr>
          <a:xfrm>
            <a:off x="3145113" y="5230938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2CDCFA-ABAD-9844-80A4-6D531380A1A7}"/>
              </a:ext>
            </a:extLst>
          </p:cNvPr>
          <p:cNvCxnSpPr>
            <a:cxnSpLocks/>
          </p:cNvCxnSpPr>
          <p:nvPr/>
        </p:nvCxnSpPr>
        <p:spPr>
          <a:xfrm>
            <a:off x="347241" y="5366940"/>
            <a:ext cx="10205964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8AE0507-8579-BA48-BC58-514AABB1A13F}"/>
              </a:ext>
            </a:extLst>
          </p:cNvPr>
          <p:cNvCxnSpPr/>
          <p:nvPr/>
        </p:nvCxnSpPr>
        <p:spPr>
          <a:xfrm>
            <a:off x="4539199" y="5230938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F555A4-1DC5-FC42-9225-25D5ACC60046}"/>
              </a:ext>
            </a:extLst>
          </p:cNvPr>
          <p:cNvCxnSpPr/>
          <p:nvPr/>
        </p:nvCxnSpPr>
        <p:spPr>
          <a:xfrm>
            <a:off x="5933284" y="5230938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6EA38A7-47F0-BD4F-92F8-BCD413FD9C7F}"/>
              </a:ext>
            </a:extLst>
          </p:cNvPr>
          <p:cNvCxnSpPr/>
          <p:nvPr/>
        </p:nvCxnSpPr>
        <p:spPr>
          <a:xfrm>
            <a:off x="7327369" y="5230938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DDA49E8-F438-9A4C-BBE1-F45C25EC31DB}"/>
              </a:ext>
            </a:extLst>
          </p:cNvPr>
          <p:cNvCxnSpPr/>
          <p:nvPr/>
        </p:nvCxnSpPr>
        <p:spPr>
          <a:xfrm>
            <a:off x="8713959" y="5230938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07DC660-4AC9-4245-BA7C-BEF8C40FB4A0}"/>
              </a:ext>
            </a:extLst>
          </p:cNvPr>
          <p:cNvCxnSpPr/>
          <p:nvPr/>
        </p:nvCxnSpPr>
        <p:spPr>
          <a:xfrm>
            <a:off x="10108045" y="5230938"/>
            <a:ext cx="0" cy="2864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B59431A-DA4D-B646-BEEE-9F4F8B12E03D}"/>
              </a:ext>
            </a:extLst>
          </p:cNvPr>
          <p:cNvSpPr txBox="1"/>
          <p:nvPr/>
        </p:nvSpPr>
        <p:spPr>
          <a:xfrm>
            <a:off x="1577650" y="54680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91C5A-024E-9B43-BD67-596D6A5D7137}"/>
              </a:ext>
            </a:extLst>
          </p:cNvPr>
          <p:cNvSpPr txBox="1"/>
          <p:nvPr/>
        </p:nvSpPr>
        <p:spPr>
          <a:xfrm>
            <a:off x="2971734" y="54680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9B0B80-31F9-FE45-BCA2-9255CD0A5FAC}"/>
              </a:ext>
            </a:extLst>
          </p:cNvPr>
          <p:cNvSpPr txBox="1"/>
          <p:nvPr/>
        </p:nvSpPr>
        <p:spPr>
          <a:xfrm>
            <a:off x="4360823" y="54680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7E5DF61-565F-154B-9034-20B05E685E38}"/>
              </a:ext>
            </a:extLst>
          </p:cNvPr>
          <p:cNvSpPr txBox="1"/>
          <p:nvPr/>
        </p:nvSpPr>
        <p:spPr>
          <a:xfrm>
            <a:off x="5762404" y="54680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DE9526-1F4C-AA49-A3B7-B9FE46FFF3D6}"/>
              </a:ext>
            </a:extLst>
          </p:cNvPr>
          <p:cNvSpPr txBox="1"/>
          <p:nvPr/>
        </p:nvSpPr>
        <p:spPr>
          <a:xfrm>
            <a:off x="7156039" y="5477898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78E220-2A30-C342-AED3-24F9F6118A73}"/>
              </a:ext>
            </a:extLst>
          </p:cNvPr>
          <p:cNvSpPr txBox="1"/>
          <p:nvPr/>
        </p:nvSpPr>
        <p:spPr>
          <a:xfrm>
            <a:off x="8543079" y="54801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063212-BD45-A24D-A157-E9E63C5CF839}"/>
              </a:ext>
            </a:extLst>
          </p:cNvPr>
          <p:cNvSpPr txBox="1"/>
          <p:nvPr/>
        </p:nvSpPr>
        <p:spPr>
          <a:xfrm>
            <a:off x="9937040" y="548236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DB5802-45E7-C440-9D9E-2B1D9E0B4913}"/>
              </a:ext>
            </a:extLst>
          </p:cNvPr>
          <p:cNvSpPr txBox="1"/>
          <p:nvPr/>
        </p:nvSpPr>
        <p:spPr>
          <a:xfrm>
            <a:off x="4858234" y="5734597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39" name="Picture 3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C5D7F0C-D999-D841-B154-C061879368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46" t="38850" r="73833" b="60663"/>
          <a:stretch/>
        </p:blipFill>
        <p:spPr>
          <a:xfrm>
            <a:off x="9505725" y="6039557"/>
            <a:ext cx="431315" cy="4571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EB2585A-7801-5B4E-9E4A-1BB4EAAD52EF}"/>
              </a:ext>
            </a:extLst>
          </p:cNvPr>
          <p:cNvSpPr txBox="1"/>
          <p:nvPr/>
        </p:nvSpPr>
        <p:spPr>
          <a:xfrm>
            <a:off x="9937040" y="5923916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</p:spTree>
    <p:extLst>
      <p:ext uri="{BB962C8B-B14F-4D97-AF65-F5344CB8AC3E}">
        <p14:creationId xmlns:p14="http://schemas.microsoft.com/office/powerpoint/2010/main" val="3753323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5C803BEB-D91D-4C46-9225-9E1C38897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679" y="0"/>
            <a:ext cx="4258851" cy="3300351"/>
          </a:xfrm>
          <a:prstGeom prst="rect">
            <a:avLst/>
          </a:prstGeom>
        </p:spPr>
      </p:pic>
      <p:pic>
        <p:nvPicPr>
          <p:cNvPr id="18" name="Picture 17" descr="Chart, scatter chart&#10;&#10;Description automatically generated">
            <a:extLst>
              <a:ext uri="{FF2B5EF4-FFF2-40B4-BE49-F238E27FC236}">
                <a16:creationId xmlns:a16="http://schemas.microsoft.com/office/drawing/2014/main" id="{6510F925-CBAA-A344-9234-F42D29D12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680" y="3238561"/>
            <a:ext cx="4112667" cy="3300351"/>
          </a:xfrm>
          <a:prstGeom prst="rect">
            <a:avLst/>
          </a:prstGeom>
        </p:spPr>
      </p:pic>
      <p:pic>
        <p:nvPicPr>
          <p:cNvPr id="20" name="Picture 19" descr="Chart, scatter chart&#10;&#10;Description automatically generated">
            <a:extLst>
              <a:ext uri="{FF2B5EF4-FFF2-40B4-BE49-F238E27FC236}">
                <a16:creationId xmlns:a16="http://schemas.microsoft.com/office/drawing/2014/main" id="{C9931F55-40D9-1345-B1F3-82323D44E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347" y="54021"/>
            <a:ext cx="4112667" cy="3300351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FAA0C631-C48F-4D49-8CBB-3B64A3065A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3346" y="3238561"/>
            <a:ext cx="4112667" cy="3300351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BAEF67-B2B1-C64D-99AF-053424882D34}"/>
              </a:ext>
            </a:extLst>
          </p:cNvPr>
          <p:cNvCxnSpPr>
            <a:cxnSpLocks/>
          </p:cNvCxnSpPr>
          <p:nvPr/>
        </p:nvCxnSpPr>
        <p:spPr>
          <a:xfrm>
            <a:off x="5839530" y="0"/>
            <a:ext cx="0" cy="68039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EC76BA-A87F-7841-B787-A11EDBFE4C9A}"/>
              </a:ext>
            </a:extLst>
          </p:cNvPr>
          <p:cNvCxnSpPr>
            <a:cxnSpLocks/>
          </p:cNvCxnSpPr>
          <p:nvPr/>
        </p:nvCxnSpPr>
        <p:spPr>
          <a:xfrm>
            <a:off x="0" y="3286426"/>
            <a:ext cx="1229231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6FEAD47-E704-0241-8D4D-0266C310D013}"/>
              </a:ext>
            </a:extLst>
          </p:cNvPr>
          <p:cNvSpPr txBox="1"/>
          <p:nvPr/>
        </p:nvSpPr>
        <p:spPr>
          <a:xfrm>
            <a:off x="1794076" y="219919"/>
            <a:ext cx="3433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9902A15-0D92-F545-BD02-9902558A9D37}"/>
              </a:ext>
            </a:extLst>
          </p:cNvPr>
          <p:cNvSpPr txBox="1"/>
          <p:nvPr/>
        </p:nvSpPr>
        <p:spPr>
          <a:xfrm>
            <a:off x="5924318" y="3429000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d.)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DA926E-CAAE-0B41-8672-A6A397EB4469}"/>
              </a:ext>
            </a:extLst>
          </p:cNvPr>
          <p:cNvSpPr txBox="1"/>
          <p:nvPr/>
        </p:nvSpPr>
        <p:spPr>
          <a:xfrm>
            <a:off x="1794076" y="3432858"/>
            <a:ext cx="33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c.)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369496-0534-0549-9754-0D4602C4ADB3}"/>
              </a:ext>
            </a:extLst>
          </p:cNvPr>
          <p:cNvSpPr txBox="1"/>
          <p:nvPr/>
        </p:nvSpPr>
        <p:spPr>
          <a:xfrm>
            <a:off x="5881245" y="225309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b.)</a:t>
            </a:r>
          </a:p>
        </p:txBody>
      </p:sp>
    </p:spTree>
    <p:extLst>
      <p:ext uri="{BB962C8B-B14F-4D97-AF65-F5344CB8AC3E}">
        <p14:creationId xmlns:p14="http://schemas.microsoft.com/office/powerpoint/2010/main" val="536119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1AB0C-EA3A-904E-B548-DE203C137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1FCD4-91C8-D54C-9B2C-7104C5F74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airborne field projects have been performed to obtain in-situ measurements within Florida thunderstorms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Aircraft/balloon sampling of continental and maritime convection show many differences in the electrical structure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well as microphysical properties.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Aircraft sampling from Florida cirrus anvils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mostly agree with past lab experiments (Wahab 1974) where inter-cloud electric charge can alter the microphysical properties of particles.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4EED8C-BFCE-BD49-B30F-7654DD89F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22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D08D-2E06-4144-AC9B-E35A77FBC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787B8-6681-D942-A3C4-93B77BB14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Concurrent in-situ observations of electric fields, radar, particle, microphysical, and environmental observations by aircraft through Florida cirrus anvils have yet to be obtained until the CapeEx19 Field Campaign.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Newly obtained data may provide further insight in the electrical structure and microphysical characteristics in the upper-levels of Florida Thunderstorms.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5B1BA-6CDA-044E-9B97-60D59DE6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3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FD08D-2E06-4144-AC9B-E35A77FB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Cape Experiment (CapeEx19)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787B8-6681-D942-A3C4-93B77BB14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305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 Campaign on behalf of the Naval Surface Warfare Center.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North Dakota (UND), Weather Modification International (WMI)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Location: Cape Canaveral, Florida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Objectives: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Florida thunderstorm knowledge.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 radar using concurrent radar &amp; aircraft observations.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 data collected into microphysical/cloud models.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Research Flights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2019/07/22 – 2019/08/03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0" lvl="2" indent="-457200">
              <a:buFont typeface="+mj-lt"/>
              <a:buAutoNum type="arabicPeriod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37BA3-6151-0F45-9A3B-5F1798A37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531B9CAD-A9B1-744B-A167-2297AAA2B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0" t="19329" r="10523" b="23721"/>
          <a:stretch/>
        </p:blipFill>
        <p:spPr>
          <a:xfrm>
            <a:off x="2799907" y="4484229"/>
            <a:ext cx="6592186" cy="240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82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2155-1241-5A4E-A034-0A17F594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85866"/>
            <a:ext cx="10515600" cy="1325563"/>
          </a:xfrm>
        </p:spPr>
        <p:txBody>
          <a:bodyPr/>
          <a:lstStyle/>
          <a:p>
            <a:r>
              <a:rPr lang="en-US" dirty="0"/>
              <a:t>NLDN Data</a:t>
            </a:r>
            <a:r>
              <a:rPr lang="en-US" baseline="30000" dirty="0"/>
              <a:t>4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CA4030-C0FF-724A-B06B-97CF51FBD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3267" y="1894703"/>
            <a:ext cx="6096000" cy="37894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AB40C-004C-714A-A537-1B8E94C09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636D2385-7CEE-1D4D-9C9E-5ED73C65F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33" y="1894703"/>
            <a:ext cx="6096000" cy="3797643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B03829-F08C-3442-B4A5-2E84C1C7599F}"/>
              </a:ext>
            </a:extLst>
          </p:cNvPr>
          <p:cNvCxnSpPr>
            <a:cxnSpLocks/>
          </p:cNvCxnSpPr>
          <p:nvPr/>
        </p:nvCxnSpPr>
        <p:spPr>
          <a:xfrm>
            <a:off x="6093267" y="0"/>
            <a:ext cx="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90A5470-967F-4846-AE02-1AE061B861D2}"/>
              </a:ext>
            </a:extLst>
          </p:cNvPr>
          <p:cNvSpPr txBox="1"/>
          <p:nvPr/>
        </p:nvSpPr>
        <p:spPr>
          <a:xfrm>
            <a:off x="7410893" y="595423"/>
            <a:ext cx="2365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 flight tracking data</a:t>
            </a:r>
          </a:p>
        </p:txBody>
      </p:sp>
    </p:spTree>
    <p:extLst>
      <p:ext uri="{BB962C8B-B14F-4D97-AF65-F5344CB8AC3E}">
        <p14:creationId xmlns:p14="http://schemas.microsoft.com/office/powerpoint/2010/main" val="2923783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electronics, monitor, screen, computer&#10;&#10;Description automatically generated">
            <a:extLst>
              <a:ext uri="{FF2B5EF4-FFF2-40B4-BE49-F238E27FC236}">
                <a16:creationId xmlns:a16="http://schemas.microsoft.com/office/drawing/2014/main" id="{AE184625-C21C-CD49-BE78-451800449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824" r="42110" b="2920"/>
          <a:stretch/>
        </p:blipFill>
        <p:spPr>
          <a:xfrm>
            <a:off x="3693498" y="0"/>
            <a:ext cx="7364363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73E8F-F082-1843-971A-268943621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15EAF2-D70C-3B49-9828-52DE209A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 (FL1)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15:50:00 – 16:01:00 </a:t>
            </a:r>
          </a:p>
        </p:txBody>
      </p:sp>
    </p:spTree>
    <p:extLst>
      <p:ext uri="{BB962C8B-B14F-4D97-AF65-F5344CB8AC3E}">
        <p14:creationId xmlns:p14="http://schemas.microsoft.com/office/powerpoint/2010/main" val="2387414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9667909E-9B6C-C44E-AFFD-9531DEE90C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99" r="2014" b="5430"/>
          <a:stretch/>
        </p:blipFill>
        <p:spPr>
          <a:xfrm>
            <a:off x="667096" y="-5047"/>
            <a:ext cx="9490558" cy="5071122"/>
          </a:xfrm>
          <a:prstGeom prst="rect">
            <a:avLst/>
          </a:prstGeom>
        </p:spPr>
      </p:pic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20898138-E21A-DF44-9251-D99A01979A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88" r="10870"/>
          <a:stretch/>
        </p:blipFill>
        <p:spPr>
          <a:xfrm>
            <a:off x="0" y="-700661"/>
            <a:ext cx="691030" cy="6638544"/>
          </a:xfrm>
          <a:prstGeom prst="rect">
            <a:avLst/>
          </a:prstGeom>
        </p:spPr>
      </p:pic>
      <p:pic>
        <p:nvPicPr>
          <p:cNvPr id="11" name="Picture 10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4B1D9A69-E919-4D45-A55E-49B8164E2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900"/>
          <a:stretch/>
        </p:blipFill>
        <p:spPr>
          <a:xfrm>
            <a:off x="11044228" y="-713268"/>
            <a:ext cx="1273571" cy="668426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35C7B9-8C7B-7748-88B4-D37802713CAC}"/>
              </a:ext>
            </a:extLst>
          </p:cNvPr>
          <p:cNvCxnSpPr>
            <a:cxnSpLocks/>
          </p:cNvCxnSpPr>
          <p:nvPr/>
        </p:nvCxnSpPr>
        <p:spPr>
          <a:xfrm flipH="1">
            <a:off x="667096" y="986472"/>
            <a:ext cx="9490558" cy="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55E7647-F97C-964A-8D4E-581D3C7BEB1E}"/>
              </a:ext>
            </a:extLst>
          </p:cNvPr>
          <p:cNvCxnSpPr>
            <a:cxnSpLocks/>
          </p:cNvCxnSpPr>
          <p:nvPr/>
        </p:nvCxnSpPr>
        <p:spPr>
          <a:xfrm flipH="1">
            <a:off x="2958604" y="1930478"/>
            <a:ext cx="719905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58AEC2-6457-034B-BD2A-AB4D773A344F}"/>
              </a:ext>
            </a:extLst>
          </p:cNvPr>
          <p:cNvCxnSpPr/>
          <p:nvPr/>
        </p:nvCxnSpPr>
        <p:spPr>
          <a:xfrm>
            <a:off x="1465708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0A4F40-BB40-C44E-8DB9-2BECFAA70D58}"/>
              </a:ext>
            </a:extLst>
          </p:cNvPr>
          <p:cNvCxnSpPr/>
          <p:nvPr/>
        </p:nvCxnSpPr>
        <p:spPr>
          <a:xfrm>
            <a:off x="2261379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7D3576-DFF4-124B-84C5-BFE73F1E7B33}"/>
              </a:ext>
            </a:extLst>
          </p:cNvPr>
          <p:cNvCxnSpPr>
            <a:cxnSpLocks/>
          </p:cNvCxnSpPr>
          <p:nvPr/>
        </p:nvCxnSpPr>
        <p:spPr>
          <a:xfrm>
            <a:off x="716633" y="5130277"/>
            <a:ext cx="944102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5D6C26-0803-2847-9058-829E9039FEA1}"/>
              </a:ext>
            </a:extLst>
          </p:cNvPr>
          <p:cNvCxnSpPr/>
          <p:nvPr/>
        </p:nvCxnSpPr>
        <p:spPr>
          <a:xfrm>
            <a:off x="3057049" y="4996293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C47D64B-6936-9F46-A680-7AA3978F7B9B}"/>
              </a:ext>
            </a:extLst>
          </p:cNvPr>
          <p:cNvCxnSpPr/>
          <p:nvPr/>
        </p:nvCxnSpPr>
        <p:spPr>
          <a:xfrm>
            <a:off x="3858035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08E268A-A6CA-A540-8693-E6A196354062}"/>
              </a:ext>
            </a:extLst>
          </p:cNvPr>
          <p:cNvCxnSpPr/>
          <p:nvPr/>
        </p:nvCxnSpPr>
        <p:spPr>
          <a:xfrm>
            <a:off x="464838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9A314BB-A232-8D48-9681-93D2044A7C51}"/>
              </a:ext>
            </a:extLst>
          </p:cNvPr>
          <p:cNvCxnSpPr/>
          <p:nvPr/>
        </p:nvCxnSpPr>
        <p:spPr>
          <a:xfrm>
            <a:off x="544405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312DB9C-74E4-C447-850A-A7F870C78158}"/>
              </a:ext>
            </a:extLst>
          </p:cNvPr>
          <p:cNvCxnSpPr/>
          <p:nvPr/>
        </p:nvCxnSpPr>
        <p:spPr>
          <a:xfrm>
            <a:off x="6245042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759C6EC-1ACD-3144-8466-FAA1B5A53F97}"/>
              </a:ext>
            </a:extLst>
          </p:cNvPr>
          <p:cNvCxnSpPr/>
          <p:nvPr/>
        </p:nvCxnSpPr>
        <p:spPr>
          <a:xfrm>
            <a:off x="703539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F504204-DAD8-2C40-9E2B-23D850B66129}"/>
              </a:ext>
            </a:extLst>
          </p:cNvPr>
          <p:cNvCxnSpPr/>
          <p:nvPr/>
        </p:nvCxnSpPr>
        <p:spPr>
          <a:xfrm>
            <a:off x="7831067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29B842F-EC96-6444-B2CC-8CA38FD3A33D}"/>
              </a:ext>
            </a:extLst>
          </p:cNvPr>
          <p:cNvCxnSpPr/>
          <p:nvPr/>
        </p:nvCxnSpPr>
        <p:spPr>
          <a:xfrm>
            <a:off x="8632053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15F35E2-10C4-484B-8EC9-7CA4B94A53BB}"/>
              </a:ext>
            </a:extLst>
          </p:cNvPr>
          <p:cNvCxnSpPr/>
          <p:nvPr/>
        </p:nvCxnSpPr>
        <p:spPr>
          <a:xfrm>
            <a:off x="9422406" y="4992688"/>
            <a:ext cx="0" cy="28647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115F482-6C8A-3B46-95E0-94D7ADF7CBC6}"/>
              </a:ext>
            </a:extLst>
          </p:cNvPr>
          <p:cNvSpPr txBox="1"/>
          <p:nvPr/>
        </p:nvSpPr>
        <p:spPr>
          <a:xfrm>
            <a:off x="1297112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11F0D7-0A72-0D43-82D5-EA9F1CE458C7}"/>
              </a:ext>
            </a:extLst>
          </p:cNvPr>
          <p:cNvSpPr txBox="1"/>
          <p:nvPr/>
        </p:nvSpPr>
        <p:spPr>
          <a:xfrm>
            <a:off x="2092780" y="52625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78198-4EB0-8341-B4B3-E3D6645FFD8F}"/>
              </a:ext>
            </a:extLst>
          </p:cNvPr>
          <p:cNvSpPr txBox="1"/>
          <p:nvPr/>
        </p:nvSpPr>
        <p:spPr>
          <a:xfrm>
            <a:off x="2888448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41804A-7381-D846-AE70-56C553A4A721}"/>
              </a:ext>
            </a:extLst>
          </p:cNvPr>
          <p:cNvSpPr txBox="1"/>
          <p:nvPr/>
        </p:nvSpPr>
        <p:spPr>
          <a:xfrm>
            <a:off x="3684713" y="525077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2BF7C03-88BF-4A45-8E06-5F6852E3A216}"/>
              </a:ext>
            </a:extLst>
          </p:cNvPr>
          <p:cNvSpPr txBox="1"/>
          <p:nvPr/>
        </p:nvSpPr>
        <p:spPr>
          <a:xfrm>
            <a:off x="4488140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50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03C3DA1-BD58-B14B-AC1C-22609D2B5FD8}"/>
              </a:ext>
            </a:extLst>
          </p:cNvPr>
          <p:cNvSpPr txBox="1"/>
          <p:nvPr/>
        </p:nvSpPr>
        <p:spPr>
          <a:xfrm>
            <a:off x="5276846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3B57D6-DF91-7B4F-9E97-5C6003A13F94}"/>
              </a:ext>
            </a:extLst>
          </p:cNvPr>
          <p:cNvSpPr txBox="1"/>
          <p:nvPr/>
        </p:nvSpPr>
        <p:spPr>
          <a:xfrm>
            <a:off x="6077831" y="5250776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70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E4639C-B68E-9949-8537-CD4FD4EBC2B2}"/>
              </a:ext>
            </a:extLst>
          </p:cNvPr>
          <p:cNvSpPr txBox="1"/>
          <p:nvPr/>
        </p:nvSpPr>
        <p:spPr>
          <a:xfrm>
            <a:off x="6866537" y="525077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80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6CCE585-37FC-D347-AE64-F03849141C85}"/>
              </a:ext>
            </a:extLst>
          </p:cNvPr>
          <p:cNvSpPr txBox="1"/>
          <p:nvPr/>
        </p:nvSpPr>
        <p:spPr>
          <a:xfrm>
            <a:off x="7660820" y="525077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90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A052DDA-FBB2-B14F-95B6-9888384DE69C}"/>
              </a:ext>
            </a:extLst>
          </p:cNvPr>
          <p:cNvSpPr txBox="1"/>
          <p:nvPr/>
        </p:nvSpPr>
        <p:spPr>
          <a:xfrm>
            <a:off x="8431532" y="525077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100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152784-79E5-D647-9FA9-A2D5DA095144}"/>
              </a:ext>
            </a:extLst>
          </p:cNvPr>
          <p:cNvSpPr txBox="1"/>
          <p:nvPr/>
        </p:nvSpPr>
        <p:spPr>
          <a:xfrm>
            <a:off x="9209407" y="525077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2"/>
                </a:solidFill>
              </a:rPr>
              <a:t>110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63A418-5B49-5342-80EB-E1F49424E6F4}"/>
              </a:ext>
            </a:extLst>
          </p:cNvPr>
          <p:cNvSpPr txBox="1"/>
          <p:nvPr/>
        </p:nvSpPr>
        <p:spPr>
          <a:xfrm>
            <a:off x="4507962" y="5522771"/>
            <a:ext cx="1183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Distance (km)</a:t>
            </a:r>
          </a:p>
        </p:txBody>
      </p:sp>
      <p:pic>
        <p:nvPicPr>
          <p:cNvPr id="44" name="Picture 4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AC74BA-AEBD-E74D-B24A-ECF18E5234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46" t="38850" r="73833" b="60663"/>
          <a:stretch/>
        </p:blipFill>
        <p:spPr>
          <a:xfrm>
            <a:off x="9209407" y="5822244"/>
            <a:ext cx="431315" cy="4571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F00F9E7-AF0C-8B4D-8F61-3E8B98A24EB9}"/>
              </a:ext>
            </a:extLst>
          </p:cNvPr>
          <p:cNvSpPr txBox="1"/>
          <p:nvPr/>
        </p:nvSpPr>
        <p:spPr>
          <a:xfrm>
            <a:off x="9640722" y="5706603"/>
            <a:ext cx="21323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Aircraft Flight Track &amp; Direction</a:t>
            </a:r>
          </a:p>
        </p:txBody>
      </p:sp>
      <p:pic>
        <p:nvPicPr>
          <p:cNvPr id="46" name="Picture 45" descr="Chart&#10;&#10;Description automatically generated">
            <a:extLst>
              <a:ext uri="{FF2B5EF4-FFF2-40B4-BE49-F238E27FC236}">
                <a16:creationId xmlns:a16="http://schemas.microsoft.com/office/drawing/2014/main" id="{6BCA60FD-38DD-2442-89CA-C27FEAF970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5990"/>
          <a:stretch/>
        </p:blipFill>
        <p:spPr>
          <a:xfrm>
            <a:off x="10175941" y="-700661"/>
            <a:ext cx="1059250" cy="6684264"/>
          </a:xfrm>
          <a:prstGeom prst="rect">
            <a:avLst/>
          </a:prstGeom>
        </p:spPr>
      </p:pic>
      <p:pic>
        <p:nvPicPr>
          <p:cNvPr id="47" name="Picture 46" descr="Chart&#10;&#10;Description automatically generated">
            <a:extLst>
              <a:ext uri="{FF2B5EF4-FFF2-40B4-BE49-F238E27FC236}">
                <a16:creationId xmlns:a16="http://schemas.microsoft.com/office/drawing/2014/main" id="{662DA86E-0950-7D43-9584-DA476C52E6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12" t="5182" r="14220"/>
          <a:stretch/>
        </p:blipFill>
        <p:spPr>
          <a:xfrm>
            <a:off x="2958605" y="-354285"/>
            <a:ext cx="7199050" cy="6337887"/>
          </a:xfrm>
          <a:prstGeom prst="rect">
            <a:avLst/>
          </a:prstGeom>
        </p:spPr>
      </p:pic>
      <p:pic>
        <p:nvPicPr>
          <p:cNvPr id="12" name="Picture 11" descr="A picture containing room, person&#10;&#10;Description automatically generated">
            <a:extLst>
              <a:ext uri="{FF2B5EF4-FFF2-40B4-BE49-F238E27FC236}">
                <a16:creationId xmlns:a16="http://schemas.microsoft.com/office/drawing/2014/main" id="{5C8D784C-B94B-3440-80B4-8F9533373A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817" r="14100"/>
          <a:stretch/>
        </p:blipFill>
        <p:spPr>
          <a:xfrm>
            <a:off x="2883887" y="-700662"/>
            <a:ext cx="7223760" cy="6638310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C53338E-FC59-C741-8AC1-FDD33FD4DF74}"/>
              </a:ext>
            </a:extLst>
          </p:cNvPr>
          <p:cNvCxnSpPr>
            <a:cxnSpLocks/>
            <a:stCxn id="46" idx="1"/>
            <a:endCxn id="8" idx="3"/>
          </p:cNvCxnSpPr>
          <p:nvPr/>
        </p:nvCxnSpPr>
        <p:spPr>
          <a:xfrm flipH="1" flipV="1">
            <a:off x="691030" y="2618611"/>
            <a:ext cx="9484911" cy="22860"/>
          </a:xfrm>
          <a:prstGeom prst="line">
            <a:avLst/>
          </a:prstGeom>
          <a:ln w="95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E3BBA58-5244-2644-8007-7C5C2D3E9C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40264"/>
              </p:ext>
            </p:extLst>
          </p:nvPr>
        </p:nvGraphicFramePr>
        <p:xfrm>
          <a:off x="154575" y="6105067"/>
          <a:ext cx="10515600" cy="639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4584">
                  <a:extLst>
                    <a:ext uri="{9D8B030D-6E8A-4147-A177-3AD203B41FA5}">
                      <a16:colId xmlns:a16="http://schemas.microsoft.com/office/drawing/2014/main" val="2357863357"/>
                    </a:ext>
                  </a:extLst>
                </a:gridCol>
                <a:gridCol w="2514244">
                  <a:extLst>
                    <a:ext uri="{9D8B030D-6E8A-4147-A177-3AD203B41FA5}">
                      <a16:colId xmlns:a16="http://schemas.microsoft.com/office/drawing/2014/main" val="3290305094"/>
                    </a:ext>
                  </a:extLst>
                </a:gridCol>
                <a:gridCol w="1637944">
                  <a:extLst>
                    <a:ext uri="{9D8B030D-6E8A-4147-A177-3AD203B41FA5}">
                      <a16:colId xmlns:a16="http://schemas.microsoft.com/office/drawing/2014/main" val="3067622033"/>
                    </a:ext>
                  </a:extLst>
                </a:gridCol>
                <a:gridCol w="1662513">
                  <a:extLst>
                    <a:ext uri="{9D8B030D-6E8A-4147-A177-3AD203B41FA5}">
                      <a16:colId xmlns:a16="http://schemas.microsoft.com/office/drawing/2014/main" val="1068388452"/>
                    </a:ext>
                  </a:extLst>
                </a:gridCol>
                <a:gridCol w="2776315">
                  <a:extLst>
                    <a:ext uri="{9D8B030D-6E8A-4147-A177-3AD203B41FA5}">
                      <a16:colId xmlns:a16="http://schemas.microsoft.com/office/drawing/2014/main" val="2653099006"/>
                    </a:ext>
                  </a:extLst>
                </a:gridCol>
              </a:tblGrid>
              <a:tr h="35799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Flight Legs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(hh:mm:ss) UTC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Time Span (SFM)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Altitude Span (m)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Temperature Span (degrees C)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540999933"/>
                  </a:ext>
                </a:extLst>
              </a:tr>
              <a:tr h="2814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Flight Leg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15:50:00-16:01:00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57000-57659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10022-10041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-34.35 to -34.35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Liberation Sans"/>
                      </a:endParaRPr>
                    </a:p>
                  </a:txBody>
                  <a:tcPr marL="8198" marR="8198" marT="8198" marB="0" anchor="b"/>
                </a:tc>
                <a:extLst>
                  <a:ext uri="{0D108BD9-81ED-4DB2-BD59-A6C34878D82A}">
                    <a16:rowId xmlns:a16="http://schemas.microsoft.com/office/drawing/2014/main" val="1515123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9554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hart&#10;&#10;Description automatically generated">
            <a:extLst>
              <a:ext uri="{FF2B5EF4-FFF2-40B4-BE49-F238E27FC236}">
                <a16:creationId xmlns:a16="http://schemas.microsoft.com/office/drawing/2014/main" id="{CBD8837E-6C53-EA4C-978C-B2DF9F154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7116" y="-15869"/>
            <a:ext cx="8724633" cy="68762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5FC75-890D-4C41-8B83-FBBC1A5D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53871-24CD-054C-815D-2D173F4A6F76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77C311-C7B3-0E4A-ACCF-337AA8ABA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808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Data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15:50:00 – 16:01:00 </a:t>
            </a:r>
          </a:p>
        </p:txBody>
      </p:sp>
    </p:spTree>
    <p:extLst>
      <p:ext uri="{BB962C8B-B14F-4D97-AF65-F5344CB8AC3E}">
        <p14:creationId xmlns:p14="http://schemas.microsoft.com/office/powerpoint/2010/main" val="2268157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2CCB2-5DB4-4342-853F-E7AA9852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90" y="2765014"/>
            <a:ext cx="279432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3 (FL3)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16:09:00 – 16:17:00 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2947249D-A012-5A47-8965-A407CAC75A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4711" r="45003" b="3940"/>
          <a:stretch/>
        </p:blipFill>
        <p:spPr>
          <a:xfrm>
            <a:off x="3632520" y="0"/>
            <a:ext cx="7675946" cy="687946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CF9C92-8A89-ED41-8322-C7DD302E4DCE}"/>
              </a:ext>
            </a:extLst>
          </p:cNvPr>
          <p:cNvCxnSpPr/>
          <p:nvPr/>
        </p:nvCxnSpPr>
        <p:spPr>
          <a:xfrm flipV="1">
            <a:off x="2423711" y="4010140"/>
            <a:ext cx="3857168" cy="1071526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FDB48C-6FF6-D042-B8F9-CD9CEF972F97}"/>
              </a:ext>
            </a:extLst>
          </p:cNvPr>
          <p:cNvCxnSpPr>
            <a:cxnSpLocks/>
          </p:cNvCxnSpPr>
          <p:nvPr/>
        </p:nvCxnSpPr>
        <p:spPr>
          <a:xfrm flipV="1">
            <a:off x="2423711" y="4155915"/>
            <a:ext cx="4737253" cy="92575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473AFD-0A61-9D43-A787-6A18A5239B04}"/>
              </a:ext>
            </a:extLst>
          </p:cNvPr>
          <p:cNvSpPr txBox="1"/>
          <p:nvPr/>
        </p:nvSpPr>
        <p:spPr>
          <a:xfrm>
            <a:off x="0" y="4880472"/>
            <a:ext cx="3536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Aircraft sampling father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away from storm core but in the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same relative sampling locations as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Flight Leg 1.</a:t>
            </a:r>
          </a:p>
        </p:txBody>
      </p:sp>
    </p:spTree>
    <p:extLst>
      <p:ext uri="{BB962C8B-B14F-4D97-AF65-F5344CB8AC3E}">
        <p14:creationId xmlns:p14="http://schemas.microsoft.com/office/powerpoint/2010/main" val="2013350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11744</TotalTime>
  <Words>560</Words>
  <Application>Microsoft Macintosh PowerPoint</Application>
  <PresentationFormat>Widescreen</PresentationFormat>
  <Paragraphs>145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Liberation Sans</vt:lpstr>
      <vt:lpstr>Times New Roman</vt:lpstr>
      <vt:lpstr>Office Theme</vt:lpstr>
      <vt:lpstr>Radar and Airborne Observations in Florida Thunderstorm Anvils</vt:lpstr>
      <vt:lpstr>Background</vt:lpstr>
      <vt:lpstr>Motivation</vt:lpstr>
      <vt:lpstr>Cape Experiment (CapeEx19)</vt:lpstr>
      <vt:lpstr>NLDN Data4</vt:lpstr>
      <vt:lpstr>Flight Leg 1 (FL1) 15:50:00 – 16:01:00 </vt:lpstr>
      <vt:lpstr>PowerPoint Presentation</vt:lpstr>
      <vt:lpstr>Microphysical Data Flight Leg 1 15:50:00 – 16:01:00 </vt:lpstr>
      <vt:lpstr>Flight Leg 3 (FL3) 16:09:00 – 16:17:00 </vt:lpstr>
      <vt:lpstr>PowerPoint Presentation</vt:lpstr>
      <vt:lpstr>Microphysical Data Flight Leg 3 16:09:00 – 16:17:00 </vt:lpstr>
      <vt:lpstr>PowerPoint Presentation</vt:lpstr>
      <vt:lpstr>PowerPoint Presentation</vt:lpstr>
      <vt:lpstr>References</vt:lpstr>
      <vt:lpstr>Extra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Radar and Airborne Observations in Florida Thunderstorm Anvils</dc:title>
  <dc:creator>Nairy, Christian</dc:creator>
  <cp:lastModifiedBy>Nairy, Christian</cp:lastModifiedBy>
  <cp:revision>40</cp:revision>
  <cp:lastPrinted>2020-10-31T19:28:43Z</cp:lastPrinted>
  <dcterms:created xsi:type="dcterms:W3CDTF">2020-10-27T17:57:02Z</dcterms:created>
  <dcterms:modified xsi:type="dcterms:W3CDTF">2020-11-04T21:41:58Z</dcterms:modified>
</cp:coreProperties>
</file>