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7" r:id="rId3"/>
    <p:sldId id="258" r:id="rId4"/>
    <p:sldId id="259" r:id="rId5"/>
    <p:sldId id="260" r:id="rId6"/>
    <p:sldId id="261" r:id="rId7"/>
    <p:sldId id="264" r:id="rId8"/>
    <p:sldId id="262" r:id="rId9"/>
    <p:sldId id="265" r:id="rId10"/>
    <p:sldId id="266" r:id="rId11"/>
    <p:sldId id="267" r:id="rId12"/>
    <p:sldId id="268" r:id="rId13"/>
    <p:sldId id="269" r:id="rId14"/>
    <p:sldId id="270" r:id="rId15"/>
    <p:sldId id="273" r:id="rId16"/>
    <p:sldId id="300" r:id="rId17"/>
    <p:sldId id="272" r:id="rId18"/>
    <p:sldId id="275" r:id="rId19"/>
    <p:sldId id="274" r:id="rId20"/>
    <p:sldId id="276" r:id="rId21"/>
    <p:sldId id="299" r:id="rId22"/>
    <p:sldId id="284" r:id="rId23"/>
    <p:sldId id="277" r:id="rId24"/>
    <p:sldId id="278" r:id="rId25"/>
    <p:sldId id="279" r:id="rId26"/>
    <p:sldId id="280" r:id="rId27"/>
    <p:sldId id="281" r:id="rId28"/>
    <p:sldId id="282" r:id="rId29"/>
    <p:sldId id="301" r:id="rId30"/>
    <p:sldId id="285" r:id="rId31"/>
    <p:sldId id="286" r:id="rId32"/>
    <p:sldId id="287" r:id="rId33"/>
    <p:sldId id="288" r:id="rId34"/>
    <p:sldId id="289" r:id="rId35"/>
    <p:sldId id="290" r:id="rId36"/>
    <p:sldId id="291" r:id="rId37"/>
    <p:sldId id="292" r:id="rId38"/>
    <p:sldId id="293" r:id="rId39"/>
    <p:sldId id="294" r:id="rId40"/>
    <p:sldId id="283" r:id="rId41"/>
    <p:sldId id="296" r:id="rId42"/>
    <p:sldId id="298" r:id="rId43"/>
    <p:sldId id="26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81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6585"/>
  </p:normalViewPr>
  <p:slideViewPr>
    <p:cSldViewPr snapToGrid="0" snapToObjects="1">
      <p:cViewPr varScale="1">
        <p:scale>
          <a:sx n="97" d="100"/>
          <a:sy n="97" d="100"/>
        </p:scale>
        <p:origin x="11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7196D-CFFB-4143-B41E-720A1B5ABC97}" type="datetimeFigureOut">
              <a:rPr lang="en-US" smtClean="0"/>
              <a:t>5/25/21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C4DF3-303B-BC47-93E8-9FD0362CCD68}" type="slidenum">
              <a:rPr lang="en-US" smtClean="0"/>
              <a:t>‹#›</a:t>
            </a:fld>
            <a:endParaRPr lang="en-US"/>
          </a:p>
        </p:txBody>
      </p:sp>
    </p:spTree>
    <p:extLst>
      <p:ext uri="{BB962C8B-B14F-4D97-AF65-F5344CB8AC3E}">
        <p14:creationId xmlns:p14="http://schemas.microsoft.com/office/powerpoint/2010/main" val="1579435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Crowther and Saunders: </a:t>
            </a:r>
            <a:r>
              <a:rPr lang="en-US" sz="1200" dirty="0"/>
              <a:t>Utilizing electric field strengths on the order of 10</a:t>
            </a:r>
            <a:r>
              <a:rPr lang="en-US" sz="1200" baseline="30000" dirty="0"/>
              <a:t>5</a:t>
            </a:r>
            <a:r>
              <a:rPr lang="en-US" sz="1200" dirty="0"/>
              <a:t> V m</a:t>
            </a:r>
            <a:r>
              <a:rPr lang="en-US" sz="1200" baseline="30000" dirty="0"/>
              <a:t>-1</a:t>
            </a:r>
            <a:r>
              <a:rPr lang="en-US" sz="1200" dirty="0"/>
              <a:t>, high ice crystal concentrations (10</a:t>
            </a:r>
            <a:r>
              <a:rPr lang="en-US" sz="1200" baseline="30000" dirty="0"/>
              <a:t>7</a:t>
            </a:r>
            <a:r>
              <a:rPr lang="en-US" sz="1200" dirty="0"/>
              <a:t> m</a:t>
            </a:r>
            <a:r>
              <a:rPr lang="en-US" sz="1200" baseline="30000" dirty="0"/>
              <a:t>-3</a:t>
            </a:r>
            <a:r>
              <a:rPr lang="en-US" sz="1200" dirty="0"/>
              <a:t>), and varying temperatures (0°C to -20°C), </a:t>
            </a:r>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5</a:t>
            </a:fld>
            <a:endParaRPr lang="en-US"/>
          </a:p>
        </p:txBody>
      </p:sp>
    </p:spTree>
    <p:extLst>
      <p:ext uri="{BB962C8B-B14F-4D97-AF65-F5344CB8AC3E}">
        <p14:creationId xmlns:p14="http://schemas.microsoft.com/office/powerpoint/2010/main" val="262188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in-situ microphysical data, the electric field, National Lightning Detection Network (NLDN), Lightning Mapping Array (LMA) data and radar data, distinguish if the known prerequisites for chain aggregation is sufficient in the cirrus anvil region. </a:t>
            </a:r>
            <a:endParaRPr lang="en-US" b="1" u="sng"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19</a:t>
            </a:fld>
            <a:endParaRPr lang="en-US"/>
          </a:p>
        </p:txBody>
      </p:sp>
    </p:spTree>
    <p:extLst>
      <p:ext uri="{BB962C8B-B14F-4D97-AF65-F5344CB8AC3E}">
        <p14:creationId xmlns:p14="http://schemas.microsoft.com/office/powerpoint/2010/main" val="3036790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Third bullet: Especially in the cirrus anvil regions</a:t>
            </a:r>
          </a:p>
          <a:p>
            <a:r>
              <a:rPr lang="en-US" sz="1200" kern="1200" dirty="0">
                <a:solidFill>
                  <a:schemeClr val="tx1"/>
                </a:solidFill>
                <a:effectLst/>
                <a:latin typeface="+mn-lt"/>
                <a:ea typeface="+mn-ea"/>
                <a:cs typeface="+mn-cs"/>
              </a:rPr>
              <a:t>Fifth bullet: Since chain aggregates have larger mass and different optical properties compared to individual ice crystals</a:t>
            </a:r>
            <a:endParaRPr lang="en-US" dirty="0">
              <a:effectLst/>
            </a:endParaRPr>
          </a:p>
          <a:p>
            <a:endParaRPr lang="en-US" dirty="0">
              <a:effectLst/>
            </a:endParaRPr>
          </a:p>
        </p:txBody>
      </p:sp>
      <p:sp>
        <p:nvSpPr>
          <p:cNvPr id="4" name="Slide Number Placeholder 3"/>
          <p:cNvSpPr>
            <a:spLocks noGrp="1"/>
          </p:cNvSpPr>
          <p:nvPr>
            <p:ph type="sldNum" sz="quarter" idx="5"/>
          </p:nvPr>
        </p:nvSpPr>
        <p:spPr/>
        <p:txBody>
          <a:bodyPr/>
          <a:lstStyle/>
          <a:p>
            <a:fld id="{60CC4DF3-303B-BC47-93E8-9FD0362CCD68}" type="slidenum">
              <a:rPr lang="en-US" smtClean="0"/>
              <a:t>20</a:t>
            </a:fld>
            <a:endParaRPr lang="en-US"/>
          </a:p>
        </p:txBody>
      </p:sp>
    </p:spTree>
    <p:extLst>
      <p:ext uri="{BB962C8B-B14F-4D97-AF65-F5344CB8AC3E}">
        <p14:creationId xmlns:p14="http://schemas.microsoft.com/office/powerpoint/2010/main" val="2157637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arrow for the aircraft and convective core.</a:t>
            </a:r>
          </a:p>
          <a:p>
            <a:r>
              <a:rPr lang="en-US" dirty="0"/>
              <a:t>Take out the scale and blow it up larger.</a:t>
            </a:r>
          </a:p>
        </p:txBody>
      </p:sp>
      <p:sp>
        <p:nvSpPr>
          <p:cNvPr id="4" name="Slide Number Placeholder 3"/>
          <p:cNvSpPr>
            <a:spLocks noGrp="1"/>
          </p:cNvSpPr>
          <p:nvPr>
            <p:ph type="sldNum" sz="quarter" idx="5"/>
          </p:nvPr>
        </p:nvSpPr>
        <p:spPr/>
        <p:txBody>
          <a:bodyPr/>
          <a:lstStyle/>
          <a:p>
            <a:fld id="{AD978A82-E8D9-B447-A53B-F5A8C1DF4BA2}" type="slidenum">
              <a:rPr lang="en-US" smtClean="0"/>
              <a:t>24</a:t>
            </a:fld>
            <a:endParaRPr lang="en-US"/>
          </a:p>
        </p:txBody>
      </p:sp>
    </p:spTree>
    <p:extLst>
      <p:ext uri="{BB962C8B-B14F-4D97-AF65-F5344CB8AC3E}">
        <p14:creationId xmlns:p14="http://schemas.microsoft.com/office/powerpoint/2010/main" val="420273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need to improve this slide to provide more insight (chains per minute).</a:t>
            </a:r>
          </a:p>
          <a:p>
            <a:r>
              <a:rPr lang="en-US" dirty="0"/>
              <a:t>Maybe split the slides up to show examples of different chains with different confidence. Before this slide</a:t>
            </a:r>
          </a:p>
          <a:p>
            <a:endParaRPr lang="en-US" dirty="0"/>
          </a:p>
          <a:p>
            <a:r>
              <a:rPr lang="en-US" dirty="0"/>
              <a:t>Another y-axis = #/minute</a:t>
            </a:r>
          </a:p>
          <a:p>
            <a:endParaRPr lang="en-US" dirty="0"/>
          </a:p>
          <a:p>
            <a:r>
              <a:rPr lang="en-US" dirty="0"/>
              <a:t>******# of chains per PHIPS image</a:t>
            </a:r>
          </a:p>
          <a:p>
            <a:endParaRPr lang="en-US" dirty="0"/>
          </a:p>
          <a:p>
            <a:endParaRPr lang="en-US" dirty="0"/>
          </a:p>
        </p:txBody>
      </p:sp>
      <p:sp>
        <p:nvSpPr>
          <p:cNvPr id="4" name="Slide Number Placeholder 3"/>
          <p:cNvSpPr>
            <a:spLocks noGrp="1"/>
          </p:cNvSpPr>
          <p:nvPr>
            <p:ph type="sldNum" sz="quarter" idx="5"/>
          </p:nvPr>
        </p:nvSpPr>
        <p:spPr/>
        <p:txBody>
          <a:bodyPr/>
          <a:lstStyle/>
          <a:p>
            <a:fld id="{AD978A82-E8D9-B447-A53B-F5A8C1DF4BA2}" type="slidenum">
              <a:rPr lang="en-US" smtClean="0"/>
              <a:t>30</a:t>
            </a:fld>
            <a:endParaRPr lang="en-US"/>
          </a:p>
        </p:txBody>
      </p:sp>
    </p:spTree>
    <p:extLst>
      <p:ext uri="{BB962C8B-B14F-4D97-AF65-F5344CB8AC3E}">
        <p14:creationId xmlns:p14="http://schemas.microsoft.com/office/powerpoint/2010/main" val="131015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be some misclassified chain aggregates in the dataset. Some very small high confidence chains… Or could be the fact that some of the chains were cut off in the composite images.</a:t>
            </a:r>
          </a:p>
        </p:txBody>
      </p:sp>
      <p:sp>
        <p:nvSpPr>
          <p:cNvPr id="4" name="Slide Number Placeholder 3"/>
          <p:cNvSpPr>
            <a:spLocks noGrp="1"/>
          </p:cNvSpPr>
          <p:nvPr>
            <p:ph type="sldNum" sz="quarter" idx="5"/>
          </p:nvPr>
        </p:nvSpPr>
        <p:spPr/>
        <p:txBody>
          <a:bodyPr/>
          <a:lstStyle/>
          <a:p>
            <a:fld id="{60CC4DF3-303B-BC47-93E8-9FD0362CCD68}" type="slidenum">
              <a:rPr lang="en-US" smtClean="0"/>
              <a:t>35</a:t>
            </a:fld>
            <a:endParaRPr lang="en-US"/>
          </a:p>
        </p:txBody>
      </p:sp>
    </p:spTree>
    <p:extLst>
      <p:ext uri="{BB962C8B-B14F-4D97-AF65-F5344CB8AC3E}">
        <p14:creationId xmlns:p14="http://schemas.microsoft.com/office/powerpoint/2010/main" val="281787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on chain aggregate size with respect to storm core still ongoing.</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39</a:t>
            </a:fld>
            <a:endParaRPr lang="en-US"/>
          </a:p>
        </p:txBody>
      </p:sp>
    </p:spTree>
    <p:extLst>
      <p:ext uri="{BB962C8B-B14F-4D97-AF65-F5344CB8AC3E}">
        <p14:creationId xmlns:p14="http://schemas.microsoft.com/office/powerpoint/2010/main" val="3497483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dive into the particle concentrations in more depth. </a:t>
            </a:r>
          </a:p>
        </p:txBody>
      </p:sp>
      <p:sp>
        <p:nvSpPr>
          <p:cNvPr id="4" name="Slide Number Placeholder 3"/>
          <p:cNvSpPr>
            <a:spLocks noGrp="1"/>
          </p:cNvSpPr>
          <p:nvPr>
            <p:ph type="sldNum" sz="quarter" idx="5"/>
          </p:nvPr>
        </p:nvSpPr>
        <p:spPr/>
        <p:txBody>
          <a:bodyPr/>
          <a:lstStyle/>
          <a:p>
            <a:fld id="{60CC4DF3-303B-BC47-93E8-9FD0362CCD68}" type="slidenum">
              <a:rPr lang="en-US" smtClean="0"/>
              <a:t>40</a:t>
            </a:fld>
            <a:endParaRPr lang="en-US"/>
          </a:p>
        </p:txBody>
      </p:sp>
    </p:spTree>
    <p:extLst>
      <p:ext uri="{BB962C8B-B14F-4D97-AF65-F5344CB8AC3E}">
        <p14:creationId xmlns:p14="http://schemas.microsoft.com/office/powerpoint/2010/main" val="2976264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look into the particle concentration value in more depth.</a:t>
            </a:r>
          </a:p>
          <a:p>
            <a:r>
              <a:rPr lang="en-US" dirty="0"/>
              <a:t>With that information, will be able to compare to cloud chamber work and show if (quantitatively) chain aggregation can be or not be possible in the cirrus anvil region.</a:t>
            </a:r>
          </a:p>
        </p:txBody>
      </p:sp>
      <p:sp>
        <p:nvSpPr>
          <p:cNvPr id="4" name="Slide Number Placeholder 3"/>
          <p:cNvSpPr>
            <a:spLocks noGrp="1"/>
          </p:cNvSpPr>
          <p:nvPr>
            <p:ph type="sldNum" sz="quarter" idx="5"/>
          </p:nvPr>
        </p:nvSpPr>
        <p:spPr/>
        <p:txBody>
          <a:bodyPr/>
          <a:lstStyle/>
          <a:p>
            <a:fld id="{60CC4DF3-303B-BC47-93E8-9FD0362CCD68}" type="slidenum">
              <a:rPr lang="en-US" smtClean="0"/>
              <a:t>41</a:t>
            </a:fld>
            <a:endParaRPr lang="en-US"/>
          </a:p>
        </p:txBody>
      </p:sp>
    </p:spTree>
    <p:extLst>
      <p:ext uri="{BB962C8B-B14F-4D97-AF65-F5344CB8AC3E}">
        <p14:creationId xmlns:p14="http://schemas.microsoft.com/office/powerpoint/2010/main" val="50806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Description of chain aggregation efficiency:</a:t>
            </a:r>
          </a:p>
          <a:p>
            <a:pPr lvl="1"/>
            <a:r>
              <a:rPr lang="en-US" sz="2000" dirty="0"/>
              <a:t>Peak efficiency @ T = -8°C @ constant E-field (Fig. 2)</a:t>
            </a:r>
          </a:p>
          <a:p>
            <a:pPr lvl="1"/>
            <a:r>
              <a:rPr lang="en-US" sz="2000" dirty="0"/>
              <a:t>﻿Figure 3 shows how the relative aggregation efficiency depends on the applied field strength for constant values of temperature.</a:t>
            </a:r>
          </a:p>
          <a:p>
            <a:pPr lvl="2"/>
            <a:r>
              <a:rPr lang="en-US" sz="1600" dirty="0"/>
              <a:t>Minimum E-Field that aggregation plays a roll on (based on their experiments) = 0.6 x 10</a:t>
            </a:r>
            <a:r>
              <a:rPr lang="en-US" sz="1600" baseline="30000" dirty="0"/>
              <a:t>5</a:t>
            </a:r>
            <a:r>
              <a:rPr lang="en-US" sz="1600" dirty="0"/>
              <a:t> Vm</a:t>
            </a:r>
            <a:r>
              <a:rPr lang="en-US" sz="1600" baseline="30000" dirty="0"/>
              <a:t>-1</a:t>
            </a:r>
          </a:p>
          <a:p>
            <a:endParaRPr lang="en-US" sz="2400" dirty="0"/>
          </a:p>
          <a:p>
            <a:r>
              <a:rPr lang="en-US" sz="2400" dirty="0"/>
              <a:t>The aggregation of ice crystals may be increased by up to 30% in the presence of electric fields </a:t>
            </a:r>
          </a:p>
          <a:p>
            <a:pPr lvl="1"/>
            <a:r>
              <a:rPr lang="en-US" sz="2000" dirty="0"/>
              <a:t>Strengths similar to those measured in highly electrified natural clouds.</a:t>
            </a:r>
          </a:p>
          <a:p>
            <a:pPr lvl="1"/>
            <a:r>
              <a:rPr lang="en-US" sz="2000" dirty="0"/>
              <a:t>Above a threshold electric field of 0.6 * 105V m-1 the electric field is able to promote a larger number of collisions and to increase the adhesion efficiency.</a:t>
            </a:r>
            <a:endParaRPr lang="en-US" sz="2400" baseline="30000" dirty="0"/>
          </a:p>
          <a:p>
            <a:endParaRPr lang="en-US" sz="2400" dirty="0"/>
          </a:p>
          <a:p>
            <a:r>
              <a:rPr lang="en-US" sz="2400" dirty="0"/>
              <a:t>At lower temperatures, the ice crystal field-free collection efficiency decreased.</a:t>
            </a:r>
          </a:p>
          <a:p>
            <a:pPr lvl="1"/>
            <a:r>
              <a:rPr lang="en-US" sz="2000" dirty="0"/>
              <a:t>Crystal interactions tended to result in separation more often than at higher temperatures with a consequent increase in the number of charged crystals at lower temperatures. </a:t>
            </a:r>
          </a:p>
          <a:p>
            <a:pPr lvl="2"/>
            <a:r>
              <a:rPr lang="en-US" sz="1600" dirty="0"/>
              <a:t>This effect would have been offset to a certain extent by the increase in electrical relaxation time at lower temperatures which may have prevented complete charge transfer in many of the short-contact time interactions.</a:t>
            </a:r>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6</a:t>
            </a:fld>
            <a:endParaRPr lang="en-US"/>
          </a:p>
        </p:txBody>
      </p:sp>
    </p:spTree>
    <p:extLst>
      <p:ext uri="{BB962C8B-B14F-4D97-AF65-F5344CB8AC3E}">
        <p14:creationId xmlns:p14="http://schemas.microsoft.com/office/powerpoint/2010/main" val="361682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9</a:t>
            </a:fld>
            <a:endParaRPr lang="en-US"/>
          </a:p>
        </p:txBody>
      </p:sp>
    </p:spTree>
    <p:extLst>
      <p:ext uri="{BB962C8B-B14F-4D97-AF65-F5344CB8AC3E}">
        <p14:creationId xmlns:p14="http://schemas.microsoft.com/office/powerpoint/2010/main" val="97145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fully glaciated regions below approximately −37 ◦C (i.e. the ‘threshold’ freezing temperature for large supercooled drops by homogeneous nucleation of ice, see Jeffery and Austin (1997)).</a:t>
            </a:r>
          </a:p>
        </p:txBody>
      </p:sp>
      <p:sp>
        <p:nvSpPr>
          <p:cNvPr id="4" name="Slide Number Placeholder 3"/>
          <p:cNvSpPr>
            <a:spLocks noGrp="1"/>
          </p:cNvSpPr>
          <p:nvPr>
            <p:ph type="sldNum" sz="quarter" idx="5"/>
          </p:nvPr>
        </p:nvSpPr>
        <p:spPr/>
        <p:txBody>
          <a:bodyPr/>
          <a:lstStyle/>
          <a:p>
            <a:fld id="{60CC4DF3-303B-BC47-93E8-9FD0362CCD68}" type="slidenum">
              <a:rPr lang="en-US" smtClean="0"/>
              <a:t>11</a:t>
            </a:fld>
            <a:endParaRPr lang="en-US"/>
          </a:p>
        </p:txBody>
      </p:sp>
    </p:spTree>
    <p:extLst>
      <p:ext uri="{BB962C8B-B14F-4D97-AF65-F5344CB8AC3E}">
        <p14:creationId xmlns:p14="http://schemas.microsoft.com/office/powerpoint/2010/main" val="404494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13</a:t>
            </a:fld>
            <a:endParaRPr lang="en-US"/>
          </a:p>
        </p:txBody>
      </p:sp>
    </p:spTree>
    <p:extLst>
      <p:ext uri="{BB962C8B-B14F-4D97-AF65-F5344CB8AC3E}">
        <p14:creationId xmlns:p14="http://schemas.microsoft.com/office/powerpoint/2010/main" val="158883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to -30 C range</a:t>
            </a:r>
          </a:p>
          <a:p>
            <a:endParaRPr lang="en-US" dirty="0"/>
          </a:p>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15</a:t>
            </a:fld>
            <a:endParaRPr lang="en-US"/>
          </a:p>
        </p:txBody>
      </p:sp>
    </p:spTree>
    <p:extLst>
      <p:ext uri="{BB962C8B-B14F-4D97-AF65-F5344CB8AC3E}">
        <p14:creationId xmlns:p14="http://schemas.microsoft.com/office/powerpoint/2010/main" val="1250291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Second bullet: Since there is no set definition of what a chain aggregate is. Our own will be used. Since chain aggregates don’t always seem apparent, a confidence scale was generated.</a:t>
            </a:r>
          </a:p>
          <a:p>
            <a:endParaRPr lang="en-US" dirty="0"/>
          </a:p>
          <a:p>
            <a:r>
              <a:rPr lang="en-US" dirty="0"/>
              <a:t>Close with: How can we try to answer this main question? We will use the various instrumentation on the aircraft</a:t>
            </a:r>
          </a:p>
        </p:txBody>
      </p:sp>
      <p:sp>
        <p:nvSpPr>
          <p:cNvPr id="4" name="Slide Number Placeholder 3"/>
          <p:cNvSpPr>
            <a:spLocks noGrp="1"/>
          </p:cNvSpPr>
          <p:nvPr>
            <p:ph type="sldNum" sz="quarter" idx="5"/>
          </p:nvPr>
        </p:nvSpPr>
        <p:spPr/>
        <p:txBody>
          <a:bodyPr/>
          <a:lstStyle/>
          <a:p>
            <a:fld id="{60CC4DF3-303B-BC47-93E8-9FD0362CCD68}" type="slidenum">
              <a:rPr lang="en-US" smtClean="0"/>
              <a:t>16</a:t>
            </a:fld>
            <a:endParaRPr lang="en-US"/>
          </a:p>
        </p:txBody>
      </p:sp>
    </p:spTree>
    <p:extLst>
      <p:ext uri="{BB962C8B-B14F-4D97-AF65-F5344CB8AC3E}">
        <p14:creationId xmlns:p14="http://schemas.microsoft.com/office/powerpoint/2010/main" val="116617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PHIPS: High definition particle imager. </a:t>
            </a:r>
          </a:p>
        </p:txBody>
      </p:sp>
      <p:sp>
        <p:nvSpPr>
          <p:cNvPr id="4" name="Slide Number Placeholder 3"/>
          <p:cNvSpPr>
            <a:spLocks noGrp="1"/>
          </p:cNvSpPr>
          <p:nvPr>
            <p:ph type="sldNum" sz="quarter" idx="5"/>
          </p:nvPr>
        </p:nvSpPr>
        <p:spPr/>
        <p:txBody>
          <a:bodyPr/>
          <a:lstStyle/>
          <a:p>
            <a:fld id="{60CC4DF3-303B-BC47-93E8-9FD0362CCD68}" type="slidenum">
              <a:rPr lang="en-US" smtClean="0"/>
              <a:t>17</a:t>
            </a:fld>
            <a:endParaRPr lang="en-US"/>
          </a:p>
        </p:txBody>
      </p:sp>
    </p:spTree>
    <p:extLst>
      <p:ext uri="{BB962C8B-B14F-4D97-AF65-F5344CB8AC3E}">
        <p14:creationId xmlns:p14="http://schemas.microsoft.com/office/powerpoint/2010/main" val="1884798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CC4DF3-303B-BC47-93E8-9FD0362CCD68}" type="slidenum">
              <a:rPr lang="en-US" smtClean="0"/>
              <a:t>18</a:t>
            </a:fld>
            <a:endParaRPr lang="en-US"/>
          </a:p>
        </p:txBody>
      </p:sp>
    </p:spTree>
    <p:extLst>
      <p:ext uri="{BB962C8B-B14F-4D97-AF65-F5344CB8AC3E}">
        <p14:creationId xmlns:p14="http://schemas.microsoft.com/office/powerpoint/2010/main" val="1769419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C6821-7BE6-274E-92B7-7E6DED8BDE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746D5-D957-9C4D-BAE5-0A9049024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120A11-10FC-BE44-8571-044420FD75F9}"/>
              </a:ext>
            </a:extLst>
          </p:cNvPr>
          <p:cNvSpPr>
            <a:spLocks noGrp="1"/>
          </p:cNvSpPr>
          <p:nvPr>
            <p:ph type="dt" sz="half" idx="10"/>
          </p:nvPr>
        </p:nvSpPr>
        <p:spPr/>
        <p:txBody>
          <a:bodyPr/>
          <a:lstStyle/>
          <a:p>
            <a:fld id="{796C7EF0-A694-D342-92B5-C62ED2EE6C22}" type="datetime1">
              <a:rPr lang="en-US" smtClean="0"/>
              <a:t>5/25/21</a:t>
            </a:fld>
            <a:endParaRPr lang="en-US"/>
          </a:p>
        </p:txBody>
      </p:sp>
      <p:sp>
        <p:nvSpPr>
          <p:cNvPr id="5" name="Footer Placeholder 4">
            <a:extLst>
              <a:ext uri="{FF2B5EF4-FFF2-40B4-BE49-F238E27FC236}">
                <a16:creationId xmlns:a16="http://schemas.microsoft.com/office/drawing/2014/main" id="{594B7688-915F-AC4A-AF99-CADCB030B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A8F13-DF15-FE4C-A74C-FA571453B063}"/>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4223597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0989-FA94-FE4C-9307-82CCD2DE42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F953EA-D5ED-654E-8BE4-979FFEB7B8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43968-6AF1-984C-8ABC-FA01C33A1329}"/>
              </a:ext>
            </a:extLst>
          </p:cNvPr>
          <p:cNvSpPr>
            <a:spLocks noGrp="1"/>
          </p:cNvSpPr>
          <p:nvPr>
            <p:ph type="dt" sz="half" idx="10"/>
          </p:nvPr>
        </p:nvSpPr>
        <p:spPr/>
        <p:txBody>
          <a:bodyPr/>
          <a:lstStyle/>
          <a:p>
            <a:fld id="{A2AAC475-DCEA-7845-89AF-4368DC73AB5E}" type="datetime1">
              <a:rPr lang="en-US" smtClean="0"/>
              <a:t>5/25/21</a:t>
            </a:fld>
            <a:endParaRPr lang="en-US"/>
          </a:p>
        </p:txBody>
      </p:sp>
      <p:sp>
        <p:nvSpPr>
          <p:cNvPr id="5" name="Footer Placeholder 4">
            <a:extLst>
              <a:ext uri="{FF2B5EF4-FFF2-40B4-BE49-F238E27FC236}">
                <a16:creationId xmlns:a16="http://schemas.microsoft.com/office/drawing/2014/main" id="{9E189BC2-4068-474A-ABEA-3750D51D7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D9583-D68A-5641-9395-FA3C82B9D8A3}"/>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406912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89808-C16D-6F45-9CDC-7440202DBD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5CD8F-249B-0A4F-9CED-5746633A1E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595B6-A23F-D248-932A-9709CB31C68A}"/>
              </a:ext>
            </a:extLst>
          </p:cNvPr>
          <p:cNvSpPr>
            <a:spLocks noGrp="1"/>
          </p:cNvSpPr>
          <p:nvPr>
            <p:ph type="dt" sz="half" idx="10"/>
          </p:nvPr>
        </p:nvSpPr>
        <p:spPr/>
        <p:txBody>
          <a:bodyPr/>
          <a:lstStyle/>
          <a:p>
            <a:fld id="{900FCE14-9E3A-2F46-878A-BC840D77D437}" type="datetime1">
              <a:rPr lang="en-US" smtClean="0"/>
              <a:t>5/25/21</a:t>
            </a:fld>
            <a:endParaRPr lang="en-US"/>
          </a:p>
        </p:txBody>
      </p:sp>
      <p:sp>
        <p:nvSpPr>
          <p:cNvPr id="5" name="Footer Placeholder 4">
            <a:extLst>
              <a:ext uri="{FF2B5EF4-FFF2-40B4-BE49-F238E27FC236}">
                <a16:creationId xmlns:a16="http://schemas.microsoft.com/office/drawing/2014/main" id="{0DB30C32-E851-3242-9A41-E71B5A4ADF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8501E-F4AE-A14B-978E-1F8E2097B96A}"/>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57790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D311-AB07-924B-B3F6-0F780BB52A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74B94-A8C0-8C48-9DAA-ABD3FED77E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CAD1C-EE41-E748-A489-EF64FF6CE7FB}"/>
              </a:ext>
            </a:extLst>
          </p:cNvPr>
          <p:cNvSpPr>
            <a:spLocks noGrp="1"/>
          </p:cNvSpPr>
          <p:nvPr>
            <p:ph type="dt" sz="half" idx="10"/>
          </p:nvPr>
        </p:nvSpPr>
        <p:spPr/>
        <p:txBody>
          <a:bodyPr/>
          <a:lstStyle/>
          <a:p>
            <a:fld id="{83816ED6-3F81-8648-A40A-225F292D2AA2}" type="datetime1">
              <a:rPr lang="en-US" smtClean="0"/>
              <a:t>5/25/21</a:t>
            </a:fld>
            <a:endParaRPr lang="en-US"/>
          </a:p>
        </p:txBody>
      </p:sp>
      <p:sp>
        <p:nvSpPr>
          <p:cNvPr id="5" name="Footer Placeholder 4">
            <a:extLst>
              <a:ext uri="{FF2B5EF4-FFF2-40B4-BE49-F238E27FC236}">
                <a16:creationId xmlns:a16="http://schemas.microsoft.com/office/drawing/2014/main" id="{251C72F4-92CF-CB43-BE71-486F87B88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F133E-2A88-B34B-B742-9E4E2C2C3210}"/>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291103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BA64-9045-8E49-BC40-98B75E433C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E877CC-84C4-3A46-BA87-9414447AD5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B02D3-1EFC-294F-97D5-05053AAF17FF}"/>
              </a:ext>
            </a:extLst>
          </p:cNvPr>
          <p:cNvSpPr>
            <a:spLocks noGrp="1"/>
          </p:cNvSpPr>
          <p:nvPr>
            <p:ph type="dt" sz="half" idx="10"/>
          </p:nvPr>
        </p:nvSpPr>
        <p:spPr/>
        <p:txBody>
          <a:bodyPr/>
          <a:lstStyle/>
          <a:p>
            <a:fld id="{75E9A65B-33AF-F343-B2B0-A7E53F5299D7}" type="datetime1">
              <a:rPr lang="en-US" smtClean="0"/>
              <a:t>5/25/21</a:t>
            </a:fld>
            <a:endParaRPr lang="en-US"/>
          </a:p>
        </p:txBody>
      </p:sp>
      <p:sp>
        <p:nvSpPr>
          <p:cNvPr id="5" name="Footer Placeholder 4">
            <a:extLst>
              <a:ext uri="{FF2B5EF4-FFF2-40B4-BE49-F238E27FC236}">
                <a16:creationId xmlns:a16="http://schemas.microsoft.com/office/drawing/2014/main" id="{9DBB6799-88E8-6142-B42D-84E4290BB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8885A-DC6B-0A42-977C-9F04A9AB51F0}"/>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4111404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271B8-A9B7-884C-BA7C-F0FF8C6C9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C7C439-A016-8E4C-A6C6-9083E6C1F2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754517-64AC-8843-A36A-915F60A5F8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8CED9D-C70B-A14B-85C2-F55260763FB3}"/>
              </a:ext>
            </a:extLst>
          </p:cNvPr>
          <p:cNvSpPr>
            <a:spLocks noGrp="1"/>
          </p:cNvSpPr>
          <p:nvPr>
            <p:ph type="dt" sz="half" idx="10"/>
          </p:nvPr>
        </p:nvSpPr>
        <p:spPr/>
        <p:txBody>
          <a:bodyPr/>
          <a:lstStyle/>
          <a:p>
            <a:fld id="{C182F4F6-D6AA-BA4E-B9C3-4B7E06A11389}" type="datetime1">
              <a:rPr lang="en-US" smtClean="0"/>
              <a:t>5/25/21</a:t>
            </a:fld>
            <a:endParaRPr lang="en-US"/>
          </a:p>
        </p:txBody>
      </p:sp>
      <p:sp>
        <p:nvSpPr>
          <p:cNvPr id="6" name="Footer Placeholder 5">
            <a:extLst>
              <a:ext uri="{FF2B5EF4-FFF2-40B4-BE49-F238E27FC236}">
                <a16:creationId xmlns:a16="http://schemas.microsoft.com/office/drawing/2014/main" id="{463A6E0B-541B-D44F-8259-A3A31CBAC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71A044-47C8-1D4E-94BD-AF69E846ADC2}"/>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347808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7658-EC3C-EC4C-878C-8CF41F981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C66E5-B550-F248-8E4B-2FD6ADCEE0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A3338F-130B-6345-AF26-FBCEC14903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1D3D2F-FB9C-F246-B488-F7228824C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D25748-A999-8649-A8BE-F5DC88E8AD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C4725B-DAC8-A34C-B90F-ED37C7350DC1}"/>
              </a:ext>
            </a:extLst>
          </p:cNvPr>
          <p:cNvSpPr>
            <a:spLocks noGrp="1"/>
          </p:cNvSpPr>
          <p:nvPr>
            <p:ph type="dt" sz="half" idx="10"/>
          </p:nvPr>
        </p:nvSpPr>
        <p:spPr/>
        <p:txBody>
          <a:bodyPr/>
          <a:lstStyle/>
          <a:p>
            <a:fld id="{40B0B97D-2776-3346-86B5-7880DC4E51D6}" type="datetime1">
              <a:rPr lang="en-US" smtClean="0"/>
              <a:t>5/25/21</a:t>
            </a:fld>
            <a:endParaRPr lang="en-US"/>
          </a:p>
        </p:txBody>
      </p:sp>
      <p:sp>
        <p:nvSpPr>
          <p:cNvPr id="8" name="Footer Placeholder 7">
            <a:extLst>
              <a:ext uri="{FF2B5EF4-FFF2-40B4-BE49-F238E27FC236}">
                <a16:creationId xmlns:a16="http://schemas.microsoft.com/office/drawing/2014/main" id="{DD8CAB92-F86A-4548-B134-614542424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7AB98F-2CE4-F547-8035-A86AB14FF4F1}"/>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423035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B3AB2-3E05-7041-9F5D-26025FC870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620CE5-102F-054B-A5BE-A5AFDB0FBB52}"/>
              </a:ext>
            </a:extLst>
          </p:cNvPr>
          <p:cNvSpPr>
            <a:spLocks noGrp="1"/>
          </p:cNvSpPr>
          <p:nvPr>
            <p:ph type="dt" sz="half" idx="10"/>
          </p:nvPr>
        </p:nvSpPr>
        <p:spPr/>
        <p:txBody>
          <a:bodyPr/>
          <a:lstStyle/>
          <a:p>
            <a:fld id="{9515F629-543F-3349-8B1A-4CFF5F85EEB4}" type="datetime1">
              <a:rPr lang="en-US" smtClean="0"/>
              <a:t>5/25/21</a:t>
            </a:fld>
            <a:endParaRPr lang="en-US"/>
          </a:p>
        </p:txBody>
      </p:sp>
      <p:sp>
        <p:nvSpPr>
          <p:cNvPr id="4" name="Footer Placeholder 3">
            <a:extLst>
              <a:ext uri="{FF2B5EF4-FFF2-40B4-BE49-F238E27FC236}">
                <a16:creationId xmlns:a16="http://schemas.microsoft.com/office/drawing/2014/main" id="{A9F9EEA5-2F02-C744-B21E-0CD3B588DE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CE8503-4328-784B-BDB1-45E56968B26E}"/>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350804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90373-6043-CD4D-9974-E47E2833AEB5}"/>
              </a:ext>
            </a:extLst>
          </p:cNvPr>
          <p:cNvSpPr>
            <a:spLocks noGrp="1"/>
          </p:cNvSpPr>
          <p:nvPr>
            <p:ph type="dt" sz="half" idx="10"/>
          </p:nvPr>
        </p:nvSpPr>
        <p:spPr/>
        <p:txBody>
          <a:bodyPr/>
          <a:lstStyle/>
          <a:p>
            <a:fld id="{739AE68D-17EB-DA42-9A2A-D9F4191A9A00}" type="datetime1">
              <a:rPr lang="en-US" smtClean="0"/>
              <a:t>5/25/21</a:t>
            </a:fld>
            <a:endParaRPr lang="en-US"/>
          </a:p>
        </p:txBody>
      </p:sp>
      <p:sp>
        <p:nvSpPr>
          <p:cNvPr id="3" name="Footer Placeholder 2">
            <a:extLst>
              <a:ext uri="{FF2B5EF4-FFF2-40B4-BE49-F238E27FC236}">
                <a16:creationId xmlns:a16="http://schemas.microsoft.com/office/drawing/2014/main" id="{A1F38D83-7BF1-8E44-B02A-A6724181A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6AEE81-7017-FA42-8A15-B192E6FF630F}"/>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2204456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5037-4C15-8547-9D3F-FBAC06264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712F7C-2A9F-0A44-A9EF-26ED90677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E64B23-6BCD-5D4E-A8E9-80DADD73E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A7CE76-55D3-EC4D-AB9B-24AF4180D6E8}"/>
              </a:ext>
            </a:extLst>
          </p:cNvPr>
          <p:cNvSpPr>
            <a:spLocks noGrp="1"/>
          </p:cNvSpPr>
          <p:nvPr>
            <p:ph type="dt" sz="half" idx="10"/>
          </p:nvPr>
        </p:nvSpPr>
        <p:spPr/>
        <p:txBody>
          <a:bodyPr/>
          <a:lstStyle/>
          <a:p>
            <a:fld id="{A1A9A3C4-B70E-E04A-A693-8354FF66F277}" type="datetime1">
              <a:rPr lang="en-US" smtClean="0"/>
              <a:t>5/25/21</a:t>
            </a:fld>
            <a:endParaRPr lang="en-US"/>
          </a:p>
        </p:txBody>
      </p:sp>
      <p:sp>
        <p:nvSpPr>
          <p:cNvPr id="6" name="Footer Placeholder 5">
            <a:extLst>
              <a:ext uri="{FF2B5EF4-FFF2-40B4-BE49-F238E27FC236}">
                <a16:creationId xmlns:a16="http://schemas.microsoft.com/office/drawing/2014/main" id="{3D4854D0-2465-F342-8E69-7E352FD51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6C98E-EC5E-EA40-9010-57A60D533624}"/>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256773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BDC7-1403-A343-A246-75F7CBE15F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DA9ABB-1F19-B84B-BB12-F9E8450FAE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FE2B3E-2380-FD4C-801F-36B7AFB96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8F0FD7-7BC7-4549-A6F7-9C2ED70A3715}"/>
              </a:ext>
            </a:extLst>
          </p:cNvPr>
          <p:cNvSpPr>
            <a:spLocks noGrp="1"/>
          </p:cNvSpPr>
          <p:nvPr>
            <p:ph type="dt" sz="half" idx="10"/>
          </p:nvPr>
        </p:nvSpPr>
        <p:spPr/>
        <p:txBody>
          <a:bodyPr/>
          <a:lstStyle/>
          <a:p>
            <a:fld id="{694E7CF6-D4F2-944B-BF2D-741428A1FF31}" type="datetime1">
              <a:rPr lang="en-US" smtClean="0"/>
              <a:t>5/25/21</a:t>
            </a:fld>
            <a:endParaRPr lang="en-US"/>
          </a:p>
        </p:txBody>
      </p:sp>
      <p:sp>
        <p:nvSpPr>
          <p:cNvPr id="6" name="Footer Placeholder 5">
            <a:extLst>
              <a:ext uri="{FF2B5EF4-FFF2-40B4-BE49-F238E27FC236}">
                <a16:creationId xmlns:a16="http://schemas.microsoft.com/office/drawing/2014/main" id="{7AFB07BC-5798-EC47-BD8C-2BC05FD43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DF100-4DD9-D545-90BD-1906CB6AE997}"/>
              </a:ext>
            </a:extLst>
          </p:cNvPr>
          <p:cNvSpPr>
            <a:spLocks noGrp="1"/>
          </p:cNvSpPr>
          <p:nvPr>
            <p:ph type="sldNum" sz="quarter" idx="12"/>
          </p:nvPr>
        </p:nvSpPr>
        <p:spPr/>
        <p:txBody>
          <a:bodyPr/>
          <a:lstStyle/>
          <a:p>
            <a:fld id="{01CCC68B-C77F-9648-A59F-C3AAC0C6F570}" type="slidenum">
              <a:rPr lang="en-US" smtClean="0"/>
              <a:t>‹#›</a:t>
            </a:fld>
            <a:endParaRPr lang="en-US"/>
          </a:p>
        </p:txBody>
      </p:sp>
    </p:spTree>
    <p:extLst>
      <p:ext uri="{BB962C8B-B14F-4D97-AF65-F5344CB8AC3E}">
        <p14:creationId xmlns:p14="http://schemas.microsoft.com/office/powerpoint/2010/main" val="54421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1DAF1-B545-6E42-99A5-FE68B3F7A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AAB37C-20C4-864F-91C0-7CE5BF44CF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C0F1A-57C5-BF49-B32D-FD26B3174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AB8C4-58C6-7E49-8A79-D52526FFE40B}" type="datetime1">
              <a:rPr lang="en-US" smtClean="0"/>
              <a:t>5/25/21</a:t>
            </a:fld>
            <a:endParaRPr lang="en-US"/>
          </a:p>
        </p:txBody>
      </p:sp>
      <p:sp>
        <p:nvSpPr>
          <p:cNvPr id="5" name="Footer Placeholder 4">
            <a:extLst>
              <a:ext uri="{FF2B5EF4-FFF2-40B4-BE49-F238E27FC236}">
                <a16:creationId xmlns:a16="http://schemas.microsoft.com/office/drawing/2014/main" id="{8A66F7BE-91B8-AB42-A86E-EBCB4402D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865221-F743-EB48-9292-65CD64263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CC68B-C77F-9648-A59F-C3AAC0C6F570}" type="slidenum">
              <a:rPr lang="en-US" smtClean="0"/>
              <a:t>‹#›</a:t>
            </a:fld>
            <a:endParaRPr lang="en-US"/>
          </a:p>
        </p:txBody>
      </p:sp>
    </p:spTree>
    <p:extLst>
      <p:ext uri="{BB962C8B-B14F-4D97-AF65-F5344CB8AC3E}">
        <p14:creationId xmlns:p14="http://schemas.microsoft.com/office/powerpoint/2010/main" val="2469979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doi.org/10.5194/acp-14-1973-2014" TargetMode="External"/><Relationship Id="rId3" Type="http://schemas.openxmlformats.org/officeDocument/2006/relationships/hyperlink" Target="https://doi.org/10.5194/acp-12-727-2012" TargetMode="External"/><Relationship Id="rId7" Type="http://schemas.openxmlformats.org/officeDocument/2006/relationships/hyperlink" Target="https://doi.org/10.1175/2104.1" TargetMode="External"/><Relationship Id="rId2" Type="http://schemas.openxmlformats.org/officeDocument/2006/relationships/hyperlink" Target="https://doi.org/10.1175/JAS3495.1" TargetMode="External"/><Relationship Id="rId1" Type="http://schemas.openxmlformats.org/officeDocument/2006/relationships/slideLayout" Target="../slideLayouts/slideLayout2.xml"/><Relationship Id="rId6" Type="http://schemas.openxmlformats.org/officeDocument/2006/relationships/hyperlink" Target="https://doi.org/10.1175/1520-0450(2002)041%3c0097:MOOTC%3e2.0.CO;2" TargetMode="External"/><Relationship Id="rId5" Type="http://schemas.openxmlformats.org/officeDocument/2006/relationships/hyperlink" Target="https://doi.org/10.2151/jmsj1965.53.2_121" TargetMode="External"/><Relationship Id="rId4" Type="http://schemas.openxmlformats.org/officeDocument/2006/relationships/hyperlink" Target="http://www.specinc.com/sites/default/files/pdfs/Cirrus_Anvil_paper_Rev2_.pdf" TargetMode="External"/><Relationship Id="rId9" Type="http://schemas.openxmlformats.org/officeDocument/2006/relationships/hyperlink" Target="https://doi.org/10.1029/2004GL021201"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F49714-397A-EF4C-B98E-D1D990D7CBDE}"/>
              </a:ext>
            </a:extLst>
          </p:cNvPr>
          <p:cNvSpPr>
            <a:spLocks noGrp="1"/>
          </p:cNvSpPr>
          <p:nvPr>
            <p:ph type="ctrTitle"/>
          </p:nvPr>
        </p:nvSpPr>
        <p:spPr>
          <a:xfrm>
            <a:off x="755903" y="3399769"/>
            <a:ext cx="10640754" cy="775845"/>
          </a:xfrm>
        </p:spPr>
        <p:txBody>
          <a:bodyPr anchor="b">
            <a:normAutofit/>
          </a:bodyPr>
          <a:lstStyle/>
          <a:p>
            <a:r>
              <a:rPr lang="en-US" sz="4000">
                <a:solidFill>
                  <a:schemeClr val="tx2"/>
                </a:solidFill>
              </a:rPr>
              <a:t>Christian Nairy’s Thesis Committee Meeting</a:t>
            </a:r>
          </a:p>
        </p:txBody>
      </p:sp>
      <p:sp>
        <p:nvSpPr>
          <p:cNvPr id="3" name="Subtitle 2">
            <a:extLst>
              <a:ext uri="{FF2B5EF4-FFF2-40B4-BE49-F238E27FC236}">
                <a16:creationId xmlns:a16="http://schemas.microsoft.com/office/drawing/2014/main" id="{D47BABFF-97C4-A54D-BFBE-36A2FAD7A72A}"/>
              </a:ext>
            </a:extLst>
          </p:cNvPr>
          <p:cNvSpPr>
            <a:spLocks noGrp="1"/>
          </p:cNvSpPr>
          <p:nvPr>
            <p:ph type="subTitle" idx="1"/>
          </p:nvPr>
        </p:nvSpPr>
        <p:spPr>
          <a:xfrm>
            <a:off x="1513968" y="4332542"/>
            <a:ext cx="9163757" cy="2275630"/>
          </a:xfrm>
        </p:spPr>
        <p:txBody>
          <a:bodyPr anchor="ctr">
            <a:normAutofit lnSpcReduction="10000"/>
          </a:bodyPr>
          <a:lstStyle/>
          <a:p>
            <a:r>
              <a:rPr lang="en-US" sz="2000" dirty="0">
                <a:solidFill>
                  <a:schemeClr val="tx2"/>
                </a:solidFill>
              </a:rPr>
              <a:t>2021/06/01</a:t>
            </a:r>
          </a:p>
          <a:p>
            <a:r>
              <a:rPr lang="en-US" sz="2000" dirty="0">
                <a:solidFill>
                  <a:schemeClr val="tx2"/>
                </a:solidFill>
              </a:rPr>
              <a:t>Committee Members:</a:t>
            </a:r>
          </a:p>
          <a:p>
            <a:r>
              <a:rPr lang="en-US" sz="2000" dirty="0">
                <a:solidFill>
                  <a:schemeClr val="tx2"/>
                </a:solidFill>
              </a:rPr>
              <a:t>Dr. David Delene (Chair)</a:t>
            </a:r>
          </a:p>
          <a:p>
            <a:r>
              <a:rPr lang="en-US" sz="2000">
                <a:solidFill>
                  <a:schemeClr val="tx2"/>
                </a:solidFill>
              </a:rPr>
              <a:t>Prof. Michael </a:t>
            </a:r>
            <a:r>
              <a:rPr lang="en-US" sz="2000" dirty="0">
                <a:solidFill>
                  <a:schemeClr val="tx2"/>
                </a:solidFill>
              </a:rPr>
              <a:t>Poellot </a:t>
            </a:r>
          </a:p>
          <a:p>
            <a:r>
              <a:rPr lang="en-US" sz="2000" dirty="0">
                <a:solidFill>
                  <a:schemeClr val="tx2"/>
                </a:solidFill>
              </a:rPr>
              <a:t>Dr. Jerome Schmidt</a:t>
            </a:r>
          </a:p>
          <a:p>
            <a:r>
              <a:rPr lang="en-US" sz="2000" dirty="0">
                <a:solidFill>
                  <a:schemeClr val="tx2"/>
                </a:solidFill>
              </a:rPr>
              <a:t>Dr. Paul Harasti</a:t>
            </a:r>
          </a:p>
          <a:p>
            <a:endParaRPr lang="en-US" sz="2000" dirty="0">
              <a:solidFill>
                <a:schemeClr val="tx2"/>
              </a:solidFill>
            </a:endParaRPr>
          </a:p>
        </p:txBody>
      </p:sp>
      <p:grpSp>
        <p:nvGrpSpPr>
          <p:cNvPr id="17" name="Group 16">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8" name="Freeform: Shape 17">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descr="Text&#10;&#10;Description automatically generated">
            <a:extLst>
              <a:ext uri="{FF2B5EF4-FFF2-40B4-BE49-F238E27FC236}">
                <a16:creationId xmlns:a16="http://schemas.microsoft.com/office/drawing/2014/main" id="{25003944-FD22-1F48-BDCD-30C3173B3B9B}"/>
              </a:ext>
            </a:extLst>
          </p:cNvPr>
          <p:cNvPicPr>
            <a:picLocks noChangeAspect="1"/>
          </p:cNvPicPr>
          <p:nvPr/>
        </p:nvPicPr>
        <p:blipFill>
          <a:blip r:embed="rId2"/>
          <a:stretch>
            <a:fillRect/>
          </a:stretch>
        </p:blipFill>
        <p:spPr>
          <a:xfrm>
            <a:off x="302342" y="600337"/>
            <a:ext cx="11525864" cy="2276354"/>
          </a:xfrm>
          <a:prstGeom prst="rect">
            <a:avLst/>
          </a:prstGeom>
        </p:spPr>
      </p:pic>
      <p:grpSp>
        <p:nvGrpSpPr>
          <p:cNvPr id="23" name="Group 22">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4" name="Freeform: Shape 23">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B93EA319-970C-594E-BC92-B02335BE5921}"/>
              </a:ext>
            </a:extLst>
          </p:cNvPr>
          <p:cNvSpPr>
            <a:spLocks noGrp="1"/>
          </p:cNvSpPr>
          <p:nvPr>
            <p:ph type="sldNum" sz="quarter" idx="12"/>
          </p:nvPr>
        </p:nvSpPr>
        <p:spPr>
          <a:xfrm>
            <a:off x="8610600" y="6356350"/>
            <a:ext cx="2743200" cy="365125"/>
          </a:xfrm>
        </p:spPr>
        <p:txBody>
          <a:bodyPr>
            <a:normAutofit/>
          </a:bodyPr>
          <a:lstStyle/>
          <a:p>
            <a:pPr>
              <a:spcAft>
                <a:spcPts val="600"/>
              </a:spcAft>
            </a:pPr>
            <a:fld id="{01CCC68B-C77F-9648-A59F-C3AAC0C6F570}" type="slidenum">
              <a:rPr lang="en-US" smtClean="0"/>
              <a:pPr>
                <a:spcAft>
                  <a:spcPts val="600"/>
                </a:spcAft>
              </a:pPr>
              <a:t>1</a:t>
            </a:fld>
            <a:endParaRPr lang="en-US"/>
          </a:p>
        </p:txBody>
      </p:sp>
    </p:spTree>
    <p:extLst>
      <p:ext uri="{BB962C8B-B14F-4D97-AF65-F5344CB8AC3E}">
        <p14:creationId xmlns:p14="http://schemas.microsoft.com/office/powerpoint/2010/main" val="482217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F157E-4A26-AC4E-8F9A-DF9A34E09B9E}"/>
              </a:ext>
            </a:extLst>
          </p:cNvPr>
          <p:cNvSpPr>
            <a:spLocks noGrp="1"/>
          </p:cNvSpPr>
          <p:nvPr>
            <p:ph type="title"/>
          </p:nvPr>
        </p:nvSpPr>
        <p:spPr>
          <a:xfrm>
            <a:off x="838200" y="-217805"/>
            <a:ext cx="10515600" cy="1325563"/>
          </a:xfrm>
        </p:spPr>
        <p:txBody>
          <a:bodyPr>
            <a:normAutofit/>
          </a:bodyPr>
          <a:lstStyle/>
          <a:p>
            <a:pPr algn="ctr"/>
            <a:r>
              <a:rPr lang="en-US" sz="3200" dirty="0"/>
              <a:t>Thesis Topic Proposal – Introduction</a:t>
            </a:r>
            <a:br>
              <a:rPr lang="en-US" sz="3200" dirty="0"/>
            </a:br>
            <a:r>
              <a:rPr lang="en-US" sz="3200" dirty="0"/>
              <a:t>Connolly et al. 2005</a:t>
            </a:r>
          </a:p>
        </p:txBody>
      </p:sp>
      <p:sp>
        <p:nvSpPr>
          <p:cNvPr id="3" name="Content Placeholder 2">
            <a:extLst>
              <a:ext uri="{FF2B5EF4-FFF2-40B4-BE49-F238E27FC236}">
                <a16:creationId xmlns:a16="http://schemas.microsoft.com/office/drawing/2014/main" id="{B2EE2179-9267-C141-8C55-51C02AAA1C6E}"/>
              </a:ext>
            </a:extLst>
          </p:cNvPr>
          <p:cNvSpPr>
            <a:spLocks noGrp="1"/>
          </p:cNvSpPr>
          <p:nvPr>
            <p:ph idx="1"/>
          </p:nvPr>
        </p:nvSpPr>
        <p:spPr>
          <a:xfrm>
            <a:off x="0" y="862188"/>
            <a:ext cx="6320790" cy="1493820"/>
          </a:xfrm>
        </p:spPr>
        <p:txBody>
          <a:bodyPr>
            <a:normAutofit fontScale="70000" lnSpcReduction="20000"/>
          </a:bodyPr>
          <a:lstStyle/>
          <a:p>
            <a:r>
              <a:rPr lang="en-US" sz="2900" dirty="0"/>
              <a:t>Case study for the EMERALD-II Field Campaign</a:t>
            </a:r>
          </a:p>
          <a:p>
            <a:pPr lvl="1"/>
            <a:r>
              <a:rPr lang="en-US" dirty="0"/>
              <a:t>Island forced convection over the </a:t>
            </a:r>
            <a:r>
              <a:rPr lang="en-US" dirty="0" err="1"/>
              <a:t>Tiwi</a:t>
            </a:r>
            <a:r>
              <a:rPr lang="en-US" dirty="0"/>
              <a:t> Islands.</a:t>
            </a:r>
          </a:p>
          <a:p>
            <a:pPr lvl="1"/>
            <a:r>
              <a:rPr lang="en-US" dirty="0"/>
              <a:t>Sampled cirrus outflow from tropical multi-cell convection.</a:t>
            </a:r>
          </a:p>
          <a:p>
            <a:r>
              <a:rPr lang="en-US" sz="2400" dirty="0"/>
              <a:t>Hector is not actually strictly continental; the aerosol inflow tends to be from continental Australia and so it is classed as continental.</a:t>
            </a:r>
          </a:p>
        </p:txBody>
      </p:sp>
      <p:pic>
        <p:nvPicPr>
          <p:cNvPr id="5" name="Picture 4" descr="Diagram&#10;&#10;Description automatically generated">
            <a:extLst>
              <a:ext uri="{FF2B5EF4-FFF2-40B4-BE49-F238E27FC236}">
                <a16:creationId xmlns:a16="http://schemas.microsoft.com/office/drawing/2014/main" id="{5CBC3A49-DEB1-CE49-B853-BC8580583DDE}"/>
              </a:ext>
            </a:extLst>
          </p:cNvPr>
          <p:cNvPicPr>
            <a:picLocks noChangeAspect="1"/>
          </p:cNvPicPr>
          <p:nvPr/>
        </p:nvPicPr>
        <p:blipFill>
          <a:blip r:embed="rId2"/>
          <a:stretch>
            <a:fillRect/>
          </a:stretch>
        </p:blipFill>
        <p:spPr>
          <a:xfrm>
            <a:off x="6320790" y="862188"/>
            <a:ext cx="5885595" cy="5995812"/>
          </a:xfrm>
          <a:prstGeom prst="rect">
            <a:avLst/>
          </a:prstGeom>
        </p:spPr>
      </p:pic>
      <p:pic>
        <p:nvPicPr>
          <p:cNvPr id="7" name="Picture 6" descr="Diagram&#10;&#10;Description automatically generated">
            <a:extLst>
              <a:ext uri="{FF2B5EF4-FFF2-40B4-BE49-F238E27FC236}">
                <a16:creationId xmlns:a16="http://schemas.microsoft.com/office/drawing/2014/main" id="{91498387-0128-5244-A67F-F8734370C95B}"/>
              </a:ext>
            </a:extLst>
          </p:cNvPr>
          <p:cNvPicPr>
            <a:picLocks noChangeAspect="1"/>
          </p:cNvPicPr>
          <p:nvPr/>
        </p:nvPicPr>
        <p:blipFill>
          <a:blip r:embed="rId3"/>
          <a:stretch>
            <a:fillRect/>
          </a:stretch>
        </p:blipFill>
        <p:spPr>
          <a:xfrm>
            <a:off x="0" y="2356008"/>
            <a:ext cx="5871211" cy="4501992"/>
          </a:xfrm>
          <a:prstGeom prst="rect">
            <a:avLst/>
          </a:prstGeom>
        </p:spPr>
      </p:pic>
      <p:sp>
        <p:nvSpPr>
          <p:cNvPr id="8" name="Slide Number Placeholder 7">
            <a:extLst>
              <a:ext uri="{FF2B5EF4-FFF2-40B4-BE49-F238E27FC236}">
                <a16:creationId xmlns:a16="http://schemas.microsoft.com/office/drawing/2014/main" id="{3779BA1E-FEAE-5D4F-9D7D-AB009581FB58}"/>
              </a:ext>
            </a:extLst>
          </p:cNvPr>
          <p:cNvSpPr>
            <a:spLocks noGrp="1"/>
          </p:cNvSpPr>
          <p:nvPr>
            <p:ph type="sldNum" sz="quarter" idx="12"/>
          </p:nvPr>
        </p:nvSpPr>
        <p:spPr/>
        <p:txBody>
          <a:bodyPr/>
          <a:lstStyle/>
          <a:p>
            <a:fld id="{01CCC68B-C77F-9648-A59F-C3AAC0C6F570}" type="slidenum">
              <a:rPr lang="en-US" smtClean="0"/>
              <a:t>10</a:t>
            </a:fld>
            <a:endParaRPr lang="en-US"/>
          </a:p>
        </p:txBody>
      </p:sp>
    </p:spTree>
    <p:extLst>
      <p:ext uri="{BB962C8B-B14F-4D97-AF65-F5344CB8AC3E}">
        <p14:creationId xmlns:p14="http://schemas.microsoft.com/office/powerpoint/2010/main" val="272519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204D-28FF-2B45-B02F-C38911C5E16C}"/>
              </a:ext>
            </a:extLst>
          </p:cNvPr>
          <p:cNvSpPr>
            <a:spLocks noGrp="1"/>
          </p:cNvSpPr>
          <p:nvPr>
            <p:ph type="title"/>
          </p:nvPr>
        </p:nvSpPr>
        <p:spPr>
          <a:xfrm>
            <a:off x="838200" y="410845"/>
            <a:ext cx="10515600" cy="1325563"/>
          </a:xfrm>
        </p:spPr>
        <p:txBody>
          <a:bodyPr/>
          <a:lstStyle/>
          <a:p>
            <a:pPr algn="ctr"/>
            <a:r>
              <a:rPr lang="en-US" dirty="0"/>
              <a:t>Thesis Topic Proposal – Introduction</a:t>
            </a:r>
            <a:br>
              <a:rPr lang="en-US" dirty="0"/>
            </a:br>
            <a:r>
              <a:rPr lang="en-US" dirty="0"/>
              <a:t>Connolly et al. 2005</a:t>
            </a:r>
          </a:p>
        </p:txBody>
      </p:sp>
      <p:sp>
        <p:nvSpPr>
          <p:cNvPr id="3" name="Content Placeholder 2">
            <a:extLst>
              <a:ext uri="{FF2B5EF4-FFF2-40B4-BE49-F238E27FC236}">
                <a16:creationId xmlns:a16="http://schemas.microsoft.com/office/drawing/2014/main" id="{B2E7FBBE-198F-6C41-8AE1-34FBD97DF98C}"/>
              </a:ext>
            </a:extLst>
          </p:cNvPr>
          <p:cNvSpPr>
            <a:spLocks noGrp="1"/>
          </p:cNvSpPr>
          <p:nvPr>
            <p:ph idx="1"/>
          </p:nvPr>
        </p:nvSpPr>
        <p:spPr>
          <a:xfrm>
            <a:off x="0" y="1825624"/>
            <a:ext cx="12192000" cy="5032375"/>
          </a:xfrm>
        </p:spPr>
        <p:txBody>
          <a:bodyPr>
            <a:normAutofit fontScale="92500" lnSpcReduction="10000"/>
          </a:bodyPr>
          <a:lstStyle/>
          <a:p>
            <a:pPr marL="285750" indent="-285750"/>
            <a:r>
              <a:rPr lang="en-US" dirty="0"/>
              <a:t>Ice-crystal chains were found in the highest frequencies near the anvil base (continental).</a:t>
            </a:r>
          </a:p>
          <a:p>
            <a:pPr marL="742950" lvl="1" indent="-285750"/>
            <a:r>
              <a:rPr lang="en-US" sz="2800" dirty="0"/>
              <a:t>Sedimentation and/or other mechanisms.</a:t>
            </a:r>
          </a:p>
          <a:p>
            <a:pPr lvl="1"/>
            <a:endParaRPr lang="en-US" sz="2800" dirty="0"/>
          </a:p>
          <a:p>
            <a:pPr marL="285750" indent="-285750"/>
            <a:r>
              <a:rPr lang="en-US" dirty="0"/>
              <a:t>No direct measurements of electric fields were made.</a:t>
            </a:r>
          </a:p>
          <a:p>
            <a:endParaRPr lang="en-US" dirty="0"/>
          </a:p>
          <a:p>
            <a:pPr marL="285750" indent="-285750"/>
            <a:r>
              <a:rPr lang="en-US" dirty="0"/>
              <a:t>Possible that the aggregates originated higher in the mixed-phase updraught region?</a:t>
            </a:r>
          </a:p>
          <a:p>
            <a:pPr marL="0" indent="0">
              <a:buNone/>
            </a:pPr>
            <a:endParaRPr lang="en-US" dirty="0"/>
          </a:p>
          <a:p>
            <a:r>
              <a:rPr lang="en-US" dirty="0"/>
              <a:t>Distinct lack of riming on the crystal aggregate chains observed in the outflow (</a:t>
            </a:r>
            <a:r>
              <a:rPr lang="en-US" dirty="0" err="1"/>
              <a:t>Tiwi</a:t>
            </a:r>
            <a:r>
              <a:rPr lang="en-US" dirty="0"/>
              <a:t> Island convection)</a:t>
            </a:r>
          </a:p>
          <a:p>
            <a:pPr lvl="1"/>
            <a:r>
              <a:rPr lang="en-US" dirty="0"/>
              <a:t>Gives some evidence to support the idea that the majority of the chains in the dataset formed in fully glaciated regions below approximately −37°C.</a:t>
            </a:r>
          </a:p>
          <a:p>
            <a:endParaRPr lang="en-US" dirty="0"/>
          </a:p>
        </p:txBody>
      </p:sp>
      <p:sp>
        <p:nvSpPr>
          <p:cNvPr id="4" name="Slide Number Placeholder 3">
            <a:extLst>
              <a:ext uri="{FF2B5EF4-FFF2-40B4-BE49-F238E27FC236}">
                <a16:creationId xmlns:a16="http://schemas.microsoft.com/office/drawing/2014/main" id="{A0DE0C7D-61BB-A24F-87DE-9C321F842A10}"/>
              </a:ext>
            </a:extLst>
          </p:cNvPr>
          <p:cNvSpPr>
            <a:spLocks noGrp="1"/>
          </p:cNvSpPr>
          <p:nvPr>
            <p:ph type="sldNum" sz="quarter" idx="12"/>
          </p:nvPr>
        </p:nvSpPr>
        <p:spPr/>
        <p:txBody>
          <a:bodyPr/>
          <a:lstStyle/>
          <a:p>
            <a:fld id="{01CCC68B-C77F-9648-A59F-C3AAC0C6F570}" type="slidenum">
              <a:rPr lang="en-US" smtClean="0"/>
              <a:t>11</a:t>
            </a:fld>
            <a:endParaRPr lang="en-US"/>
          </a:p>
        </p:txBody>
      </p:sp>
    </p:spTree>
    <p:extLst>
      <p:ext uri="{BB962C8B-B14F-4D97-AF65-F5344CB8AC3E}">
        <p14:creationId xmlns:p14="http://schemas.microsoft.com/office/powerpoint/2010/main" val="1294479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34F4-4F53-A14C-896A-9A5842A443B3}"/>
              </a:ext>
            </a:extLst>
          </p:cNvPr>
          <p:cNvSpPr>
            <a:spLocks noGrp="1"/>
          </p:cNvSpPr>
          <p:nvPr>
            <p:ph type="title"/>
          </p:nvPr>
        </p:nvSpPr>
        <p:spPr/>
        <p:txBody>
          <a:bodyPr/>
          <a:lstStyle/>
          <a:p>
            <a:r>
              <a:rPr lang="en-US" dirty="0"/>
              <a:t>Thesis Topic Proposal – Introduction</a:t>
            </a:r>
          </a:p>
        </p:txBody>
      </p:sp>
      <p:sp>
        <p:nvSpPr>
          <p:cNvPr id="3" name="Content Placeholder 2">
            <a:extLst>
              <a:ext uri="{FF2B5EF4-FFF2-40B4-BE49-F238E27FC236}">
                <a16:creationId xmlns:a16="http://schemas.microsoft.com/office/drawing/2014/main" id="{61531D58-F651-6144-86D1-A3F93BCBE4E4}"/>
              </a:ext>
            </a:extLst>
          </p:cNvPr>
          <p:cNvSpPr>
            <a:spLocks noGrp="1"/>
          </p:cNvSpPr>
          <p:nvPr>
            <p:ph idx="1"/>
          </p:nvPr>
        </p:nvSpPr>
        <p:spPr>
          <a:xfrm>
            <a:off x="0" y="1825624"/>
            <a:ext cx="12192000" cy="5032375"/>
          </a:xfrm>
        </p:spPr>
        <p:txBody>
          <a:bodyPr>
            <a:normAutofit/>
          </a:bodyPr>
          <a:lstStyle/>
          <a:p>
            <a:r>
              <a:rPr lang="en-US" dirty="0"/>
              <a:t>Due to the minimal amount of in-situ observations in thunderstorms, the processes involved in </a:t>
            </a:r>
            <a:r>
              <a:rPr lang="en-US" b="1" dirty="0"/>
              <a:t>chain aggregate formation are not well understood.</a:t>
            </a:r>
          </a:p>
          <a:p>
            <a:pPr marL="0" indent="0">
              <a:buNone/>
            </a:pPr>
            <a:endParaRPr lang="en-US" dirty="0"/>
          </a:p>
          <a:p>
            <a:r>
              <a:rPr lang="en-US" dirty="0"/>
              <a:t>To further our understanding of the chain aggregation process, the recent CapeEx19 field campaign provides an additional dataset where chain aggregation was observed via in-situ sampling.</a:t>
            </a:r>
          </a:p>
          <a:p>
            <a:pPr marL="0" indent="0">
              <a:buNone/>
            </a:pPr>
            <a:endParaRPr lang="en-US" dirty="0"/>
          </a:p>
          <a:p>
            <a:r>
              <a:rPr lang="en-US" dirty="0"/>
              <a:t>During the CapeEx19 field campaign, the North Dakota Citation II Research Aircraft obtain in-situ observations in tropical-continental cirrus anvils initiated by sea-breeze convection over Florida.</a:t>
            </a:r>
          </a:p>
        </p:txBody>
      </p:sp>
      <p:sp>
        <p:nvSpPr>
          <p:cNvPr id="4" name="Slide Number Placeholder 3">
            <a:extLst>
              <a:ext uri="{FF2B5EF4-FFF2-40B4-BE49-F238E27FC236}">
                <a16:creationId xmlns:a16="http://schemas.microsoft.com/office/drawing/2014/main" id="{E23029ED-B613-0341-91FE-DA735E681EE8}"/>
              </a:ext>
            </a:extLst>
          </p:cNvPr>
          <p:cNvSpPr>
            <a:spLocks noGrp="1"/>
          </p:cNvSpPr>
          <p:nvPr>
            <p:ph type="sldNum" sz="quarter" idx="12"/>
          </p:nvPr>
        </p:nvSpPr>
        <p:spPr/>
        <p:txBody>
          <a:bodyPr/>
          <a:lstStyle/>
          <a:p>
            <a:fld id="{01CCC68B-C77F-9648-A59F-C3AAC0C6F570}" type="slidenum">
              <a:rPr lang="en-US" smtClean="0"/>
              <a:t>12</a:t>
            </a:fld>
            <a:endParaRPr lang="en-US"/>
          </a:p>
        </p:txBody>
      </p:sp>
    </p:spTree>
    <p:extLst>
      <p:ext uri="{BB962C8B-B14F-4D97-AF65-F5344CB8AC3E}">
        <p14:creationId xmlns:p14="http://schemas.microsoft.com/office/powerpoint/2010/main" val="2472311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622C4-7A82-0540-BEEE-733127ACB159}"/>
              </a:ext>
            </a:extLst>
          </p:cNvPr>
          <p:cNvSpPr>
            <a:spLocks noGrp="1"/>
          </p:cNvSpPr>
          <p:nvPr>
            <p:ph type="title"/>
          </p:nvPr>
        </p:nvSpPr>
        <p:spPr>
          <a:xfrm>
            <a:off x="838200" y="0"/>
            <a:ext cx="10515600" cy="1325563"/>
          </a:xfrm>
        </p:spPr>
        <p:txBody>
          <a:bodyPr/>
          <a:lstStyle/>
          <a:p>
            <a:pPr algn="ctr"/>
            <a:r>
              <a:rPr lang="en-US" dirty="0"/>
              <a:t>Thesis Topic Proposal - Methodology</a:t>
            </a:r>
          </a:p>
        </p:txBody>
      </p:sp>
      <p:sp>
        <p:nvSpPr>
          <p:cNvPr id="3" name="Content Placeholder 2">
            <a:extLst>
              <a:ext uri="{FF2B5EF4-FFF2-40B4-BE49-F238E27FC236}">
                <a16:creationId xmlns:a16="http://schemas.microsoft.com/office/drawing/2014/main" id="{080C0A40-054B-B145-81D1-D209704E56A1}"/>
              </a:ext>
            </a:extLst>
          </p:cNvPr>
          <p:cNvSpPr>
            <a:spLocks noGrp="1"/>
          </p:cNvSpPr>
          <p:nvPr>
            <p:ph idx="1"/>
          </p:nvPr>
        </p:nvSpPr>
        <p:spPr>
          <a:xfrm>
            <a:off x="0" y="1168399"/>
            <a:ext cx="12192000" cy="5032375"/>
          </a:xfrm>
        </p:spPr>
        <p:txBody>
          <a:bodyPr/>
          <a:lstStyle/>
          <a:p>
            <a:r>
              <a:rPr lang="en-US" b="1" u="sng" dirty="0"/>
              <a:t>CapeEx19 Field Campaign</a:t>
            </a:r>
          </a:p>
          <a:p>
            <a:r>
              <a:rPr lang="en-US" dirty="0"/>
              <a:t>Location: Cape Canaveral, Florida</a:t>
            </a:r>
          </a:p>
          <a:p>
            <a:r>
              <a:rPr lang="en-US" dirty="0"/>
              <a:t>Time Frame: Late July 2019 – Early August 2019</a:t>
            </a:r>
          </a:p>
          <a:p>
            <a:r>
              <a:rPr lang="en-US" dirty="0"/>
              <a:t>Field Campaign Objectives:</a:t>
            </a:r>
          </a:p>
          <a:p>
            <a:pPr lvl="1"/>
            <a:r>
              <a:rPr lang="en-US" b="1" dirty="0"/>
              <a:t>Continue improvements to both cirrus cloud modeling and radar interpretation by utilizing aircraft observations to enhance our understanding of Florida convection.</a:t>
            </a:r>
          </a:p>
          <a:p>
            <a:pPr lvl="1"/>
            <a:r>
              <a:rPr lang="en-US" b="1" dirty="0"/>
              <a:t>Understanding the various processes that result in chain aggregate formation</a:t>
            </a:r>
            <a:r>
              <a:rPr lang="en-US" dirty="0"/>
              <a:t>.</a:t>
            </a:r>
          </a:p>
        </p:txBody>
      </p:sp>
      <p:sp>
        <p:nvSpPr>
          <p:cNvPr id="4" name="Slide Number Placeholder 3">
            <a:extLst>
              <a:ext uri="{FF2B5EF4-FFF2-40B4-BE49-F238E27FC236}">
                <a16:creationId xmlns:a16="http://schemas.microsoft.com/office/drawing/2014/main" id="{DC928423-5AFC-0F43-A1ED-2B21271D121F}"/>
              </a:ext>
            </a:extLst>
          </p:cNvPr>
          <p:cNvSpPr>
            <a:spLocks noGrp="1"/>
          </p:cNvSpPr>
          <p:nvPr>
            <p:ph type="sldNum" sz="quarter" idx="12"/>
          </p:nvPr>
        </p:nvSpPr>
        <p:spPr/>
        <p:txBody>
          <a:bodyPr/>
          <a:lstStyle/>
          <a:p>
            <a:fld id="{01CCC68B-C77F-9648-A59F-C3AAC0C6F570}" type="slidenum">
              <a:rPr lang="en-US" smtClean="0"/>
              <a:t>13</a:t>
            </a:fld>
            <a:endParaRPr lang="en-US"/>
          </a:p>
        </p:txBody>
      </p:sp>
      <p:pic>
        <p:nvPicPr>
          <p:cNvPr id="5" name="Picture 4" descr="A group of people standing around a plane&#10;&#10;Description automatically generated">
            <a:extLst>
              <a:ext uri="{FF2B5EF4-FFF2-40B4-BE49-F238E27FC236}">
                <a16:creationId xmlns:a16="http://schemas.microsoft.com/office/drawing/2014/main" id="{6DB4BE3C-723A-6D44-A77C-F0B935B6E5FB}"/>
              </a:ext>
            </a:extLst>
          </p:cNvPr>
          <p:cNvPicPr>
            <a:picLocks noChangeAspect="1"/>
          </p:cNvPicPr>
          <p:nvPr/>
        </p:nvPicPr>
        <p:blipFill rotWithShape="1">
          <a:blip r:embed="rId3"/>
          <a:srcRect l="1570" t="19329" r="10523" b="23721"/>
          <a:stretch/>
        </p:blipFill>
        <p:spPr>
          <a:xfrm>
            <a:off x="2799907" y="4319186"/>
            <a:ext cx="6592186" cy="2402289"/>
          </a:xfrm>
          <a:prstGeom prst="rect">
            <a:avLst/>
          </a:prstGeom>
        </p:spPr>
      </p:pic>
    </p:spTree>
    <p:extLst>
      <p:ext uri="{BB962C8B-B14F-4D97-AF65-F5344CB8AC3E}">
        <p14:creationId xmlns:p14="http://schemas.microsoft.com/office/powerpoint/2010/main" val="519780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F030B-6FFC-9542-9A7A-CB2A9C577429}"/>
              </a:ext>
            </a:extLst>
          </p:cNvPr>
          <p:cNvSpPr>
            <a:spLocks noGrp="1"/>
          </p:cNvSpPr>
          <p:nvPr>
            <p:ph type="title"/>
          </p:nvPr>
        </p:nvSpPr>
        <p:spPr>
          <a:xfrm>
            <a:off x="838200" y="-331470"/>
            <a:ext cx="10515600" cy="1325563"/>
          </a:xfrm>
        </p:spPr>
        <p:txBody>
          <a:bodyPr/>
          <a:lstStyle/>
          <a:p>
            <a:pPr algn="ctr"/>
            <a:r>
              <a:rPr lang="en-US" dirty="0"/>
              <a:t>Thesis Topic Proposal - Methodology</a:t>
            </a:r>
          </a:p>
        </p:txBody>
      </p:sp>
      <p:pic>
        <p:nvPicPr>
          <p:cNvPr id="4" name="Content Placeholder 3" descr="Diagram, schematic&#10;&#10;Description automatically generated">
            <a:extLst>
              <a:ext uri="{FF2B5EF4-FFF2-40B4-BE49-F238E27FC236}">
                <a16:creationId xmlns:a16="http://schemas.microsoft.com/office/drawing/2014/main" id="{0D4D0C99-27AB-2843-9199-87DCDBDDAF7A}"/>
              </a:ext>
            </a:extLst>
          </p:cNvPr>
          <p:cNvPicPr>
            <a:picLocks noGrp="1" noChangeAspect="1"/>
          </p:cNvPicPr>
          <p:nvPr>
            <p:ph idx="1"/>
          </p:nvPr>
        </p:nvPicPr>
        <p:blipFill rotWithShape="1">
          <a:blip r:embed="rId2"/>
          <a:srcRect t="2370"/>
          <a:stretch/>
        </p:blipFill>
        <p:spPr>
          <a:xfrm>
            <a:off x="1838325" y="860012"/>
            <a:ext cx="8515350" cy="5997988"/>
          </a:xfrm>
          <a:prstGeom prst="rect">
            <a:avLst/>
          </a:prstGeom>
        </p:spPr>
      </p:pic>
      <p:sp>
        <p:nvSpPr>
          <p:cNvPr id="5" name="TextBox 4">
            <a:extLst>
              <a:ext uri="{FF2B5EF4-FFF2-40B4-BE49-F238E27FC236}">
                <a16:creationId xmlns:a16="http://schemas.microsoft.com/office/drawing/2014/main" id="{51E7FE48-A131-974F-AA45-6CA8F6CC5E9A}"/>
              </a:ext>
            </a:extLst>
          </p:cNvPr>
          <p:cNvSpPr txBox="1"/>
          <p:nvPr/>
        </p:nvSpPr>
        <p:spPr>
          <a:xfrm>
            <a:off x="3878580" y="490680"/>
            <a:ext cx="4434840" cy="369332"/>
          </a:xfrm>
          <a:prstGeom prst="rect">
            <a:avLst/>
          </a:prstGeom>
          <a:noFill/>
        </p:spPr>
        <p:txBody>
          <a:bodyPr wrap="square" rtlCol="0">
            <a:spAutoFit/>
          </a:bodyPr>
          <a:lstStyle/>
          <a:p>
            <a:r>
              <a:rPr lang="en-US" b="1" dirty="0"/>
              <a:t>North Dakota Citation II Research Aircraft</a:t>
            </a:r>
          </a:p>
        </p:txBody>
      </p:sp>
      <p:sp>
        <p:nvSpPr>
          <p:cNvPr id="6" name="Slide Number Placeholder 5">
            <a:extLst>
              <a:ext uri="{FF2B5EF4-FFF2-40B4-BE49-F238E27FC236}">
                <a16:creationId xmlns:a16="http://schemas.microsoft.com/office/drawing/2014/main" id="{217C07AA-7844-0C4A-94E2-1350B0B8F213}"/>
              </a:ext>
            </a:extLst>
          </p:cNvPr>
          <p:cNvSpPr>
            <a:spLocks noGrp="1"/>
          </p:cNvSpPr>
          <p:nvPr>
            <p:ph type="sldNum" sz="quarter" idx="12"/>
          </p:nvPr>
        </p:nvSpPr>
        <p:spPr/>
        <p:txBody>
          <a:bodyPr/>
          <a:lstStyle/>
          <a:p>
            <a:fld id="{01CCC68B-C77F-9648-A59F-C3AAC0C6F570}" type="slidenum">
              <a:rPr lang="en-US" smtClean="0"/>
              <a:t>14</a:t>
            </a:fld>
            <a:endParaRPr lang="en-US"/>
          </a:p>
        </p:txBody>
      </p:sp>
    </p:spTree>
    <p:extLst>
      <p:ext uri="{BB962C8B-B14F-4D97-AF65-F5344CB8AC3E}">
        <p14:creationId xmlns:p14="http://schemas.microsoft.com/office/powerpoint/2010/main" val="496766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E40F5-CC00-8941-82AE-A4B5043AD7BA}"/>
              </a:ext>
            </a:extLst>
          </p:cNvPr>
          <p:cNvSpPr>
            <a:spLocks noGrp="1"/>
          </p:cNvSpPr>
          <p:nvPr>
            <p:ph type="title"/>
          </p:nvPr>
        </p:nvSpPr>
        <p:spPr>
          <a:xfrm>
            <a:off x="526892" y="-239872"/>
            <a:ext cx="10515600" cy="1325563"/>
          </a:xfrm>
        </p:spPr>
        <p:txBody>
          <a:bodyPr>
            <a:normAutofit/>
          </a:bodyPr>
          <a:lstStyle/>
          <a:p>
            <a:pPr algn="ctr"/>
            <a:r>
              <a:rPr lang="en-US" sz="3200" dirty="0"/>
              <a:t>Thesis Topic Proposal – Methodology</a:t>
            </a:r>
          </a:p>
        </p:txBody>
      </p:sp>
      <p:sp>
        <p:nvSpPr>
          <p:cNvPr id="3" name="Content Placeholder 2">
            <a:extLst>
              <a:ext uri="{FF2B5EF4-FFF2-40B4-BE49-F238E27FC236}">
                <a16:creationId xmlns:a16="http://schemas.microsoft.com/office/drawing/2014/main" id="{9BAEE0C3-F1ED-D742-85BD-3AD024DEC852}"/>
              </a:ext>
            </a:extLst>
          </p:cNvPr>
          <p:cNvSpPr>
            <a:spLocks noGrp="1"/>
          </p:cNvSpPr>
          <p:nvPr>
            <p:ph idx="1"/>
          </p:nvPr>
        </p:nvSpPr>
        <p:spPr>
          <a:xfrm>
            <a:off x="0" y="697231"/>
            <a:ext cx="5229921" cy="5806439"/>
          </a:xfrm>
        </p:spPr>
        <p:txBody>
          <a:bodyPr/>
          <a:lstStyle/>
          <a:p>
            <a:r>
              <a:rPr lang="en-US" sz="2000" b="1" dirty="0"/>
              <a:t>Case study </a:t>
            </a:r>
            <a:r>
              <a:rPr lang="en-US" sz="2000" dirty="0"/>
              <a:t>on the 3 August 2019 flight (20190803a) during the CapeEx19 field Campaign</a:t>
            </a:r>
          </a:p>
          <a:p>
            <a:r>
              <a:rPr lang="en-US" sz="2000" dirty="0"/>
              <a:t>Sea-breeze induced convection over western Florida. Later enhanced by convergence zone west of Cape Canaveral, Florida. </a:t>
            </a:r>
          </a:p>
          <a:p>
            <a:pPr lvl="1"/>
            <a:r>
              <a:rPr lang="en-US" sz="1800" dirty="0"/>
              <a:t>14:24:00 – 17:26:00 UTC</a:t>
            </a:r>
          </a:p>
          <a:p>
            <a:pPr lvl="1"/>
            <a:r>
              <a:rPr lang="en-US" sz="1800" dirty="0"/>
              <a:t>North Dakota Citation II Research Aircraft sampled through the cirrus anvil regions (9.5 – 11.5 km above ground level).</a:t>
            </a:r>
          </a:p>
          <a:p>
            <a:pPr lvl="2"/>
            <a:r>
              <a:rPr lang="en-US" sz="1600" dirty="0"/>
              <a:t>Chain Aggregates observed</a:t>
            </a:r>
          </a:p>
          <a:p>
            <a:endParaRPr lang="en-US" dirty="0"/>
          </a:p>
        </p:txBody>
      </p:sp>
      <p:sp>
        <p:nvSpPr>
          <p:cNvPr id="4" name="Slide Number Placeholder 3">
            <a:extLst>
              <a:ext uri="{FF2B5EF4-FFF2-40B4-BE49-F238E27FC236}">
                <a16:creationId xmlns:a16="http://schemas.microsoft.com/office/drawing/2014/main" id="{5C989495-A574-5149-84B6-7575D3349852}"/>
              </a:ext>
            </a:extLst>
          </p:cNvPr>
          <p:cNvSpPr>
            <a:spLocks noGrp="1"/>
          </p:cNvSpPr>
          <p:nvPr>
            <p:ph type="sldNum" sz="quarter" idx="12"/>
          </p:nvPr>
        </p:nvSpPr>
        <p:spPr>
          <a:xfrm>
            <a:off x="9252072" y="57785"/>
            <a:ext cx="2743200" cy="365125"/>
          </a:xfrm>
        </p:spPr>
        <p:txBody>
          <a:bodyPr/>
          <a:lstStyle/>
          <a:p>
            <a:fld id="{01CCC68B-C77F-9648-A59F-C3AAC0C6F570}" type="slidenum">
              <a:rPr lang="en-US" smtClean="0"/>
              <a:t>15</a:t>
            </a:fld>
            <a:endParaRPr lang="en-US" dirty="0"/>
          </a:p>
        </p:txBody>
      </p:sp>
      <p:pic>
        <p:nvPicPr>
          <p:cNvPr id="5" name="Picture 4" descr="A picture containing chart&#10;&#10;Description automatically generated">
            <a:extLst>
              <a:ext uri="{FF2B5EF4-FFF2-40B4-BE49-F238E27FC236}">
                <a16:creationId xmlns:a16="http://schemas.microsoft.com/office/drawing/2014/main" id="{94593AC7-7407-E54B-93F3-8FFED46A3A8D}"/>
              </a:ext>
            </a:extLst>
          </p:cNvPr>
          <p:cNvPicPr>
            <a:picLocks noChangeAspect="1"/>
          </p:cNvPicPr>
          <p:nvPr/>
        </p:nvPicPr>
        <p:blipFill>
          <a:blip r:embed="rId3"/>
          <a:stretch>
            <a:fillRect/>
          </a:stretch>
        </p:blipFill>
        <p:spPr>
          <a:xfrm>
            <a:off x="6573082" y="1659895"/>
            <a:ext cx="5618918" cy="524432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2A110-2A1B-2444-865B-A495DEE186A0}"/>
              </a:ext>
            </a:extLst>
          </p:cNvPr>
          <p:cNvPicPr>
            <a:picLocks noChangeAspect="1"/>
          </p:cNvPicPr>
          <p:nvPr/>
        </p:nvPicPr>
        <p:blipFill>
          <a:blip r:embed="rId4"/>
          <a:stretch>
            <a:fillRect/>
          </a:stretch>
        </p:blipFill>
        <p:spPr>
          <a:xfrm>
            <a:off x="3423978" y="4486910"/>
            <a:ext cx="3149104" cy="2371090"/>
          </a:xfrm>
          <a:prstGeom prst="rect">
            <a:avLst/>
          </a:prstGeom>
        </p:spPr>
      </p:pic>
      <p:pic>
        <p:nvPicPr>
          <p:cNvPr id="9" name="Picture 8" descr="A picture containing key&#10;&#10;Description automatically generated">
            <a:extLst>
              <a:ext uri="{FF2B5EF4-FFF2-40B4-BE49-F238E27FC236}">
                <a16:creationId xmlns:a16="http://schemas.microsoft.com/office/drawing/2014/main" id="{9AB5934A-C6DE-8943-A6A9-5DA7627CA71F}"/>
              </a:ext>
            </a:extLst>
          </p:cNvPr>
          <p:cNvPicPr>
            <a:picLocks noChangeAspect="1"/>
          </p:cNvPicPr>
          <p:nvPr/>
        </p:nvPicPr>
        <p:blipFill>
          <a:blip r:embed="rId5"/>
          <a:stretch>
            <a:fillRect/>
          </a:stretch>
        </p:blipFill>
        <p:spPr>
          <a:xfrm>
            <a:off x="0" y="4357241"/>
            <a:ext cx="3322500" cy="2500759"/>
          </a:xfrm>
          <a:prstGeom prst="rect">
            <a:avLst/>
          </a:prstGeom>
        </p:spPr>
      </p:pic>
      <p:sp>
        <p:nvSpPr>
          <p:cNvPr id="10" name="TextBox 9">
            <a:extLst>
              <a:ext uri="{FF2B5EF4-FFF2-40B4-BE49-F238E27FC236}">
                <a16:creationId xmlns:a16="http://schemas.microsoft.com/office/drawing/2014/main" id="{553510E9-27B6-E942-9510-32CF2A221B0B}"/>
              </a:ext>
            </a:extLst>
          </p:cNvPr>
          <p:cNvSpPr txBox="1"/>
          <p:nvPr/>
        </p:nvSpPr>
        <p:spPr>
          <a:xfrm>
            <a:off x="4619437" y="4249571"/>
            <a:ext cx="1165255" cy="307777"/>
          </a:xfrm>
          <a:prstGeom prst="rect">
            <a:avLst/>
          </a:prstGeom>
          <a:noFill/>
        </p:spPr>
        <p:txBody>
          <a:bodyPr wrap="none" rtlCol="0">
            <a:spAutoFit/>
          </a:bodyPr>
          <a:lstStyle/>
          <a:p>
            <a:r>
              <a:rPr lang="en-US" sz="1400" dirty="0"/>
              <a:t>16:10:56 UTC</a:t>
            </a:r>
          </a:p>
        </p:txBody>
      </p:sp>
      <p:sp>
        <p:nvSpPr>
          <p:cNvPr id="11" name="TextBox 10">
            <a:extLst>
              <a:ext uri="{FF2B5EF4-FFF2-40B4-BE49-F238E27FC236}">
                <a16:creationId xmlns:a16="http://schemas.microsoft.com/office/drawing/2014/main" id="{C346234D-CA24-1740-8144-42B3BAFF91D7}"/>
              </a:ext>
            </a:extLst>
          </p:cNvPr>
          <p:cNvSpPr txBox="1"/>
          <p:nvPr/>
        </p:nvSpPr>
        <p:spPr>
          <a:xfrm>
            <a:off x="1144462" y="4128168"/>
            <a:ext cx="1165255" cy="307777"/>
          </a:xfrm>
          <a:prstGeom prst="rect">
            <a:avLst/>
          </a:prstGeom>
          <a:noFill/>
        </p:spPr>
        <p:txBody>
          <a:bodyPr wrap="none" rtlCol="0">
            <a:spAutoFit/>
          </a:bodyPr>
          <a:lstStyle/>
          <a:p>
            <a:r>
              <a:rPr lang="en-US" sz="1400" dirty="0"/>
              <a:t>15:54:16 UTC</a:t>
            </a:r>
          </a:p>
        </p:txBody>
      </p:sp>
    </p:spTree>
    <p:extLst>
      <p:ext uri="{BB962C8B-B14F-4D97-AF65-F5344CB8AC3E}">
        <p14:creationId xmlns:p14="http://schemas.microsoft.com/office/powerpoint/2010/main" val="607874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0"/>
            <a:ext cx="10515600" cy="1325563"/>
          </a:xfrm>
        </p:spPr>
        <p:txBody>
          <a:bodyPr/>
          <a:lstStyle/>
          <a:p>
            <a:pPr algn="ctr"/>
            <a:r>
              <a:rPr lang="en-US" dirty="0"/>
              <a:t>Thesis Topic Proposal – Methodology</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1324769"/>
            <a:ext cx="12192000" cy="5533231"/>
          </a:xfrm>
        </p:spPr>
        <p:txBody>
          <a:bodyPr>
            <a:normAutofit fontScale="92500" lnSpcReduction="10000"/>
          </a:bodyPr>
          <a:lstStyle/>
          <a:p>
            <a:r>
              <a:rPr lang="en-US" b="1" dirty="0"/>
              <a:t>Question: </a:t>
            </a:r>
            <a:r>
              <a:rPr lang="en-US" dirty="0"/>
              <a:t>Is chain aggregation occurring in the cirrus anvil region of Florida thunderstorms?</a:t>
            </a:r>
          </a:p>
          <a:p>
            <a:pPr marL="0" indent="0">
              <a:buNone/>
            </a:pPr>
            <a:endParaRPr lang="en-US" b="1" u="sng" dirty="0"/>
          </a:p>
          <a:p>
            <a:r>
              <a:rPr lang="en-US" dirty="0"/>
              <a:t>Utilize CapeEx19 dataset and characterize the observed chain aggregates in cirrus anvil region.</a:t>
            </a:r>
          </a:p>
          <a:p>
            <a:pPr lvl="1"/>
            <a:r>
              <a:rPr lang="en-US" dirty="0"/>
              <a:t>Microphysical properties</a:t>
            </a:r>
          </a:p>
          <a:p>
            <a:pPr lvl="1"/>
            <a:r>
              <a:rPr lang="en-US" dirty="0"/>
              <a:t>Environmental properties (where the particles were sampled).</a:t>
            </a:r>
          </a:p>
          <a:p>
            <a:pPr lvl="1"/>
            <a:r>
              <a:rPr lang="en-US" dirty="0"/>
              <a:t>Properties based on distance from convective cores.</a:t>
            </a:r>
          </a:p>
          <a:p>
            <a:pPr marL="457200" lvl="1" indent="0">
              <a:buNone/>
            </a:pPr>
            <a:endParaRPr lang="en-US" dirty="0"/>
          </a:p>
          <a:p>
            <a:r>
              <a:rPr lang="en-US" dirty="0"/>
              <a:t>Compare data to the Saunders and Wahab (1975) criteria. Is the cirrus anvil environment conducive for chain aggregation? </a:t>
            </a:r>
            <a:endParaRPr lang="en-US" b="1" u="sng" dirty="0"/>
          </a:p>
          <a:p>
            <a:pPr marL="457200" lvl="1" indent="0">
              <a:buNone/>
            </a:pPr>
            <a:endParaRPr lang="en-US" dirty="0"/>
          </a:p>
          <a:p>
            <a:r>
              <a:rPr lang="en-US" dirty="0"/>
              <a:t>Comparisons from previous field campaigns and other flights during the CapeEx19 field campaign to provide context as to what is typical/atypical from the case study.</a:t>
            </a:r>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16</a:t>
            </a:fld>
            <a:endParaRPr lang="en-US"/>
          </a:p>
        </p:txBody>
      </p:sp>
    </p:spTree>
    <p:extLst>
      <p:ext uri="{BB962C8B-B14F-4D97-AF65-F5344CB8AC3E}">
        <p14:creationId xmlns:p14="http://schemas.microsoft.com/office/powerpoint/2010/main" val="1887304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F646-7777-914E-AF87-3D7827EF42DD}"/>
              </a:ext>
            </a:extLst>
          </p:cNvPr>
          <p:cNvSpPr>
            <a:spLocks noGrp="1"/>
          </p:cNvSpPr>
          <p:nvPr>
            <p:ph type="title"/>
          </p:nvPr>
        </p:nvSpPr>
        <p:spPr>
          <a:xfrm>
            <a:off x="838200" y="113665"/>
            <a:ext cx="10515600" cy="1325563"/>
          </a:xfrm>
        </p:spPr>
        <p:txBody>
          <a:bodyPr>
            <a:normAutofit fontScale="90000"/>
          </a:bodyPr>
          <a:lstStyle/>
          <a:p>
            <a:pPr algn="ctr"/>
            <a:r>
              <a:rPr lang="en-US" dirty="0"/>
              <a:t>Thesis Topic Proposal – Methodology</a:t>
            </a:r>
            <a:br>
              <a:rPr lang="en-US" dirty="0"/>
            </a:br>
            <a:r>
              <a:rPr lang="en-US" dirty="0"/>
              <a:t>Key Instrumentation/Datasets</a:t>
            </a:r>
            <a:br>
              <a:rPr lang="en-US" dirty="0"/>
            </a:br>
            <a:endParaRPr lang="en-US" dirty="0"/>
          </a:p>
        </p:txBody>
      </p:sp>
      <p:sp>
        <p:nvSpPr>
          <p:cNvPr id="3" name="Content Placeholder 2">
            <a:extLst>
              <a:ext uri="{FF2B5EF4-FFF2-40B4-BE49-F238E27FC236}">
                <a16:creationId xmlns:a16="http://schemas.microsoft.com/office/drawing/2014/main" id="{3F429527-5CB6-B54B-BA1E-87910FBD31B5}"/>
              </a:ext>
            </a:extLst>
          </p:cNvPr>
          <p:cNvSpPr>
            <a:spLocks noGrp="1"/>
          </p:cNvSpPr>
          <p:nvPr>
            <p:ph idx="1"/>
          </p:nvPr>
        </p:nvSpPr>
        <p:spPr>
          <a:xfrm>
            <a:off x="0" y="1356995"/>
            <a:ext cx="12192000" cy="5501006"/>
          </a:xfrm>
        </p:spPr>
        <p:txBody>
          <a:bodyPr>
            <a:normAutofit lnSpcReduction="10000"/>
          </a:bodyPr>
          <a:lstStyle/>
          <a:p>
            <a:r>
              <a:rPr lang="en-US" sz="2400" dirty="0">
                <a:solidFill>
                  <a:srgbClr val="09813B"/>
                </a:solidFill>
              </a:rPr>
              <a:t>Particle Habit Imaging Polar Scattering (PHIPS) Probe</a:t>
            </a:r>
          </a:p>
          <a:p>
            <a:pPr lvl="1"/>
            <a:r>
              <a:rPr lang="en-US" sz="2000" dirty="0"/>
              <a:t>Depiction of the individual chain aggregate size, orientation, and the individual number of elements.</a:t>
            </a:r>
          </a:p>
          <a:p>
            <a:pPr lvl="1"/>
            <a:r>
              <a:rPr lang="en-US" sz="2000" dirty="0"/>
              <a:t>Characterizing the different or similar individual crystal-type habits that make up the chain aggregate in its entirety. </a:t>
            </a:r>
          </a:p>
          <a:p>
            <a:pPr lvl="1"/>
            <a:r>
              <a:rPr lang="en-US" sz="2000" dirty="0"/>
              <a:t>Depict if the chain aggregate experienced any riming and during its existence up until the time of sampling. </a:t>
            </a:r>
          </a:p>
          <a:p>
            <a:pPr lvl="1"/>
            <a:r>
              <a:rPr lang="en-US" sz="2000" dirty="0"/>
              <a:t>Analyze the various phase changes the chain aggregate may have possibly experienced up until the time of sampling (in combination with the environmental probes). </a:t>
            </a:r>
          </a:p>
          <a:p>
            <a:r>
              <a:rPr lang="en-US" sz="2400" dirty="0">
                <a:solidFill>
                  <a:srgbClr val="09813B"/>
                </a:solidFill>
              </a:rPr>
              <a:t>Nezorov Probe</a:t>
            </a:r>
          </a:p>
          <a:p>
            <a:pPr lvl="1"/>
            <a:r>
              <a:rPr lang="en-US" sz="2000" dirty="0"/>
              <a:t>Utilize for inner-cloud threshold, LWC, and TWC.</a:t>
            </a:r>
          </a:p>
          <a:p>
            <a:r>
              <a:rPr lang="en-US" sz="2400" dirty="0">
                <a:solidFill>
                  <a:srgbClr val="09813B"/>
                </a:solidFill>
              </a:rPr>
              <a:t>Cloud Imaging Probe (CIP)</a:t>
            </a:r>
          </a:p>
          <a:p>
            <a:pPr lvl="1"/>
            <a:r>
              <a:rPr lang="en-US" sz="2000" dirty="0"/>
              <a:t>Provide information regarding the number concentrations of particles and the size distribution of those particles sampled during flight.</a:t>
            </a:r>
          </a:p>
          <a:p>
            <a:pPr lvl="1"/>
            <a:r>
              <a:rPr lang="en-US" sz="2000" dirty="0"/>
              <a:t>Utilize to see if inner-cloud particle concentrations meet the criteria necessary for chain aggregation based in Saunders &amp; Wahab, 1975</a:t>
            </a:r>
          </a:p>
          <a:p>
            <a:r>
              <a:rPr lang="en-US" sz="2400" dirty="0">
                <a:solidFill>
                  <a:srgbClr val="09813B"/>
                </a:solidFill>
              </a:rPr>
              <a:t>(6) Rotating-Vane Electric Field Mills</a:t>
            </a:r>
          </a:p>
          <a:p>
            <a:pPr lvl="1"/>
            <a:r>
              <a:rPr lang="en-US" sz="2000" dirty="0"/>
              <a:t>Utilize to distinguish if the electric field is sufficient for chain aggregation in the cirrus anvil region based in Saunders &amp; Wahab, 1975</a:t>
            </a:r>
          </a:p>
          <a:p>
            <a:endParaRPr lang="en-US" sz="2400" dirty="0"/>
          </a:p>
          <a:p>
            <a:endParaRPr lang="en-US" sz="2400" dirty="0"/>
          </a:p>
        </p:txBody>
      </p:sp>
      <p:sp>
        <p:nvSpPr>
          <p:cNvPr id="4" name="Slide Number Placeholder 3">
            <a:extLst>
              <a:ext uri="{FF2B5EF4-FFF2-40B4-BE49-F238E27FC236}">
                <a16:creationId xmlns:a16="http://schemas.microsoft.com/office/drawing/2014/main" id="{D0BF49FC-F2DE-AF44-93C8-754A1ABFB468}"/>
              </a:ext>
            </a:extLst>
          </p:cNvPr>
          <p:cNvSpPr>
            <a:spLocks noGrp="1"/>
          </p:cNvSpPr>
          <p:nvPr>
            <p:ph type="sldNum" sz="quarter" idx="12"/>
          </p:nvPr>
        </p:nvSpPr>
        <p:spPr/>
        <p:txBody>
          <a:bodyPr/>
          <a:lstStyle/>
          <a:p>
            <a:fld id="{01CCC68B-C77F-9648-A59F-C3AAC0C6F570}" type="slidenum">
              <a:rPr lang="en-US" smtClean="0"/>
              <a:t>17</a:t>
            </a:fld>
            <a:endParaRPr lang="en-US" dirty="0"/>
          </a:p>
        </p:txBody>
      </p:sp>
      <p:sp>
        <p:nvSpPr>
          <p:cNvPr id="5" name="TextBox 4">
            <a:extLst>
              <a:ext uri="{FF2B5EF4-FFF2-40B4-BE49-F238E27FC236}">
                <a16:creationId xmlns:a16="http://schemas.microsoft.com/office/drawing/2014/main" id="{4CFE875D-45A6-324A-B320-446FADB9198C}"/>
              </a:ext>
            </a:extLst>
          </p:cNvPr>
          <p:cNvSpPr txBox="1"/>
          <p:nvPr/>
        </p:nvSpPr>
        <p:spPr>
          <a:xfrm>
            <a:off x="10172700" y="591780"/>
            <a:ext cx="2194560" cy="369332"/>
          </a:xfrm>
          <a:prstGeom prst="rect">
            <a:avLst/>
          </a:prstGeom>
          <a:noFill/>
        </p:spPr>
        <p:txBody>
          <a:bodyPr wrap="square" rtlCol="0">
            <a:spAutoFit/>
          </a:bodyPr>
          <a:lstStyle/>
          <a:p>
            <a:r>
              <a:rPr lang="en-US" dirty="0">
                <a:highlight>
                  <a:srgbClr val="008000"/>
                </a:highlight>
              </a:rPr>
              <a:t>       </a:t>
            </a:r>
            <a:r>
              <a:rPr lang="en-US" dirty="0"/>
              <a:t> - On Aircraft</a:t>
            </a:r>
          </a:p>
        </p:txBody>
      </p:sp>
      <p:cxnSp>
        <p:nvCxnSpPr>
          <p:cNvPr id="7" name="Straight Connector 6">
            <a:extLst>
              <a:ext uri="{FF2B5EF4-FFF2-40B4-BE49-F238E27FC236}">
                <a16:creationId xmlns:a16="http://schemas.microsoft.com/office/drawing/2014/main" id="{35E8A68F-1CC0-3343-AE25-7B6A0EC06F9F}"/>
              </a:ext>
            </a:extLst>
          </p:cNvPr>
          <p:cNvCxnSpPr/>
          <p:nvPr/>
        </p:nvCxnSpPr>
        <p:spPr>
          <a:xfrm>
            <a:off x="10172700" y="591780"/>
            <a:ext cx="0" cy="37262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FDC38B0-FEA9-3649-80D8-86CE79DB4626}"/>
              </a:ext>
            </a:extLst>
          </p:cNvPr>
          <p:cNvCxnSpPr>
            <a:cxnSpLocks/>
          </p:cNvCxnSpPr>
          <p:nvPr/>
        </p:nvCxnSpPr>
        <p:spPr>
          <a:xfrm>
            <a:off x="10172700" y="591780"/>
            <a:ext cx="185166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0928020-3F79-B74D-91D5-AB70018FD654}"/>
              </a:ext>
            </a:extLst>
          </p:cNvPr>
          <p:cNvCxnSpPr>
            <a:cxnSpLocks/>
          </p:cNvCxnSpPr>
          <p:nvPr/>
        </p:nvCxnSpPr>
        <p:spPr>
          <a:xfrm>
            <a:off x="10172700" y="958810"/>
            <a:ext cx="185166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DF76844-D8E9-464F-BE18-2E17C78EF47E}"/>
              </a:ext>
            </a:extLst>
          </p:cNvPr>
          <p:cNvCxnSpPr/>
          <p:nvPr/>
        </p:nvCxnSpPr>
        <p:spPr>
          <a:xfrm>
            <a:off x="12024360" y="586184"/>
            <a:ext cx="0" cy="37262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1539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F646-7777-914E-AF87-3D7827EF42DD}"/>
              </a:ext>
            </a:extLst>
          </p:cNvPr>
          <p:cNvSpPr>
            <a:spLocks noGrp="1"/>
          </p:cNvSpPr>
          <p:nvPr>
            <p:ph type="title"/>
          </p:nvPr>
        </p:nvSpPr>
        <p:spPr>
          <a:xfrm>
            <a:off x="838200" y="113665"/>
            <a:ext cx="10515600" cy="1325563"/>
          </a:xfrm>
        </p:spPr>
        <p:txBody>
          <a:bodyPr>
            <a:normAutofit fontScale="90000"/>
          </a:bodyPr>
          <a:lstStyle/>
          <a:p>
            <a:pPr algn="ctr"/>
            <a:r>
              <a:rPr lang="en-US" dirty="0"/>
              <a:t>Thesis Topic Proposal – Methodology</a:t>
            </a:r>
            <a:br>
              <a:rPr lang="en-US" dirty="0"/>
            </a:br>
            <a:r>
              <a:rPr lang="en-US" dirty="0"/>
              <a:t>Key Instrumentation/Datasets</a:t>
            </a:r>
            <a:br>
              <a:rPr lang="en-US" dirty="0"/>
            </a:br>
            <a:endParaRPr lang="en-US" dirty="0"/>
          </a:p>
        </p:txBody>
      </p:sp>
      <p:sp>
        <p:nvSpPr>
          <p:cNvPr id="3" name="Content Placeholder 2">
            <a:extLst>
              <a:ext uri="{FF2B5EF4-FFF2-40B4-BE49-F238E27FC236}">
                <a16:creationId xmlns:a16="http://schemas.microsoft.com/office/drawing/2014/main" id="{3F429527-5CB6-B54B-BA1E-87910FBD31B5}"/>
              </a:ext>
            </a:extLst>
          </p:cNvPr>
          <p:cNvSpPr>
            <a:spLocks noGrp="1"/>
          </p:cNvSpPr>
          <p:nvPr>
            <p:ph idx="1"/>
          </p:nvPr>
        </p:nvSpPr>
        <p:spPr>
          <a:xfrm>
            <a:off x="0" y="1356995"/>
            <a:ext cx="12192000" cy="5501006"/>
          </a:xfrm>
        </p:spPr>
        <p:txBody>
          <a:bodyPr>
            <a:normAutofit/>
          </a:bodyPr>
          <a:lstStyle/>
          <a:p>
            <a:endParaRPr lang="en-US" sz="2400" dirty="0"/>
          </a:p>
          <a:p>
            <a:endParaRPr lang="en-US" sz="2400" dirty="0"/>
          </a:p>
        </p:txBody>
      </p:sp>
      <p:sp>
        <p:nvSpPr>
          <p:cNvPr id="4" name="Slide Number Placeholder 3">
            <a:extLst>
              <a:ext uri="{FF2B5EF4-FFF2-40B4-BE49-F238E27FC236}">
                <a16:creationId xmlns:a16="http://schemas.microsoft.com/office/drawing/2014/main" id="{D0BF49FC-F2DE-AF44-93C8-754A1ABFB468}"/>
              </a:ext>
            </a:extLst>
          </p:cNvPr>
          <p:cNvSpPr>
            <a:spLocks noGrp="1"/>
          </p:cNvSpPr>
          <p:nvPr>
            <p:ph type="sldNum" sz="quarter" idx="12"/>
          </p:nvPr>
        </p:nvSpPr>
        <p:spPr/>
        <p:txBody>
          <a:bodyPr/>
          <a:lstStyle/>
          <a:p>
            <a:fld id="{01CCC68B-C77F-9648-A59F-C3AAC0C6F570}" type="slidenum">
              <a:rPr lang="en-US" smtClean="0"/>
              <a:t>18</a:t>
            </a:fld>
            <a:endParaRPr lang="en-US" dirty="0"/>
          </a:p>
        </p:txBody>
      </p:sp>
      <p:sp>
        <p:nvSpPr>
          <p:cNvPr id="5" name="TextBox 4">
            <a:extLst>
              <a:ext uri="{FF2B5EF4-FFF2-40B4-BE49-F238E27FC236}">
                <a16:creationId xmlns:a16="http://schemas.microsoft.com/office/drawing/2014/main" id="{4CFE875D-45A6-324A-B320-446FADB9198C}"/>
              </a:ext>
            </a:extLst>
          </p:cNvPr>
          <p:cNvSpPr txBox="1"/>
          <p:nvPr/>
        </p:nvSpPr>
        <p:spPr>
          <a:xfrm>
            <a:off x="10172700" y="591780"/>
            <a:ext cx="2194560" cy="369332"/>
          </a:xfrm>
          <a:prstGeom prst="rect">
            <a:avLst/>
          </a:prstGeom>
          <a:noFill/>
        </p:spPr>
        <p:txBody>
          <a:bodyPr wrap="square" rtlCol="0">
            <a:spAutoFit/>
          </a:bodyPr>
          <a:lstStyle/>
          <a:p>
            <a:r>
              <a:rPr lang="en-US" dirty="0">
                <a:highlight>
                  <a:srgbClr val="008000"/>
                </a:highlight>
              </a:rPr>
              <a:t>       </a:t>
            </a:r>
            <a:r>
              <a:rPr lang="en-US" dirty="0"/>
              <a:t> - On Aircraft</a:t>
            </a:r>
          </a:p>
        </p:txBody>
      </p:sp>
      <p:cxnSp>
        <p:nvCxnSpPr>
          <p:cNvPr id="7" name="Straight Connector 6">
            <a:extLst>
              <a:ext uri="{FF2B5EF4-FFF2-40B4-BE49-F238E27FC236}">
                <a16:creationId xmlns:a16="http://schemas.microsoft.com/office/drawing/2014/main" id="{35E8A68F-1CC0-3343-AE25-7B6A0EC06F9F}"/>
              </a:ext>
            </a:extLst>
          </p:cNvPr>
          <p:cNvCxnSpPr/>
          <p:nvPr/>
        </p:nvCxnSpPr>
        <p:spPr>
          <a:xfrm>
            <a:off x="10172700" y="591780"/>
            <a:ext cx="0" cy="37262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FDC38B0-FEA9-3649-80D8-86CE79DB4626}"/>
              </a:ext>
            </a:extLst>
          </p:cNvPr>
          <p:cNvCxnSpPr>
            <a:cxnSpLocks/>
          </p:cNvCxnSpPr>
          <p:nvPr/>
        </p:nvCxnSpPr>
        <p:spPr>
          <a:xfrm>
            <a:off x="10172700" y="591780"/>
            <a:ext cx="185166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B0928020-3F79-B74D-91D5-AB70018FD654}"/>
              </a:ext>
            </a:extLst>
          </p:cNvPr>
          <p:cNvCxnSpPr>
            <a:cxnSpLocks/>
          </p:cNvCxnSpPr>
          <p:nvPr/>
        </p:nvCxnSpPr>
        <p:spPr>
          <a:xfrm>
            <a:off x="10172700" y="958810"/>
            <a:ext cx="185166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DF76844-D8E9-464F-BE18-2E17C78EF47E}"/>
              </a:ext>
            </a:extLst>
          </p:cNvPr>
          <p:cNvCxnSpPr/>
          <p:nvPr/>
        </p:nvCxnSpPr>
        <p:spPr>
          <a:xfrm>
            <a:off x="12024360" y="586184"/>
            <a:ext cx="0" cy="372626"/>
          </a:xfrm>
          <a:prstGeom prst="line">
            <a:avLst/>
          </a:prstGeom>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4D42F824-5C81-F347-8502-010042E26095}"/>
              </a:ext>
            </a:extLst>
          </p:cNvPr>
          <p:cNvSpPr/>
          <p:nvPr/>
        </p:nvSpPr>
        <p:spPr>
          <a:xfrm>
            <a:off x="-1" y="1320731"/>
            <a:ext cx="12191965" cy="3724096"/>
          </a:xfrm>
          <a:prstGeom prst="rect">
            <a:avLst/>
          </a:prstGeom>
        </p:spPr>
        <p:txBody>
          <a:bodyPr wrap="square">
            <a:spAutoFit/>
          </a:bodyPr>
          <a:lstStyle/>
          <a:p>
            <a:pPr marL="342900" indent="-342900">
              <a:buFont typeface="Arial" panose="020B0604020202020204" pitchFamily="34" charset="0"/>
              <a:buChar char="•"/>
            </a:pPr>
            <a:r>
              <a:rPr lang="en-US" sz="2400" dirty="0"/>
              <a:t>Melbourne, FL National Weather Service WSR-88D Radar (KMLB)</a:t>
            </a:r>
          </a:p>
          <a:p>
            <a:pPr marL="800100" lvl="1" indent="-342900">
              <a:buFont typeface="Arial" panose="020B0604020202020204" pitchFamily="34" charset="0"/>
              <a:buChar char="•"/>
            </a:pPr>
            <a:r>
              <a:rPr lang="en-US" sz="2000" dirty="0"/>
              <a:t>S-band radar data.</a:t>
            </a:r>
          </a:p>
          <a:p>
            <a:pPr lvl="1"/>
            <a:endParaRPr lang="en-US" sz="2000" dirty="0"/>
          </a:p>
          <a:p>
            <a:pPr marL="342900" indent="-342900">
              <a:buFont typeface="Arial" panose="020B0604020202020204" pitchFamily="34" charset="0"/>
              <a:buChar char="•"/>
            </a:pPr>
            <a:r>
              <a:rPr lang="en-US" sz="2400" dirty="0"/>
              <a:t>Cloud Precipitation Radar – Hydrometeor Detection (CPR-HD)</a:t>
            </a:r>
          </a:p>
          <a:p>
            <a:pPr marL="800100" lvl="1" indent="-342900">
              <a:buFont typeface="Arial" panose="020B0604020202020204" pitchFamily="34" charset="0"/>
              <a:buChar char="•"/>
            </a:pPr>
            <a:r>
              <a:rPr lang="en-US" sz="2000" dirty="0"/>
              <a:t>C-band radar data.</a:t>
            </a:r>
          </a:p>
          <a:p>
            <a:pPr lvl="1"/>
            <a:endParaRPr lang="en-US" sz="2000" dirty="0"/>
          </a:p>
          <a:p>
            <a:pPr marL="342900" indent="-342900">
              <a:buFont typeface="Arial" panose="020B0604020202020204" pitchFamily="34" charset="0"/>
              <a:buChar char="•"/>
            </a:pPr>
            <a:r>
              <a:rPr lang="en-US" sz="2400" dirty="0"/>
              <a:t>National Lightning Detection Network (NLDN)</a:t>
            </a:r>
          </a:p>
          <a:p>
            <a:pPr marL="800100" lvl="1" indent="-342900">
              <a:buFont typeface="Arial" panose="020B0604020202020204" pitchFamily="34" charset="0"/>
              <a:buChar char="•"/>
            </a:pPr>
            <a:r>
              <a:rPr lang="en-US" sz="2000" dirty="0"/>
              <a:t>Provide insight into the electrical activity of the sampled storm(s). </a:t>
            </a:r>
          </a:p>
          <a:p>
            <a:pPr lvl="1"/>
            <a:endParaRPr lang="en-US" sz="2000" dirty="0"/>
          </a:p>
          <a:p>
            <a:pPr marL="342900" indent="-342900">
              <a:buFont typeface="Arial" panose="020B0604020202020204" pitchFamily="34" charset="0"/>
              <a:buChar char="•"/>
            </a:pPr>
            <a:r>
              <a:rPr lang="en-US" sz="2400" dirty="0"/>
              <a:t>Kennedy Space Center Lightning Mapping Array (KSCLMA)</a:t>
            </a:r>
          </a:p>
          <a:p>
            <a:pPr marL="800100" lvl="1" indent="-342900">
              <a:buFont typeface="Arial" panose="020B0604020202020204" pitchFamily="34" charset="0"/>
              <a:buChar char="•"/>
            </a:pPr>
            <a:r>
              <a:rPr lang="en-US" sz="2000" dirty="0"/>
              <a:t>Provide insight to inner-cloud electric charge regions &amp; intensity.</a:t>
            </a:r>
          </a:p>
        </p:txBody>
      </p:sp>
    </p:spTree>
    <p:extLst>
      <p:ext uri="{BB962C8B-B14F-4D97-AF65-F5344CB8AC3E}">
        <p14:creationId xmlns:p14="http://schemas.microsoft.com/office/powerpoint/2010/main" val="1088604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5747-83D5-184A-B5FC-21AD9890A07D}"/>
              </a:ext>
            </a:extLst>
          </p:cNvPr>
          <p:cNvSpPr>
            <a:spLocks noGrp="1"/>
          </p:cNvSpPr>
          <p:nvPr>
            <p:ph type="title"/>
          </p:nvPr>
        </p:nvSpPr>
        <p:spPr>
          <a:xfrm>
            <a:off x="838200" y="0"/>
            <a:ext cx="10515600" cy="1325563"/>
          </a:xfrm>
        </p:spPr>
        <p:txBody>
          <a:bodyPr/>
          <a:lstStyle/>
          <a:p>
            <a:pPr algn="ctr"/>
            <a:r>
              <a:rPr lang="en-US" dirty="0"/>
              <a:t>Thesis Topic Proposal – Objective</a:t>
            </a:r>
          </a:p>
        </p:txBody>
      </p:sp>
      <p:sp>
        <p:nvSpPr>
          <p:cNvPr id="3" name="Content Placeholder 2">
            <a:extLst>
              <a:ext uri="{FF2B5EF4-FFF2-40B4-BE49-F238E27FC236}">
                <a16:creationId xmlns:a16="http://schemas.microsoft.com/office/drawing/2014/main" id="{A4202690-A01F-BF49-BB48-A25E32904E69}"/>
              </a:ext>
            </a:extLst>
          </p:cNvPr>
          <p:cNvSpPr>
            <a:spLocks noGrp="1"/>
          </p:cNvSpPr>
          <p:nvPr>
            <p:ph idx="1"/>
          </p:nvPr>
        </p:nvSpPr>
        <p:spPr>
          <a:xfrm>
            <a:off x="0" y="2238704"/>
            <a:ext cx="12192000" cy="2558118"/>
          </a:xfrm>
        </p:spPr>
        <p:txBody>
          <a:bodyPr>
            <a:normAutofit/>
          </a:bodyPr>
          <a:lstStyle/>
          <a:p>
            <a:r>
              <a:rPr lang="en-US" sz="4000" dirty="0"/>
              <a:t>Provide a quantification of aggregation in the cirrus anvil region for the formation of chain-like aggregates.</a:t>
            </a:r>
          </a:p>
          <a:p>
            <a:pPr lvl="1"/>
            <a:r>
              <a:rPr lang="en-US" sz="3600" b="1" u="sng" dirty="0"/>
              <a:t>Is chain aggregation occurring in the cirrus anvil or not?</a:t>
            </a:r>
          </a:p>
          <a:p>
            <a:pPr marL="0" indent="0">
              <a:buNone/>
            </a:pPr>
            <a:endParaRPr lang="en-US" sz="4300" b="1" u="sng" dirty="0"/>
          </a:p>
        </p:txBody>
      </p:sp>
      <p:sp>
        <p:nvSpPr>
          <p:cNvPr id="4" name="Slide Number Placeholder 3">
            <a:extLst>
              <a:ext uri="{FF2B5EF4-FFF2-40B4-BE49-F238E27FC236}">
                <a16:creationId xmlns:a16="http://schemas.microsoft.com/office/drawing/2014/main" id="{2B86A470-C040-5940-91C6-6E4EA63792C1}"/>
              </a:ext>
            </a:extLst>
          </p:cNvPr>
          <p:cNvSpPr>
            <a:spLocks noGrp="1"/>
          </p:cNvSpPr>
          <p:nvPr>
            <p:ph type="sldNum" sz="quarter" idx="12"/>
          </p:nvPr>
        </p:nvSpPr>
        <p:spPr/>
        <p:txBody>
          <a:bodyPr/>
          <a:lstStyle/>
          <a:p>
            <a:fld id="{01CCC68B-C77F-9648-A59F-C3AAC0C6F570}" type="slidenum">
              <a:rPr lang="en-US" smtClean="0"/>
              <a:t>19</a:t>
            </a:fld>
            <a:endParaRPr lang="en-US"/>
          </a:p>
        </p:txBody>
      </p:sp>
    </p:spTree>
    <p:extLst>
      <p:ext uri="{BB962C8B-B14F-4D97-AF65-F5344CB8AC3E}">
        <p14:creationId xmlns:p14="http://schemas.microsoft.com/office/powerpoint/2010/main" val="1354633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04DEE-B7C7-3F4E-A977-C8EB33E52055}"/>
              </a:ext>
            </a:extLst>
          </p:cNvPr>
          <p:cNvSpPr>
            <a:spLocks noGrp="1"/>
          </p:cNvSpPr>
          <p:nvPr>
            <p:ph type="title"/>
          </p:nvPr>
        </p:nvSpPr>
        <p:spPr/>
        <p:txBody>
          <a:bodyPr/>
          <a:lstStyle/>
          <a:p>
            <a:pPr algn="ctr"/>
            <a:r>
              <a:rPr lang="en-US" dirty="0"/>
              <a:t>Table of Contents</a:t>
            </a:r>
          </a:p>
        </p:txBody>
      </p:sp>
      <p:sp>
        <p:nvSpPr>
          <p:cNvPr id="3" name="Content Placeholder 2">
            <a:extLst>
              <a:ext uri="{FF2B5EF4-FFF2-40B4-BE49-F238E27FC236}">
                <a16:creationId xmlns:a16="http://schemas.microsoft.com/office/drawing/2014/main" id="{C8E7606B-E097-7544-B085-6A44822992D2}"/>
              </a:ext>
            </a:extLst>
          </p:cNvPr>
          <p:cNvSpPr>
            <a:spLocks noGrp="1"/>
          </p:cNvSpPr>
          <p:nvPr>
            <p:ph idx="1"/>
          </p:nvPr>
        </p:nvSpPr>
        <p:spPr/>
        <p:txBody>
          <a:bodyPr/>
          <a:lstStyle/>
          <a:p>
            <a:pPr marL="514350" indent="-514350">
              <a:buFont typeface="+mj-lt"/>
              <a:buAutoNum type="arabicPeriod"/>
            </a:pPr>
            <a:r>
              <a:rPr lang="en-US" dirty="0"/>
              <a:t>Review from Last Committee Meeting.</a:t>
            </a:r>
          </a:p>
          <a:p>
            <a:pPr marL="514350" indent="-514350">
              <a:buFont typeface="+mj-lt"/>
              <a:buAutoNum type="arabicPeriod"/>
            </a:pPr>
            <a:r>
              <a:rPr lang="en-US" dirty="0"/>
              <a:t>Thesis Topic Proposal for Thesis Committee</a:t>
            </a:r>
          </a:p>
          <a:p>
            <a:pPr marL="514350" indent="-514350">
              <a:buFont typeface="+mj-lt"/>
              <a:buAutoNum type="arabicPeriod"/>
            </a:pPr>
            <a:r>
              <a:rPr lang="en-US" dirty="0"/>
              <a:t>Results on Latest Research</a:t>
            </a:r>
          </a:p>
          <a:p>
            <a:pPr marL="514350" indent="-514350">
              <a:buFont typeface="+mj-lt"/>
              <a:buAutoNum type="arabicPeriod"/>
            </a:pPr>
            <a:r>
              <a:rPr lang="en-US" dirty="0"/>
              <a:t>Current Plan</a:t>
            </a:r>
          </a:p>
          <a:p>
            <a:endParaRPr lang="en-US" dirty="0"/>
          </a:p>
        </p:txBody>
      </p:sp>
      <p:sp>
        <p:nvSpPr>
          <p:cNvPr id="4" name="Slide Number Placeholder 3">
            <a:extLst>
              <a:ext uri="{FF2B5EF4-FFF2-40B4-BE49-F238E27FC236}">
                <a16:creationId xmlns:a16="http://schemas.microsoft.com/office/drawing/2014/main" id="{67B2619D-1FF9-B64A-8F06-9CEC3C93D08E}"/>
              </a:ext>
            </a:extLst>
          </p:cNvPr>
          <p:cNvSpPr>
            <a:spLocks noGrp="1"/>
          </p:cNvSpPr>
          <p:nvPr>
            <p:ph type="sldNum" sz="quarter" idx="12"/>
          </p:nvPr>
        </p:nvSpPr>
        <p:spPr/>
        <p:txBody>
          <a:bodyPr/>
          <a:lstStyle/>
          <a:p>
            <a:fld id="{01CCC68B-C77F-9648-A59F-C3AAC0C6F570}" type="slidenum">
              <a:rPr lang="en-US" smtClean="0"/>
              <a:t>2</a:t>
            </a:fld>
            <a:endParaRPr lang="en-US"/>
          </a:p>
        </p:txBody>
      </p:sp>
    </p:spTree>
    <p:extLst>
      <p:ext uri="{BB962C8B-B14F-4D97-AF65-F5344CB8AC3E}">
        <p14:creationId xmlns:p14="http://schemas.microsoft.com/office/powerpoint/2010/main" val="270343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5D3C-1CF9-8649-91A2-CC631893DA1A}"/>
              </a:ext>
            </a:extLst>
          </p:cNvPr>
          <p:cNvSpPr>
            <a:spLocks noGrp="1"/>
          </p:cNvSpPr>
          <p:nvPr>
            <p:ph type="title"/>
          </p:nvPr>
        </p:nvSpPr>
        <p:spPr>
          <a:xfrm>
            <a:off x="838200" y="-171133"/>
            <a:ext cx="10515600" cy="1325563"/>
          </a:xfrm>
        </p:spPr>
        <p:txBody>
          <a:bodyPr/>
          <a:lstStyle/>
          <a:p>
            <a:pPr algn="ctr"/>
            <a:r>
              <a:rPr lang="en-US" dirty="0"/>
              <a:t>Thesis Topic Proposal – Expected Results</a:t>
            </a:r>
          </a:p>
        </p:txBody>
      </p:sp>
      <p:sp>
        <p:nvSpPr>
          <p:cNvPr id="3" name="Content Placeholder 2">
            <a:extLst>
              <a:ext uri="{FF2B5EF4-FFF2-40B4-BE49-F238E27FC236}">
                <a16:creationId xmlns:a16="http://schemas.microsoft.com/office/drawing/2014/main" id="{97FB1488-447F-A64F-8261-F68257477E9B}"/>
              </a:ext>
            </a:extLst>
          </p:cNvPr>
          <p:cNvSpPr>
            <a:spLocks noGrp="1"/>
          </p:cNvSpPr>
          <p:nvPr>
            <p:ph idx="1"/>
          </p:nvPr>
        </p:nvSpPr>
        <p:spPr>
          <a:xfrm>
            <a:off x="0" y="1154430"/>
            <a:ext cx="12192000" cy="5703569"/>
          </a:xfrm>
        </p:spPr>
        <p:txBody>
          <a:bodyPr>
            <a:normAutofit/>
          </a:bodyPr>
          <a:lstStyle/>
          <a:p>
            <a:r>
              <a:rPr lang="en-US" dirty="0"/>
              <a:t>Answer our main objective (previous slide)</a:t>
            </a:r>
            <a:endParaRPr lang="en-US" b="1" dirty="0"/>
          </a:p>
          <a:p>
            <a:r>
              <a:rPr lang="en-US" dirty="0"/>
              <a:t>Allow for better interpretation of radar data.</a:t>
            </a:r>
          </a:p>
          <a:p>
            <a:r>
              <a:rPr lang="en-US" dirty="0"/>
              <a:t>Provide microphysical data and characteristics about chain aggregates observed in Florida cirrus anvils which may inevitably enable models to predict their occurrence.</a:t>
            </a:r>
          </a:p>
          <a:p>
            <a:pPr lvl="1"/>
            <a:r>
              <a:rPr lang="en-US" dirty="0"/>
              <a:t>Implementation of chain aggregates in models will improve the accuracy of the radiative impacts of cirrus anvils.</a:t>
            </a:r>
          </a:p>
          <a:p>
            <a:pPr lvl="1"/>
            <a:r>
              <a:rPr lang="en-US" dirty="0"/>
              <a:t>Chain aggregation in models will lead to more accurate and efficient supersonic projectile travel.</a:t>
            </a:r>
          </a:p>
          <a:p>
            <a:pPr lvl="2"/>
            <a:r>
              <a:rPr lang="en-US" dirty="0"/>
              <a:t>Hypersonic collisions with relatively large and irregular ice crystals may cause cratering on supersonic vehicle’s nose cones, which can alter the vehicle’s aerodynamics (Meng and Ludema 1995, Barnes Jr. 1982). </a:t>
            </a:r>
          </a:p>
          <a:p>
            <a:endParaRPr lang="en-US" dirty="0"/>
          </a:p>
        </p:txBody>
      </p:sp>
      <p:sp>
        <p:nvSpPr>
          <p:cNvPr id="4" name="Slide Number Placeholder 3">
            <a:extLst>
              <a:ext uri="{FF2B5EF4-FFF2-40B4-BE49-F238E27FC236}">
                <a16:creationId xmlns:a16="http://schemas.microsoft.com/office/drawing/2014/main" id="{747DD4EE-3657-8945-B081-89701419A797}"/>
              </a:ext>
            </a:extLst>
          </p:cNvPr>
          <p:cNvSpPr>
            <a:spLocks noGrp="1"/>
          </p:cNvSpPr>
          <p:nvPr>
            <p:ph type="sldNum" sz="quarter" idx="12"/>
          </p:nvPr>
        </p:nvSpPr>
        <p:spPr>
          <a:xfrm>
            <a:off x="9296400" y="6492874"/>
            <a:ext cx="2743200" cy="365125"/>
          </a:xfrm>
        </p:spPr>
        <p:txBody>
          <a:bodyPr/>
          <a:lstStyle/>
          <a:p>
            <a:fld id="{01CCC68B-C77F-9648-A59F-C3AAC0C6F570}" type="slidenum">
              <a:rPr lang="en-US" smtClean="0"/>
              <a:t>20</a:t>
            </a:fld>
            <a:endParaRPr lang="en-US" dirty="0"/>
          </a:p>
        </p:txBody>
      </p:sp>
    </p:spTree>
    <p:extLst>
      <p:ext uri="{BB962C8B-B14F-4D97-AF65-F5344CB8AC3E}">
        <p14:creationId xmlns:p14="http://schemas.microsoft.com/office/powerpoint/2010/main" val="612154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381E-C4F1-0B47-88DC-D3123CC115E1}"/>
              </a:ext>
            </a:extLst>
          </p:cNvPr>
          <p:cNvSpPr>
            <a:spLocks noGrp="1"/>
          </p:cNvSpPr>
          <p:nvPr>
            <p:ph type="title"/>
          </p:nvPr>
        </p:nvSpPr>
        <p:spPr/>
        <p:txBody>
          <a:bodyPr/>
          <a:lstStyle/>
          <a:p>
            <a:r>
              <a:rPr lang="en-US" dirty="0"/>
              <a:t>Questions/Comments on Topic Proposal?</a:t>
            </a:r>
          </a:p>
        </p:txBody>
      </p:sp>
      <p:sp>
        <p:nvSpPr>
          <p:cNvPr id="3" name="Content Placeholder 2">
            <a:extLst>
              <a:ext uri="{FF2B5EF4-FFF2-40B4-BE49-F238E27FC236}">
                <a16:creationId xmlns:a16="http://schemas.microsoft.com/office/drawing/2014/main" id="{EC7A1F02-8940-324F-B864-11FD7CA8F8D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8F06BC1-A1F0-9F4D-B4D3-D2214F06955E}"/>
              </a:ext>
            </a:extLst>
          </p:cNvPr>
          <p:cNvSpPr>
            <a:spLocks noGrp="1"/>
          </p:cNvSpPr>
          <p:nvPr>
            <p:ph type="sldNum" sz="quarter" idx="12"/>
          </p:nvPr>
        </p:nvSpPr>
        <p:spPr/>
        <p:txBody>
          <a:bodyPr/>
          <a:lstStyle/>
          <a:p>
            <a:fld id="{01CCC68B-C77F-9648-A59F-C3AAC0C6F570}" type="slidenum">
              <a:rPr lang="en-US" smtClean="0"/>
              <a:t>21</a:t>
            </a:fld>
            <a:endParaRPr lang="en-US"/>
          </a:p>
        </p:txBody>
      </p:sp>
    </p:spTree>
    <p:extLst>
      <p:ext uri="{BB962C8B-B14F-4D97-AF65-F5344CB8AC3E}">
        <p14:creationId xmlns:p14="http://schemas.microsoft.com/office/powerpoint/2010/main" val="1778448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5AFFB-A62A-E045-813A-898AD9F0AA44}"/>
              </a:ext>
            </a:extLst>
          </p:cNvPr>
          <p:cNvSpPr>
            <a:spLocks noGrp="1"/>
          </p:cNvSpPr>
          <p:nvPr>
            <p:ph type="title"/>
          </p:nvPr>
        </p:nvSpPr>
        <p:spPr/>
        <p:txBody>
          <a:bodyPr/>
          <a:lstStyle/>
          <a:p>
            <a:pPr algn="ctr"/>
            <a:r>
              <a:rPr lang="en-US" dirty="0"/>
              <a:t>Brief Results</a:t>
            </a:r>
          </a:p>
        </p:txBody>
      </p:sp>
      <p:sp>
        <p:nvSpPr>
          <p:cNvPr id="3" name="Content Placeholder 2">
            <a:extLst>
              <a:ext uri="{FF2B5EF4-FFF2-40B4-BE49-F238E27FC236}">
                <a16:creationId xmlns:a16="http://schemas.microsoft.com/office/drawing/2014/main" id="{4F382FC3-9A51-A940-8320-1499D647AC14}"/>
              </a:ext>
            </a:extLst>
          </p:cNvPr>
          <p:cNvSpPr>
            <a:spLocks noGrp="1"/>
          </p:cNvSpPr>
          <p:nvPr>
            <p:ph idx="1"/>
          </p:nvPr>
        </p:nvSpPr>
        <p:spPr>
          <a:xfrm>
            <a:off x="0" y="1825624"/>
            <a:ext cx="12192000" cy="5032375"/>
          </a:xfrm>
        </p:spPr>
        <p:txBody>
          <a:bodyPr/>
          <a:lstStyle/>
          <a:p>
            <a:r>
              <a:rPr lang="en-US" dirty="0"/>
              <a:t>20190803a Flight Legs (FL)</a:t>
            </a:r>
          </a:p>
          <a:p>
            <a:r>
              <a:rPr lang="en-US" dirty="0"/>
              <a:t>Lightning Activity - NLDN </a:t>
            </a:r>
          </a:p>
          <a:p>
            <a:r>
              <a:rPr lang="en-US" dirty="0"/>
              <a:t>PHIPS Images</a:t>
            </a:r>
          </a:p>
          <a:p>
            <a:pPr lvl="1"/>
            <a:r>
              <a:rPr lang="en-US" dirty="0"/>
              <a:t>Observed Chain Aggregates &amp; Levels of Confidence</a:t>
            </a:r>
          </a:p>
          <a:p>
            <a:r>
              <a:rPr lang="en-US" dirty="0"/>
              <a:t>PHIPS Data</a:t>
            </a:r>
          </a:p>
          <a:p>
            <a:pPr lvl="1"/>
            <a:r>
              <a:rPr lang="en-US" dirty="0"/>
              <a:t>Maximum Diameter of Observed Chain Aggregates (FL1-5)</a:t>
            </a:r>
          </a:p>
          <a:p>
            <a:pPr lvl="1"/>
            <a:r>
              <a:rPr lang="en-US" dirty="0"/>
              <a:t>Chain Aggregates vs. Distance from Storm Core (Reflectivity Centroid)</a:t>
            </a:r>
          </a:p>
          <a:p>
            <a:r>
              <a:rPr lang="en-US" dirty="0"/>
              <a:t>CIP Particle Concentrations</a:t>
            </a:r>
          </a:p>
          <a:p>
            <a:r>
              <a:rPr lang="en-US" dirty="0"/>
              <a:t>Electric Field Measurements</a:t>
            </a:r>
          </a:p>
          <a:p>
            <a:endParaRPr lang="en-US" dirty="0"/>
          </a:p>
        </p:txBody>
      </p:sp>
      <p:sp>
        <p:nvSpPr>
          <p:cNvPr id="4" name="Slide Number Placeholder 3">
            <a:extLst>
              <a:ext uri="{FF2B5EF4-FFF2-40B4-BE49-F238E27FC236}">
                <a16:creationId xmlns:a16="http://schemas.microsoft.com/office/drawing/2014/main" id="{EB97C056-7D46-7348-924C-86D2AD246976}"/>
              </a:ext>
            </a:extLst>
          </p:cNvPr>
          <p:cNvSpPr>
            <a:spLocks noGrp="1"/>
          </p:cNvSpPr>
          <p:nvPr>
            <p:ph type="sldNum" sz="quarter" idx="12"/>
          </p:nvPr>
        </p:nvSpPr>
        <p:spPr/>
        <p:txBody>
          <a:bodyPr/>
          <a:lstStyle/>
          <a:p>
            <a:fld id="{01CCC68B-C77F-9648-A59F-C3AAC0C6F570}" type="slidenum">
              <a:rPr lang="en-US" smtClean="0"/>
              <a:t>22</a:t>
            </a:fld>
            <a:endParaRPr lang="en-US"/>
          </a:p>
        </p:txBody>
      </p:sp>
    </p:spTree>
    <p:extLst>
      <p:ext uri="{BB962C8B-B14F-4D97-AF65-F5344CB8AC3E}">
        <p14:creationId xmlns:p14="http://schemas.microsoft.com/office/powerpoint/2010/main" val="286261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52841C-7AED-A248-9CE2-CBCE196A093F}"/>
              </a:ext>
            </a:extLst>
          </p:cNvPr>
          <p:cNvSpPr>
            <a:spLocks noGrp="1"/>
          </p:cNvSpPr>
          <p:nvPr>
            <p:ph type="sldNum" sz="quarter" idx="12"/>
          </p:nvPr>
        </p:nvSpPr>
        <p:spPr/>
        <p:txBody>
          <a:bodyPr/>
          <a:lstStyle/>
          <a:p>
            <a:fld id="{82AE4096-3D64-DC4A-A0BF-266D8FC108F5}" type="slidenum">
              <a:rPr lang="en-US" smtClean="0"/>
              <a:t>23</a:t>
            </a:fld>
            <a:endParaRPr lang="en-US"/>
          </a:p>
        </p:txBody>
      </p:sp>
      <p:pic>
        <p:nvPicPr>
          <p:cNvPr id="6" name="Picture 5" descr="Diagram&#10;&#10;Description automatically generated with medium confidence">
            <a:extLst>
              <a:ext uri="{FF2B5EF4-FFF2-40B4-BE49-F238E27FC236}">
                <a16:creationId xmlns:a16="http://schemas.microsoft.com/office/drawing/2014/main" id="{47D4BC9E-280F-4E44-9677-66D1D8D105DA}"/>
              </a:ext>
            </a:extLst>
          </p:cNvPr>
          <p:cNvPicPr>
            <a:picLocks noChangeAspect="1"/>
          </p:cNvPicPr>
          <p:nvPr/>
        </p:nvPicPr>
        <p:blipFill>
          <a:blip r:embed="rId2"/>
          <a:stretch>
            <a:fillRect/>
          </a:stretch>
        </p:blipFill>
        <p:spPr>
          <a:xfrm>
            <a:off x="2064026" y="9939"/>
            <a:ext cx="8063948" cy="5590467"/>
          </a:xfrm>
          <a:prstGeom prst="rect">
            <a:avLst/>
          </a:prstGeom>
        </p:spPr>
      </p:pic>
      <p:sp>
        <p:nvSpPr>
          <p:cNvPr id="2" name="Rectangle 1">
            <a:extLst>
              <a:ext uri="{FF2B5EF4-FFF2-40B4-BE49-F238E27FC236}">
                <a16:creationId xmlns:a16="http://schemas.microsoft.com/office/drawing/2014/main" id="{A9C3B1E7-6666-1C49-BA25-B527430E89A8}"/>
              </a:ext>
            </a:extLst>
          </p:cNvPr>
          <p:cNvSpPr/>
          <p:nvPr/>
        </p:nvSpPr>
        <p:spPr>
          <a:xfrm>
            <a:off x="2163417" y="5665660"/>
            <a:ext cx="7964557" cy="1200329"/>
          </a:xfrm>
          <a:prstGeom prst="rect">
            <a:avLst/>
          </a:prstGeom>
        </p:spPr>
        <p:txBody>
          <a:bodyPr wrap="square">
            <a:spAutoFit/>
          </a:bodyPr>
          <a:lstStyle/>
          <a:p>
            <a:r>
              <a:rPr lang="en-US" dirty="0"/>
              <a:t>In order to provide consistency when analyzing the data, individual flight legs are defined during the 3 August 2019 flight where the aircraft was sampling without sharp maneuvers, </a:t>
            </a:r>
            <a:r>
              <a:rPr lang="en-US" b="1" dirty="0"/>
              <a:t>heading toward</a:t>
            </a:r>
            <a:r>
              <a:rPr lang="en-US" dirty="0"/>
              <a:t>, </a:t>
            </a:r>
            <a:r>
              <a:rPr lang="en-US" b="1" dirty="0"/>
              <a:t>away</a:t>
            </a:r>
            <a:r>
              <a:rPr lang="en-US" dirty="0"/>
              <a:t>, and </a:t>
            </a:r>
            <a:r>
              <a:rPr lang="en-US" b="1" dirty="0"/>
              <a:t>parallel</a:t>
            </a:r>
            <a:r>
              <a:rPr lang="en-US" dirty="0"/>
              <a:t> to the convective thunderstorm cores.</a:t>
            </a:r>
          </a:p>
        </p:txBody>
      </p:sp>
    </p:spTree>
    <p:extLst>
      <p:ext uri="{BB962C8B-B14F-4D97-AF65-F5344CB8AC3E}">
        <p14:creationId xmlns:p14="http://schemas.microsoft.com/office/powerpoint/2010/main" val="3586701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24</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139321"/>
          </a:xfrm>
          <a:prstGeom prst="rect">
            <a:avLst/>
          </a:prstGeom>
          <a:noFill/>
        </p:spPr>
        <p:txBody>
          <a:bodyPr wrap="none" rtlCol="0">
            <a:spAutoFit/>
          </a:bodyPr>
          <a:lstStyle/>
          <a:p>
            <a:r>
              <a:rPr lang="en-US" sz="2400" dirty="0"/>
              <a:t>Flight Leg 1:</a:t>
            </a:r>
          </a:p>
          <a:p>
            <a:endParaRPr lang="en-US" dirty="0"/>
          </a:p>
          <a:p>
            <a:r>
              <a:rPr lang="en-US" sz="1600" dirty="0"/>
              <a:t>15:51:15 – 16:01:00 UTC</a:t>
            </a:r>
          </a:p>
          <a:p>
            <a:endParaRPr lang="en-US" dirty="0"/>
          </a:p>
          <a:p>
            <a:endParaRPr lang="en-US" dirty="0"/>
          </a:p>
          <a:p>
            <a:endParaRPr lang="en-US" dirty="0"/>
          </a:p>
          <a:p>
            <a:endParaRPr lang="en-US" dirty="0"/>
          </a:p>
          <a:p>
            <a:endParaRPr lang="en-US" dirty="0"/>
          </a:p>
          <a:p>
            <a:endParaRPr lang="en-US" dirty="0"/>
          </a:p>
          <a:p>
            <a:r>
              <a:rPr lang="en-US" sz="1600" dirty="0"/>
              <a:t>Radar Scan: 16:02:01 UTC</a:t>
            </a:r>
          </a:p>
          <a:p>
            <a:r>
              <a:rPr lang="en-US" sz="1600" b="1" dirty="0"/>
              <a:t>10 km CAPPI</a:t>
            </a:r>
          </a:p>
        </p:txBody>
      </p:sp>
      <p:sp>
        <p:nvSpPr>
          <p:cNvPr id="8" name="TextBox 7">
            <a:extLst>
              <a:ext uri="{FF2B5EF4-FFF2-40B4-BE49-F238E27FC236}">
                <a16:creationId xmlns:a16="http://schemas.microsoft.com/office/drawing/2014/main" id="{D87799F0-2DC2-FA4F-B361-4CCB6EA8B3B8}"/>
              </a:ext>
            </a:extLst>
          </p:cNvPr>
          <p:cNvSpPr txBox="1"/>
          <p:nvPr/>
        </p:nvSpPr>
        <p:spPr>
          <a:xfrm>
            <a:off x="9403343" y="0"/>
            <a:ext cx="2471665" cy="646331"/>
          </a:xfrm>
          <a:prstGeom prst="rect">
            <a:avLst/>
          </a:prstGeom>
          <a:noFill/>
        </p:spPr>
        <p:txBody>
          <a:bodyPr wrap="square" rtlCol="0">
            <a:spAutoFit/>
          </a:bodyPr>
          <a:lstStyle/>
          <a:p>
            <a:r>
              <a:rPr lang="en-US" sz="1200" dirty="0"/>
              <a:t>According to the Nev. TWC probe, the aircraft was above the 0.005 g/cm^3 threshold = in cloud</a:t>
            </a:r>
          </a:p>
        </p:txBody>
      </p:sp>
      <p:pic>
        <p:nvPicPr>
          <p:cNvPr id="10" name="Picture 9" descr="A picture containing chart&#10;&#10;Description automatically generated">
            <a:extLst>
              <a:ext uri="{FF2B5EF4-FFF2-40B4-BE49-F238E27FC236}">
                <a16:creationId xmlns:a16="http://schemas.microsoft.com/office/drawing/2014/main" id="{C237FF55-B8D5-5C4B-8819-DC7337AE8A1C}"/>
              </a:ext>
            </a:extLst>
          </p:cNvPr>
          <p:cNvPicPr>
            <a:picLocks noChangeAspect="1"/>
          </p:cNvPicPr>
          <p:nvPr/>
        </p:nvPicPr>
        <p:blipFill>
          <a:blip r:embed="rId3"/>
          <a:stretch>
            <a:fillRect/>
          </a:stretch>
        </p:blipFill>
        <p:spPr>
          <a:xfrm>
            <a:off x="8997696" y="739140"/>
            <a:ext cx="1079500" cy="6134100"/>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F1D1B6E6-4EBC-924E-83B3-B5C882E1F81F}"/>
              </a:ext>
            </a:extLst>
          </p:cNvPr>
          <p:cNvPicPr>
            <a:picLocks noChangeAspect="1"/>
          </p:cNvPicPr>
          <p:nvPr/>
        </p:nvPicPr>
        <p:blipFill rotWithShape="1">
          <a:blip r:embed="rId4"/>
          <a:srcRect r="11327"/>
          <a:stretch/>
        </p:blipFill>
        <p:spPr>
          <a:xfrm>
            <a:off x="2503023" y="-21879"/>
            <a:ext cx="6542369" cy="6895119"/>
          </a:xfrm>
          <a:prstGeom prst="rect">
            <a:avLst/>
          </a:prstGeom>
        </p:spPr>
      </p:pic>
      <p:cxnSp>
        <p:nvCxnSpPr>
          <p:cNvPr id="5" name="Straight Arrow Connector 4">
            <a:extLst>
              <a:ext uri="{FF2B5EF4-FFF2-40B4-BE49-F238E27FC236}">
                <a16:creationId xmlns:a16="http://schemas.microsoft.com/office/drawing/2014/main" id="{FFA473D6-297F-2C47-94F3-E56B55D0FB24}"/>
              </a:ext>
            </a:extLst>
          </p:cNvPr>
          <p:cNvCxnSpPr>
            <a:cxnSpLocks/>
          </p:cNvCxnSpPr>
          <p:nvPr/>
        </p:nvCxnSpPr>
        <p:spPr>
          <a:xfrm flipH="1">
            <a:off x="5571744" y="250371"/>
            <a:ext cx="3779521" cy="12614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0E2435-2630-2B40-B074-D8D3012CCEA5}"/>
              </a:ext>
            </a:extLst>
          </p:cNvPr>
          <p:cNvCxnSpPr>
            <a:cxnSpLocks/>
          </p:cNvCxnSpPr>
          <p:nvPr/>
        </p:nvCxnSpPr>
        <p:spPr>
          <a:xfrm flipH="1">
            <a:off x="5652968" y="2696328"/>
            <a:ext cx="4811324" cy="186846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BB8DF49-1695-C345-A04F-5DD7E3D06F56}"/>
              </a:ext>
            </a:extLst>
          </p:cNvPr>
          <p:cNvSpPr txBox="1"/>
          <p:nvPr/>
        </p:nvSpPr>
        <p:spPr>
          <a:xfrm>
            <a:off x="9999679" y="2114718"/>
            <a:ext cx="2471665" cy="461665"/>
          </a:xfrm>
          <a:prstGeom prst="rect">
            <a:avLst/>
          </a:prstGeom>
          <a:noFill/>
        </p:spPr>
        <p:txBody>
          <a:bodyPr wrap="square" rtlCol="0">
            <a:spAutoFit/>
          </a:bodyPr>
          <a:lstStyle/>
          <a:p>
            <a:r>
              <a:rPr lang="en-US" sz="1200" dirty="0"/>
              <a:t>Aircraft current position at time-stamp above.</a:t>
            </a:r>
          </a:p>
        </p:txBody>
      </p:sp>
      <p:cxnSp>
        <p:nvCxnSpPr>
          <p:cNvPr id="13" name="Straight Arrow Connector 12">
            <a:extLst>
              <a:ext uri="{FF2B5EF4-FFF2-40B4-BE49-F238E27FC236}">
                <a16:creationId xmlns:a16="http://schemas.microsoft.com/office/drawing/2014/main" id="{2DE92E26-4C22-F34C-8414-4DAAB1E13724}"/>
              </a:ext>
            </a:extLst>
          </p:cNvPr>
          <p:cNvCxnSpPr>
            <a:cxnSpLocks/>
          </p:cNvCxnSpPr>
          <p:nvPr/>
        </p:nvCxnSpPr>
        <p:spPr>
          <a:xfrm flipH="1">
            <a:off x="6542476" y="3806190"/>
            <a:ext cx="3714707" cy="1103740"/>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F0A80F-B529-1648-9236-8149C1677522}"/>
              </a:ext>
            </a:extLst>
          </p:cNvPr>
          <p:cNvSpPr txBox="1"/>
          <p:nvPr/>
        </p:nvSpPr>
        <p:spPr>
          <a:xfrm>
            <a:off x="10038438" y="3327205"/>
            <a:ext cx="2471665" cy="461665"/>
          </a:xfrm>
          <a:prstGeom prst="rect">
            <a:avLst/>
          </a:prstGeom>
          <a:noFill/>
        </p:spPr>
        <p:txBody>
          <a:bodyPr wrap="square" rtlCol="0">
            <a:spAutoFit/>
          </a:bodyPr>
          <a:lstStyle/>
          <a:p>
            <a:r>
              <a:rPr lang="en-US" sz="1200" dirty="0"/>
              <a:t>Blue circles indicating convective cores. (35 </a:t>
            </a:r>
            <a:r>
              <a:rPr lang="en-US" sz="1200" dirty="0" err="1"/>
              <a:t>dBZ</a:t>
            </a:r>
            <a:r>
              <a:rPr lang="en-US" sz="1200" dirty="0"/>
              <a:t> threshold)</a:t>
            </a:r>
          </a:p>
        </p:txBody>
      </p:sp>
    </p:spTree>
    <p:extLst>
      <p:ext uri="{BB962C8B-B14F-4D97-AF65-F5344CB8AC3E}">
        <p14:creationId xmlns:p14="http://schemas.microsoft.com/office/powerpoint/2010/main" val="3352342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25</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139321"/>
          </a:xfrm>
          <a:prstGeom prst="rect">
            <a:avLst/>
          </a:prstGeom>
          <a:noFill/>
        </p:spPr>
        <p:txBody>
          <a:bodyPr wrap="none" rtlCol="0">
            <a:spAutoFit/>
          </a:bodyPr>
          <a:lstStyle/>
          <a:p>
            <a:r>
              <a:rPr lang="en-US" sz="2400"/>
              <a:t>Flight Leg 2:</a:t>
            </a:r>
          </a:p>
          <a:p>
            <a:endParaRPr lang="en-US"/>
          </a:p>
          <a:p>
            <a:r>
              <a:rPr lang="en-US" sz="1600"/>
              <a:t>16:02:00 – 16:07:00 UTC</a:t>
            </a:r>
          </a:p>
          <a:p>
            <a:endParaRPr lang="en-US"/>
          </a:p>
          <a:p>
            <a:endParaRPr lang="en-US"/>
          </a:p>
          <a:p>
            <a:endParaRPr lang="en-US"/>
          </a:p>
          <a:p>
            <a:endParaRPr lang="en-US"/>
          </a:p>
          <a:p>
            <a:endParaRPr lang="en-US"/>
          </a:p>
          <a:p>
            <a:endParaRPr lang="en-US"/>
          </a:p>
          <a:p>
            <a:r>
              <a:rPr lang="en-US" sz="1600"/>
              <a:t>Radar Scan: 16:07:52 UTC</a:t>
            </a:r>
          </a:p>
          <a:p>
            <a:r>
              <a:rPr lang="en-US" sz="1600" b="1"/>
              <a:t>10 km CAPPI</a:t>
            </a:r>
            <a:endParaRPr lang="en-US" sz="1600" b="1" dirty="0"/>
          </a:p>
        </p:txBody>
      </p:sp>
      <p:pic>
        <p:nvPicPr>
          <p:cNvPr id="5" name="Picture 4" descr="A picture containing chart&#10;&#10;Description automatically generated">
            <a:extLst>
              <a:ext uri="{FF2B5EF4-FFF2-40B4-BE49-F238E27FC236}">
                <a16:creationId xmlns:a16="http://schemas.microsoft.com/office/drawing/2014/main" id="{70382A68-11A5-5641-A868-C10FD4D6BF0F}"/>
              </a:ext>
            </a:extLst>
          </p:cNvPr>
          <p:cNvPicPr>
            <a:picLocks noChangeAspect="1"/>
          </p:cNvPicPr>
          <p:nvPr/>
        </p:nvPicPr>
        <p:blipFill>
          <a:blip r:embed="rId2"/>
          <a:stretch>
            <a:fillRect/>
          </a:stretch>
        </p:blipFill>
        <p:spPr>
          <a:xfrm>
            <a:off x="8985504" y="723900"/>
            <a:ext cx="1079500" cy="6134100"/>
          </a:xfrm>
          <a:prstGeom prst="rect">
            <a:avLst/>
          </a:prstGeom>
        </p:spPr>
      </p:pic>
      <p:pic>
        <p:nvPicPr>
          <p:cNvPr id="6" name="Picture 5" descr="A computer screen capture&#10;&#10;Description automatically generated with medium confidence">
            <a:extLst>
              <a:ext uri="{FF2B5EF4-FFF2-40B4-BE49-F238E27FC236}">
                <a16:creationId xmlns:a16="http://schemas.microsoft.com/office/drawing/2014/main" id="{CB2DEE3C-5D22-604E-B1CF-E9BF25D55151}"/>
              </a:ext>
            </a:extLst>
          </p:cNvPr>
          <p:cNvPicPr>
            <a:picLocks noChangeAspect="1"/>
          </p:cNvPicPr>
          <p:nvPr/>
        </p:nvPicPr>
        <p:blipFill rotWithShape="1">
          <a:blip r:embed="rId3"/>
          <a:srcRect r="11210"/>
          <a:stretch/>
        </p:blipFill>
        <p:spPr>
          <a:xfrm>
            <a:off x="2522778" y="0"/>
            <a:ext cx="6515762" cy="6858000"/>
          </a:xfrm>
          <a:prstGeom prst="rect">
            <a:avLst/>
          </a:prstGeom>
        </p:spPr>
      </p:pic>
      <p:cxnSp>
        <p:nvCxnSpPr>
          <p:cNvPr id="8" name="Straight Arrow Connector 7">
            <a:extLst>
              <a:ext uri="{FF2B5EF4-FFF2-40B4-BE49-F238E27FC236}">
                <a16:creationId xmlns:a16="http://schemas.microsoft.com/office/drawing/2014/main" id="{18D6812E-AC88-1346-B514-859ECA1BBA9C}"/>
              </a:ext>
            </a:extLst>
          </p:cNvPr>
          <p:cNvCxnSpPr>
            <a:cxnSpLocks/>
          </p:cNvCxnSpPr>
          <p:nvPr/>
        </p:nvCxnSpPr>
        <p:spPr>
          <a:xfrm flipH="1">
            <a:off x="5141843" y="450574"/>
            <a:ext cx="4383411" cy="1484243"/>
          </a:xfrm>
          <a:prstGeom prst="straightConnector1">
            <a:avLst/>
          </a:prstGeom>
          <a:ln w="38100">
            <a:solidFill>
              <a:srgbClr val="09813B"/>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EAE22B-B093-3C42-9FC0-FB44B08B9104}"/>
              </a:ext>
            </a:extLst>
          </p:cNvPr>
          <p:cNvSpPr txBox="1"/>
          <p:nvPr/>
        </p:nvSpPr>
        <p:spPr>
          <a:xfrm>
            <a:off x="9589706" y="125710"/>
            <a:ext cx="2471665" cy="461665"/>
          </a:xfrm>
          <a:prstGeom prst="rect">
            <a:avLst/>
          </a:prstGeom>
          <a:noFill/>
        </p:spPr>
        <p:txBody>
          <a:bodyPr wrap="square" rtlCol="0">
            <a:spAutoFit/>
          </a:bodyPr>
          <a:lstStyle/>
          <a:p>
            <a:r>
              <a:rPr lang="en-US" sz="1200" dirty="0"/>
              <a:t>Aircraft current position at time-stamp above.</a:t>
            </a:r>
          </a:p>
        </p:txBody>
      </p:sp>
    </p:spTree>
    <p:extLst>
      <p:ext uri="{BB962C8B-B14F-4D97-AF65-F5344CB8AC3E}">
        <p14:creationId xmlns:p14="http://schemas.microsoft.com/office/powerpoint/2010/main" val="1462957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26</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139321"/>
          </a:xfrm>
          <a:prstGeom prst="rect">
            <a:avLst/>
          </a:prstGeom>
          <a:noFill/>
        </p:spPr>
        <p:txBody>
          <a:bodyPr wrap="none" rtlCol="0">
            <a:spAutoFit/>
          </a:bodyPr>
          <a:lstStyle/>
          <a:p>
            <a:r>
              <a:rPr lang="en-US" sz="2400" dirty="0"/>
              <a:t>Flight Leg 3:</a:t>
            </a:r>
          </a:p>
          <a:p>
            <a:endParaRPr lang="en-US" dirty="0"/>
          </a:p>
          <a:p>
            <a:r>
              <a:rPr lang="en-US" sz="1600" dirty="0"/>
              <a:t>16:09:00 – 16:17:00 UTC</a:t>
            </a:r>
          </a:p>
          <a:p>
            <a:endParaRPr lang="en-US" dirty="0"/>
          </a:p>
          <a:p>
            <a:endParaRPr lang="en-US" dirty="0"/>
          </a:p>
          <a:p>
            <a:endParaRPr lang="en-US" dirty="0"/>
          </a:p>
          <a:p>
            <a:endParaRPr lang="en-US" dirty="0"/>
          </a:p>
          <a:p>
            <a:endParaRPr lang="en-US" dirty="0"/>
          </a:p>
          <a:p>
            <a:endParaRPr lang="en-US" dirty="0"/>
          </a:p>
          <a:p>
            <a:r>
              <a:rPr lang="en-US" sz="1600" dirty="0"/>
              <a:t>Radar Scan: 16:19:25 UTC</a:t>
            </a:r>
          </a:p>
          <a:p>
            <a:r>
              <a:rPr lang="en-US" sz="1600" b="1" dirty="0"/>
              <a:t>10 km CAPPI</a:t>
            </a:r>
          </a:p>
        </p:txBody>
      </p:sp>
      <p:pic>
        <p:nvPicPr>
          <p:cNvPr id="6" name="Picture 5" descr="A picture containing chart&#10;&#10;Description automatically generated">
            <a:extLst>
              <a:ext uri="{FF2B5EF4-FFF2-40B4-BE49-F238E27FC236}">
                <a16:creationId xmlns:a16="http://schemas.microsoft.com/office/drawing/2014/main" id="{E072ACEB-3AC7-674A-9C71-034685597293}"/>
              </a:ext>
            </a:extLst>
          </p:cNvPr>
          <p:cNvPicPr>
            <a:picLocks noChangeAspect="1"/>
          </p:cNvPicPr>
          <p:nvPr/>
        </p:nvPicPr>
        <p:blipFill>
          <a:blip r:embed="rId2"/>
          <a:stretch>
            <a:fillRect/>
          </a:stretch>
        </p:blipFill>
        <p:spPr>
          <a:xfrm>
            <a:off x="8997696" y="739140"/>
            <a:ext cx="1079500" cy="6134100"/>
          </a:xfrm>
          <a:prstGeom prst="rect">
            <a:avLst/>
          </a:prstGeom>
        </p:spPr>
      </p:pic>
      <p:pic>
        <p:nvPicPr>
          <p:cNvPr id="3" name="Picture 2">
            <a:extLst>
              <a:ext uri="{FF2B5EF4-FFF2-40B4-BE49-F238E27FC236}">
                <a16:creationId xmlns:a16="http://schemas.microsoft.com/office/drawing/2014/main" id="{8C617BC5-48E6-0A4A-9BB2-FCEB16BBC810}"/>
              </a:ext>
            </a:extLst>
          </p:cNvPr>
          <p:cNvPicPr>
            <a:picLocks noChangeAspect="1"/>
          </p:cNvPicPr>
          <p:nvPr/>
        </p:nvPicPr>
        <p:blipFill rotWithShape="1">
          <a:blip r:embed="rId3"/>
          <a:srcRect r="11210"/>
          <a:stretch/>
        </p:blipFill>
        <p:spPr>
          <a:xfrm>
            <a:off x="2522778" y="0"/>
            <a:ext cx="6515762" cy="6858000"/>
          </a:xfrm>
          <a:prstGeom prst="rect">
            <a:avLst/>
          </a:prstGeom>
        </p:spPr>
      </p:pic>
      <p:cxnSp>
        <p:nvCxnSpPr>
          <p:cNvPr id="8" name="Straight Arrow Connector 7">
            <a:extLst>
              <a:ext uri="{FF2B5EF4-FFF2-40B4-BE49-F238E27FC236}">
                <a16:creationId xmlns:a16="http://schemas.microsoft.com/office/drawing/2014/main" id="{18C8913C-9DB2-EE40-B9E6-B2C96CA299CF}"/>
              </a:ext>
            </a:extLst>
          </p:cNvPr>
          <p:cNvCxnSpPr>
            <a:cxnSpLocks/>
          </p:cNvCxnSpPr>
          <p:nvPr/>
        </p:nvCxnSpPr>
        <p:spPr>
          <a:xfrm flipH="1">
            <a:off x="5300870" y="450574"/>
            <a:ext cx="4224385" cy="3790122"/>
          </a:xfrm>
          <a:prstGeom prst="straightConnector1">
            <a:avLst/>
          </a:prstGeom>
          <a:ln w="38100">
            <a:solidFill>
              <a:srgbClr val="09813B"/>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492D37B-2350-0849-97F9-C9BABB41D78C}"/>
              </a:ext>
            </a:extLst>
          </p:cNvPr>
          <p:cNvSpPr txBox="1"/>
          <p:nvPr/>
        </p:nvSpPr>
        <p:spPr>
          <a:xfrm>
            <a:off x="9589706" y="125710"/>
            <a:ext cx="2471665" cy="461665"/>
          </a:xfrm>
          <a:prstGeom prst="rect">
            <a:avLst/>
          </a:prstGeom>
          <a:noFill/>
        </p:spPr>
        <p:txBody>
          <a:bodyPr wrap="square" rtlCol="0">
            <a:spAutoFit/>
          </a:bodyPr>
          <a:lstStyle/>
          <a:p>
            <a:r>
              <a:rPr lang="en-US" sz="1200" dirty="0"/>
              <a:t>Aircraft current position at time-stamp above.</a:t>
            </a:r>
          </a:p>
        </p:txBody>
      </p:sp>
    </p:spTree>
    <p:extLst>
      <p:ext uri="{BB962C8B-B14F-4D97-AF65-F5344CB8AC3E}">
        <p14:creationId xmlns:p14="http://schemas.microsoft.com/office/powerpoint/2010/main" val="4208628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27</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139321"/>
          </a:xfrm>
          <a:prstGeom prst="rect">
            <a:avLst/>
          </a:prstGeom>
          <a:noFill/>
        </p:spPr>
        <p:txBody>
          <a:bodyPr wrap="none" rtlCol="0">
            <a:spAutoFit/>
          </a:bodyPr>
          <a:lstStyle/>
          <a:p>
            <a:r>
              <a:rPr lang="en-US" sz="2400" dirty="0"/>
              <a:t>Flight Leg 4:</a:t>
            </a:r>
          </a:p>
          <a:p>
            <a:endParaRPr lang="en-US" dirty="0"/>
          </a:p>
          <a:p>
            <a:r>
              <a:rPr lang="en-US" sz="1600" dirty="0"/>
              <a:t>16:21:30 – 16:27:00 UTC</a:t>
            </a:r>
          </a:p>
          <a:p>
            <a:endParaRPr lang="en-US" dirty="0"/>
          </a:p>
          <a:p>
            <a:endParaRPr lang="en-US" dirty="0"/>
          </a:p>
          <a:p>
            <a:endParaRPr lang="en-US" dirty="0"/>
          </a:p>
          <a:p>
            <a:endParaRPr lang="en-US" dirty="0"/>
          </a:p>
          <a:p>
            <a:endParaRPr lang="en-US" dirty="0"/>
          </a:p>
          <a:p>
            <a:endParaRPr lang="en-US" dirty="0"/>
          </a:p>
          <a:p>
            <a:r>
              <a:rPr lang="en-US" sz="1600" dirty="0"/>
              <a:t>Radar Scan: 16:28:16 UTC</a:t>
            </a:r>
          </a:p>
          <a:p>
            <a:r>
              <a:rPr lang="en-US" sz="1600" b="1" dirty="0"/>
              <a:t>10 km CAPPI</a:t>
            </a:r>
          </a:p>
        </p:txBody>
      </p:sp>
      <p:sp>
        <p:nvSpPr>
          <p:cNvPr id="12" name="TextBox 11">
            <a:extLst>
              <a:ext uri="{FF2B5EF4-FFF2-40B4-BE49-F238E27FC236}">
                <a16:creationId xmlns:a16="http://schemas.microsoft.com/office/drawing/2014/main" id="{84D512D0-B451-314A-9249-D53A6A18785C}"/>
              </a:ext>
            </a:extLst>
          </p:cNvPr>
          <p:cNvSpPr txBox="1"/>
          <p:nvPr/>
        </p:nvSpPr>
        <p:spPr>
          <a:xfrm>
            <a:off x="9204306" y="0"/>
            <a:ext cx="2743200" cy="461665"/>
          </a:xfrm>
          <a:prstGeom prst="rect">
            <a:avLst/>
          </a:prstGeom>
          <a:noFill/>
        </p:spPr>
        <p:txBody>
          <a:bodyPr wrap="square" rtlCol="0">
            <a:spAutoFit/>
          </a:bodyPr>
          <a:lstStyle/>
          <a:p>
            <a:r>
              <a:rPr lang="en-US" sz="1200" dirty="0"/>
              <a:t>GoPro images and TWC probe indicate that the aircraft was still in cloud</a:t>
            </a:r>
          </a:p>
        </p:txBody>
      </p:sp>
      <p:pic>
        <p:nvPicPr>
          <p:cNvPr id="14" name="Picture 13" descr="A picture containing chart&#10;&#10;Description automatically generated">
            <a:extLst>
              <a:ext uri="{FF2B5EF4-FFF2-40B4-BE49-F238E27FC236}">
                <a16:creationId xmlns:a16="http://schemas.microsoft.com/office/drawing/2014/main" id="{F9CBBB6D-B6F9-1F42-A238-376CDA6989DE}"/>
              </a:ext>
            </a:extLst>
          </p:cNvPr>
          <p:cNvPicPr>
            <a:picLocks noChangeAspect="1"/>
          </p:cNvPicPr>
          <p:nvPr/>
        </p:nvPicPr>
        <p:blipFill>
          <a:blip r:embed="rId2"/>
          <a:stretch>
            <a:fillRect/>
          </a:stretch>
        </p:blipFill>
        <p:spPr>
          <a:xfrm>
            <a:off x="8956983" y="723900"/>
            <a:ext cx="1079500" cy="6134100"/>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9F29FCC-FF1D-4D44-B5D7-7D60C1157F41}"/>
              </a:ext>
            </a:extLst>
          </p:cNvPr>
          <p:cNvPicPr>
            <a:picLocks noChangeAspect="1"/>
          </p:cNvPicPr>
          <p:nvPr/>
        </p:nvPicPr>
        <p:blipFill rotWithShape="1">
          <a:blip r:embed="rId3"/>
          <a:srcRect r="10994"/>
          <a:stretch/>
        </p:blipFill>
        <p:spPr>
          <a:xfrm>
            <a:off x="2560320" y="0"/>
            <a:ext cx="6492268" cy="6858000"/>
          </a:xfrm>
          <a:prstGeom prst="rect">
            <a:avLst/>
          </a:prstGeom>
        </p:spPr>
      </p:pic>
      <p:cxnSp>
        <p:nvCxnSpPr>
          <p:cNvPr id="10" name="Straight Arrow Connector 9">
            <a:extLst>
              <a:ext uri="{FF2B5EF4-FFF2-40B4-BE49-F238E27FC236}">
                <a16:creationId xmlns:a16="http://schemas.microsoft.com/office/drawing/2014/main" id="{46D692B5-DF01-B74B-8872-EF10EB2C5103}"/>
              </a:ext>
            </a:extLst>
          </p:cNvPr>
          <p:cNvCxnSpPr>
            <a:cxnSpLocks/>
          </p:cNvCxnSpPr>
          <p:nvPr/>
        </p:nvCxnSpPr>
        <p:spPr>
          <a:xfrm flipH="1">
            <a:off x="4903304" y="250371"/>
            <a:ext cx="4301658" cy="12603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44A483D-1B33-6F43-A9E9-0543A828B415}"/>
              </a:ext>
            </a:extLst>
          </p:cNvPr>
          <p:cNvCxnSpPr>
            <a:cxnSpLocks/>
          </p:cNvCxnSpPr>
          <p:nvPr/>
        </p:nvCxnSpPr>
        <p:spPr>
          <a:xfrm flipH="1" flipV="1">
            <a:off x="4810539" y="1152940"/>
            <a:ext cx="5512904" cy="503582"/>
          </a:xfrm>
          <a:prstGeom prst="straightConnector1">
            <a:avLst/>
          </a:prstGeom>
          <a:ln w="38100">
            <a:solidFill>
              <a:srgbClr val="09813B"/>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F1127BD-01BA-2F44-8297-E4F6FD3C67FC}"/>
              </a:ext>
            </a:extLst>
          </p:cNvPr>
          <p:cNvSpPr txBox="1"/>
          <p:nvPr/>
        </p:nvSpPr>
        <p:spPr>
          <a:xfrm>
            <a:off x="10065970" y="1733476"/>
            <a:ext cx="2471665" cy="461665"/>
          </a:xfrm>
          <a:prstGeom prst="rect">
            <a:avLst/>
          </a:prstGeom>
          <a:noFill/>
        </p:spPr>
        <p:txBody>
          <a:bodyPr wrap="square" rtlCol="0">
            <a:spAutoFit/>
          </a:bodyPr>
          <a:lstStyle/>
          <a:p>
            <a:r>
              <a:rPr lang="en-US" sz="1200" dirty="0"/>
              <a:t>Aircraft current position at time-stamp above.</a:t>
            </a:r>
          </a:p>
        </p:txBody>
      </p:sp>
    </p:spTree>
    <p:extLst>
      <p:ext uri="{BB962C8B-B14F-4D97-AF65-F5344CB8AC3E}">
        <p14:creationId xmlns:p14="http://schemas.microsoft.com/office/powerpoint/2010/main" val="3757970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3D8EAB-1827-8840-946C-E93F5A73628C}"/>
              </a:ext>
            </a:extLst>
          </p:cNvPr>
          <p:cNvSpPr>
            <a:spLocks noGrp="1"/>
          </p:cNvSpPr>
          <p:nvPr>
            <p:ph type="sldNum" sz="quarter" idx="12"/>
          </p:nvPr>
        </p:nvSpPr>
        <p:spPr/>
        <p:txBody>
          <a:bodyPr/>
          <a:lstStyle/>
          <a:p>
            <a:fld id="{82AE4096-3D64-DC4A-A0BF-266D8FC108F5}" type="slidenum">
              <a:rPr lang="en-US" smtClean="0"/>
              <a:t>28</a:t>
            </a:fld>
            <a:endParaRPr lang="en-US"/>
          </a:p>
        </p:txBody>
      </p:sp>
      <p:sp>
        <p:nvSpPr>
          <p:cNvPr id="7" name="TextBox 6">
            <a:extLst>
              <a:ext uri="{FF2B5EF4-FFF2-40B4-BE49-F238E27FC236}">
                <a16:creationId xmlns:a16="http://schemas.microsoft.com/office/drawing/2014/main" id="{2E1E3F3A-7A6F-8A47-8828-9F97C7B1B522}"/>
              </a:ext>
            </a:extLst>
          </p:cNvPr>
          <p:cNvSpPr txBox="1"/>
          <p:nvPr/>
        </p:nvSpPr>
        <p:spPr>
          <a:xfrm>
            <a:off x="130629" y="250371"/>
            <a:ext cx="2320315" cy="3139321"/>
          </a:xfrm>
          <a:prstGeom prst="rect">
            <a:avLst/>
          </a:prstGeom>
          <a:noFill/>
        </p:spPr>
        <p:txBody>
          <a:bodyPr wrap="none" rtlCol="0">
            <a:spAutoFit/>
          </a:bodyPr>
          <a:lstStyle/>
          <a:p>
            <a:r>
              <a:rPr lang="en-US" sz="2400" dirty="0"/>
              <a:t>Flight Leg 5:</a:t>
            </a:r>
          </a:p>
          <a:p>
            <a:endParaRPr lang="en-US" dirty="0"/>
          </a:p>
          <a:p>
            <a:r>
              <a:rPr lang="en-US" sz="1600" dirty="0"/>
              <a:t>16:40:00 – 16:46:00 UTC</a:t>
            </a:r>
          </a:p>
          <a:p>
            <a:endParaRPr lang="en-US" dirty="0"/>
          </a:p>
          <a:p>
            <a:endParaRPr lang="en-US" dirty="0"/>
          </a:p>
          <a:p>
            <a:endParaRPr lang="en-US" dirty="0"/>
          </a:p>
          <a:p>
            <a:endParaRPr lang="en-US" dirty="0"/>
          </a:p>
          <a:p>
            <a:endParaRPr lang="en-US" dirty="0"/>
          </a:p>
          <a:p>
            <a:endParaRPr lang="en-US" dirty="0"/>
          </a:p>
          <a:p>
            <a:r>
              <a:rPr lang="en-US" sz="1600" dirty="0"/>
              <a:t>Radar Scan: 16:50:03 UTC</a:t>
            </a:r>
          </a:p>
          <a:p>
            <a:r>
              <a:rPr lang="en-US" sz="1600" b="1" dirty="0"/>
              <a:t>11 km CAPPI</a:t>
            </a:r>
          </a:p>
        </p:txBody>
      </p:sp>
      <p:pic>
        <p:nvPicPr>
          <p:cNvPr id="6" name="Picture 5" descr="A picture containing chart&#10;&#10;Description automatically generated">
            <a:extLst>
              <a:ext uri="{FF2B5EF4-FFF2-40B4-BE49-F238E27FC236}">
                <a16:creationId xmlns:a16="http://schemas.microsoft.com/office/drawing/2014/main" id="{8E66D4BF-47C9-824E-A40D-F3282C8A0B2A}"/>
              </a:ext>
            </a:extLst>
          </p:cNvPr>
          <p:cNvPicPr>
            <a:picLocks noChangeAspect="1"/>
          </p:cNvPicPr>
          <p:nvPr/>
        </p:nvPicPr>
        <p:blipFill>
          <a:blip r:embed="rId2"/>
          <a:stretch>
            <a:fillRect/>
          </a:stretch>
        </p:blipFill>
        <p:spPr>
          <a:xfrm>
            <a:off x="8985504" y="723900"/>
            <a:ext cx="1079500" cy="6134100"/>
          </a:xfrm>
          <a:prstGeom prst="rect">
            <a:avLst/>
          </a:prstGeom>
        </p:spPr>
      </p:pic>
      <p:pic>
        <p:nvPicPr>
          <p:cNvPr id="3" name="Picture 2" descr="A picture containing map&#10;&#10;Description automatically generated">
            <a:extLst>
              <a:ext uri="{FF2B5EF4-FFF2-40B4-BE49-F238E27FC236}">
                <a16:creationId xmlns:a16="http://schemas.microsoft.com/office/drawing/2014/main" id="{03AFCE2B-2F7B-A543-A976-F4CDD11EC5A8}"/>
              </a:ext>
            </a:extLst>
          </p:cNvPr>
          <p:cNvPicPr>
            <a:picLocks noChangeAspect="1"/>
          </p:cNvPicPr>
          <p:nvPr/>
        </p:nvPicPr>
        <p:blipFill rotWithShape="1">
          <a:blip r:embed="rId3"/>
          <a:srcRect r="10994"/>
          <a:stretch/>
        </p:blipFill>
        <p:spPr>
          <a:xfrm>
            <a:off x="2450944" y="0"/>
            <a:ext cx="6601644" cy="6858000"/>
          </a:xfrm>
          <a:prstGeom prst="rect">
            <a:avLst/>
          </a:prstGeom>
        </p:spPr>
      </p:pic>
      <p:cxnSp>
        <p:nvCxnSpPr>
          <p:cNvPr id="8" name="Straight Arrow Connector 7">
            <a:extLst>
              <a:ext uri="{FF2B5EF4-FFF2-40B4-BE49-F238E27FC236}">
                <a16:creationId xmlns:a16="http://schemas.microsoft.com/office/drawing/2014/main" id="{3215CB8F-20DC-7546-B4EC-2165CEE7A13C}"/>
              </a:ext>
            </a:extLst>
          </p:cNvPr>
          <p:cNvCxnSpPr>
            <a:cxnSpLocks/>
          </p:cNvCxnSpPr>
          <p:nvPr/>
        </p:nvCxnSpPr>
        <p:spPr>
          <a:xfrm flipV="1">
            <a:off x="2081307" y="2586605"/>
            <a:ext cx="2795493" cy="1684791"/>
          </a:xfrm>
          <a:prstGeom prst="straightConnector1">
            <a:avLst/>
          </a:prstGeom>
          <a:ln w="38100">
            <a:solidFill>
              <a:srgbClr val="09813B"/>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0670008-F533-C64A-897F-3D3EFC0DF921}"/>
              </a:ext>
            </a:extLst>
          </p:cNvPr>
          <p:cNvSpPr txBox="1"/>
          <p:nvPr/>
        </p:nvSpPr>
        <p:spPr>
          <a:xfrm>
            <a:off x="130629" y="4271396"/>
            <a:ext cx="2471665" cy="461665"/>
          </a:xfrm>
          <a:prstGeom prst="rect">
            <a:avLst/>
          </a:prstGeom>
          <a:noFill/>
        </p:spPr>
        <p:txBody>
          <a:bodyPr wrap="square" rtlCol="0">
            <a:spAutoFit/>
          </a:bodyPr>
          <a:lstStyle/>
          <a:p>
            <a:r>
              <a:rPr lang="en-US" sz="1200" dirty="0"/>
              <a:t>Aircraft current position at time-stamp above.</a:t>
            </a:r>
          </a:p>
        </p:txBody>
      </p:sp>
    </p:spTree>
    <p:extLst>
      <p:ext uri="{BB962C8B-B14F-4D97-AF65-F5344CB8AC3E}">
        <p14:creationId xmlns:p14="http://schemas.microsoft.com/office/powerpoint/2010/main" val="1368026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8200" y="-185866"/>
            <a:ext cx="10515600" cy="1325563"/>
          </a:xfrm>
        </p:spPr>
        <p:txBody>
          <a:bodyPr/>
          <a:lstStyle/>
          <a:p>
            <a:r>
              <a:rPr lang="en-US" dirty="0"/>
              <a:t>NLDN Data</a:t>
            </a:r>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29</a:t>
            </a:fld>
            <a:endParaRPr lang="en-US"/>
          </a:p>
        </p:txBody>
      </p:sp>
      <p:pic>
        <p:nvPicPr>
          <p:cNvPr id="14" name="Picture 13" descr="Chart, scatter chart&#10;&#10;Description automatically generated">
            <a:extLst>
              <a:ext uri="{FF2B5EF4-FFF2-40B4-BE49-F238E27FC236}">
                <a16:creationId xmlns:a16="http://schemas.microsoft.com/office/drawing/2014/main" id="{89607EE7-7677-CC4A-82B2-B9A22B39B279}"/>
              </a:ext>
            </a:extLst>
          </p:cNvPr>
          <p:cNvPicPr>
            <a:picLocks noChangeAspect="1"/>
          </p:cNvPicPr>
          <p:nvPr/>
        </p:nvPicPr>
        <p:blipFill>
          <a:blip r:embed="rId2"/>
          <a:stretch>
            <a:fillRect/>
          </a:stretch>
        </p:blipFill>
        <p:spPr>
          <a:xfrm>
            <a:off x="-5465" y="1898823"/>
            <a:ext cx="6093266" cy="3532448"/>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B9E44A0D-533F-FC45-A11B-8647E4A917F2}"/>
              </a:ext>
            </a:extLst>
          </p:cNvPr>
          <p:cNvPicPr>
            <a:picLocks noChangeAspect="1"/>
          </p:cNvPicPr>
          <p:nvPr/>
        </p:nvPicPr>
        <p:blipFill>
          <a:blip r:embed="rId3"/>
          <a:stretch>
            <a:fillRect/>
          </a:stretch>
        </p:blipFill>
        <p:spPr>
          <a:xfrm>
            <a:off x="6096000" y="1898823"/>
            <a:ext cx="6107504" cy="3532448"/>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93267"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668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FB9F-0379-534C-8148-11EB30266FFF}"/>
              </a:ext>
            </a:extLst>
          </p:cNvPr>
          <p:cNvSpPr>
            <a:spLocks noGrp="1"/>
          </p:cNvSpPr>
          <p:nvPr>
            <p:ph type="title"/>
          </p:nvPr>
        </p:nvSpPr>
        <p:spPr/>
        <p:txBody>
          <a:bodyPr/>
          <a:lstStyle/>
          <a:p>
            <a:r>
              <a:rPr lang="en-US" dirty="0"/>
              <a:t>Review from Last Committee Meeting</a:t>
            </a:r>
          </a:p>
        </p:txBody>
      </p:sp>
      <p:sp>
        <p:nvSpPr>
          <p:cNvPr id="3" name="Content Placeholder 2">
            <a:extLst>
              <a:ext uri="{FF2B5EF4-FFF2-40B4-BE49-F238E27FC236}">
                <a16:creationId xmlns:a16="http://schemas.microsoft.com/office/drawing/2014/main" id="{DFACE2D4-FD5C-D146-8E22-415392B9A5DB}"/>
              </a:ext>
            </a:extLst>
          </p:cNvPr>
          <p:cNvSpPr>
            <a:spLocks noGrp="1"/>
          </p:cNvSpPr>
          <p:nvPr>
            <p:ph idx="1"/>
          </p:nvPr>
        </p:nvSpPr>
        <p:spPr/>
        <p:txBody>
          <a:bodyPr/>
          <a:lstStyle/>
          <a:p>
            <a:r>
              <a:rPr lang="en-US" dirty="0"/>
              <a:t>Reviewed the AGU poster and oral presentations.</a:t>
            </a:r>
          </a:p>
          <a:p>
            <a:pPr lvl="1"/>
            <a:r>
              <a:rPr lang="en-US" dirty="0"/>
              <a:t>Presentations are on the UND Wiki page:</a:t>
            </a:r>
          </a:p>
          <a:p>
            <a:pPr lvl="2"/>
            <a:r>
              <a:rPr lang="en-US" dirty="0" err="1"/>
              <a:t>wiki.atmos.und.edu</a:t>
            </a:r>
            <a:r>
              <a:rPr lang="en-US" dirty="0"/>
              <a:t>/</a:t>
            </a:r>
            <a:r>
              <a:rPr lang="en-US" dirty="0" err="1"/>
              <a:t>doku.php?id</a:t>
            </a:r>
            <a:r>
              <a:rPr lang="en-US" dirty="0"/>
              <a:t>=</a:t>
            </a:r>
            <a:r>
              <a:rPr lang="en-US" dirty="0" err="1"/>
              <a:t>atmos:citation:research:agu_presentation</a:t>
            </a:r>
            <a:endParaRPr lang="en-US" dirty="0"/>
          </a:p>
          <a:p>
            <a:endParaRPr lang="en-US" dirty="0"/>
          </a:p>
          <a:p>
            <a:r>
              <a:rPr lang="en-US" dirty="0"/>
              <a:t>Completed the Thesis Plan of Study form.</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C74846B-6FBC-B34F-814C-8FF100AE893E}"/>
              </a:ext>
            </a:extLst>
          </p:cNvPr>
          <p:cNvSpPr>
            <a:spLocks noGrp="1"/>
          </p:cNvSpPr>
          <p:nvPr>
            <p:ph type="sldNum" sz="quarter" idx="12"/>
          </p:nvPr>
        </p:nvSpPr>
        <p:spPr/>
        <p:txBody>
          <a:bodyPr/>
          <a:lstStyle/>
          <a:p>
            <a:fld id="{01CCC68B-C77F-9648-A59F-C3AAC0C6F570}" type="slidenum">
              <a:rPr lang="en-US" smtClean="0"/>
              <a:t>3</a:t>
            </a:fld>
            <a:endParaRPr lang="en-US"/>
          </a:p>
        </p:txBody>
      </p:sp>
    </p:spTree>
    <p:extLst>
      <p:ext uri="{BB962C8B-B14F-4D97-AF65-F5344CB8AC3E}">
        <p14:creationId xmlns:p14="http://schemas.microsoft.com/office/powerpoint/2010/main" val="3430765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52841C-7AED-A248-9CE2-CBCE196A093F}"/>
              </a:ext>
            </a:extLst>
          </p:cNvPr>
          <p:cNvSpPr>
            <a:spLocks noGrp="1"/>
          </p:cNvSpPr>
          <p:nvPr>
            <p:ph type="sldNum" sz="quarter" idx="12"/>
          </p:nvPr>
        </p:nvSpPr>
        <p:spPr>
          <a:xfrm>
            <a:off x="-1915886" y="6477680"/>
            <a:ext cx="2743200" cy="365125"/>
          </a:xfrm>
        </p:spPr>
        <p:txBody>
          <a:bodyPr/>
          <a:lstStyle/>
          <a:p>
            <a:fld id="{82AE4096-3D64-DC4A-A0BF-266D8FC108F5}" type="slidenum">
              <a:rPr lang="en-US" smtClean="0"/>
              <a:t>30</a:t>
            </a:fld>
            <a:endParaRPr lang="en-US" dirty="0"/>
          </a:p>
        </p:txBody>
      </p:sp>
      <p:pic>
        <p:nvPicPr>
          <p:cNvPr id="7" name="Picture 6" descr="A picture containing white, dark&#10;&#10;Description automatically generated">
            <a:extLst>
              <a:ext uri="{FF2B5EF4-FFF2-40B4-BE49-F238E27FC236}">
                <a16:creationId xmlns:a16="http://schemas.microsoft.com/office/drawing/2014/main" id="{DA436095-4713-EF40-937D-5F4EC11C1AD1}"/>
              </a:ext>
            </a:extLst>
          </p:cNvPr>
          <p:cNvPicPr>
            <a:picLocks noChangeAspect="1"/>
          </p:cNvPicPr>
          <p:nvPr/>
        </p:nvPicPr>
        <p:blipFill rotWithShape="1">
          <a:blip r:embed="rId3"/>
          <a:srcRect l="35540" t="36600" r="50595" b="30711"/>
          <a:stretch/>
        </p:blipFill>
        <p:spPr>
          <a:xfrm>
            <a:off x="0" y="4789356"/>
            <a:ext cx="2394644" cy="2094702"/>
          </a:xfrm>
          <a:prstGeom prst="rect">
            <a:avLst/>
          </a:prstGeom>
        </p:spPr>
      </p:pic>
      <p:pic>
        <p:nvPicPr>
          <p:cNvPr id="12" name="Picture 11" descr="A black object on a white surface&#10;&#10;Description automatically generated with low confidence">
            <a:extLst>
              <a:ext uri="{FF2B5EF4-FFF2-40B4-BE49-F238E27FC236}">
                <a16:creationId xmlns:a16="http://schemas.microsoft.com/office/drawing/2014/main" id="{7B754589-3E2A-C445-B703-345736D34B52}"/>
              </a:ext>
            </a:extLst>
          </p:cNvPr>
          <p:cNvPicPr>
            <a:picLocks noChangeAspect="1"/>
          </p:cNvPicPr>
          <p:nvPr/>
        </p:nvPicPr>
        <p:blipFill rotWithShape="1">
          <a:blip r:embed="rId4"/>
          <a:srcRect l="23179" t="40313" r="64358" b="30296"/>
          <a:stretch/>
        </p:blipFill>
        <p:spPr>
          <a:xfrm>
            <a:off x="0" y="2692521"/>
            <a:ext cx="2396382" cy="2096835"/>
          </a:xfrm>
          <a:prstGeom prst="rect">
            <a:avLst/>
          </a:prstGeom>
        </p:spPr>
      </p:pic>
      <p:pic>
        <p:nvPicPr>
          <p:cNvPr id="16" name="Picture 15" descr="A picture containing dark&#10;&#10;Description automatically generated">
            <a:extLst>
              <a:ext uri="{FF2B5EF4-FFF2-40B4-BE49-F238E27FC236}">
                <a16:creationId xmlns:a16="http://schemas.microsoft.com/office/drawing/2014/main" id="{8FEF6BD5-D4DF-3B45-AF7D-AA1978D539F2}"/>
              </a:ext>
            </a:extLst>
          </p:cNvPr>
          <p:cNvPicPr>
            <a:picLocks noChangeAspect="1"/>
          </p:cNvPicPr>
          <p:nvPr/>
        </p:nvPicPr>
        <p:blipFill rotWithShape="1">
          <a:blip r:embed="rId5"/>
          <a:srcRect l="37149" t="28076" r="50931" b="39235"/>
          <a:stretch/>
        </p:blipFill>
        <p:spPr>
          <a:xfrm>
            <a:off x="0" y="334203"/>
            <a:ext cx="2394644" cy="2387893"/>
          </a:xfrm>
          <a:prstGeom prst="rect">
            <a:avLst/>
          </a:prstGeom>
        </p:spPr>
      </p:pic>
      <p:pic>
        <p:nvPicPr>
          <p:cNvPr id="18" name="Picture 17">
            <a:extLst>
              <a:ext uri="{FF2B5EF4-FFF2-40B4-BE49-F238E27FC236}">
                <a16:creationId xmlns:a16="http://schemas.microsoft.com/office/drawing/2014/main" id="{B7F4B7A2-5A80-7949-81A6-EFD2B241CBC0}"/>
              </a:ext>
            </a:extLst>
          </p:cNvPr>
          <p:cNvPicPr>
            <a:picLocks noChangeAspect="1"/>
          </p:cNvPicPr>
          <p:nvPr/>
        </p:nvPicPr>
        <p:blipFill rotWithShape="1">
          <a:blip r:embed="rId6"/>
          <a:srcRect l="19773" t="33719" r="66883" b="8971"/>
          <a:stretch/>
        </p:blipFill>
        <p:spPr>
          <a:xfrm rot="5400000">
            <a:off x="5607198" y="4791868"/>
            <a:ext cx="1626919" cy="259242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B3835CE3-77B8-944E-95D7-FD400DCFFDBB}"/>
              </a:ext>
            </a:extLst>
          </p:cNvPr>
          <p:cNvPicPr>
            <a:picLocks noChangeAspect="1"/>
          </p:cNvPicPr>
          <p:nvPr/>
        </p:nvPicPr>
        <p:blipFill rotWithShape="1">
          <a:blip r:embed="rId7"/>
          <a:srcRect l="58965" t="39136" r="25256" b="8620"/>
          <a:stretch/>
        </p:blipFill>
        <p:spPr>
          <a:xfrm>
            <a:off x="5126185" y="2911429"/>
            <a:ext cx="1923803" cy="2363190"/>
          </a:xfrm>
          <a:prstGeom prst="rect">
            <a:avLst/>
          </a:prstGeom>
        </p:spPr>
      </p:pic>
      <p:pic>
        <p:nvPicPr>
          <p:cNvPr id="24" name="Picture 23" descr="A picture containing white&#10;&#10;Description automatically generated">
            <a:extLst>
              <a:ext uri="{FF2B5EF4-FFF2-40B4-BE49-F238E27FC236}">
                <a16:creationId xmlns:a16="http://schemas.microsoft.com/office/drawing/2014/main" id="{BBCF8A8F-572E-9740-A76F-9D9BB3CF0586}"/>
              </a:ext>
            </a:extLst>
          </p:cNvPr>
          <p:cNvPicPr>
            <a:picLocks noChangeAspect="1"/>
          </p:cNvPicPr>
          <p:nvPr/>
        </p:nvPicPr>
        <p:blipFill rotWithShape="1">
          <a:blip r:embed="rId8"/>
          <a:srcRect l="52962" t="16131" r="32817" b="26558"/>
          <a:stretch/>
        </p:blipFill>
        <p:spPr>
          <a:xfrm>
            <a:off x="5126185" y="319008"/>
            <a:ext cx="1733797" cy="2592421"/>
          </a:xfrm>
          <a:prstGeom prst="rect">
            <a:avLst/>
          </a:prstGeom>
        </p:spPr>
      </p:pic>
      <p:pic>
        <p:nvPicPr>
          <p:cNvPr id="31" name="Picture 30" descr="A picture containing outdoor, dark&#10;&#10;Description automatically generated">
            <a:extLst>
              <a:ext uri="{FF2B5EF4-FFF2-40B4-BE49-F238E27FC236}">
                <a16:creationId xmlns:a16="http://schemas.microsoft.com/office/drawing/2014/main" id="{4EA0CAF4-7E0E-2E4E-ADBA-F7250357772B}"/>
              </a:ext>
            </a:extLst>
          </p:cNvPr>
          <p:cNvPicPr>
            <a:picLocks noChangeAspect="1"/>
          </p:cNvPicPr>
          <p:nvPr/>
        </p:nvPicPr>
        <p:blipFill rotWithShape="1">
          <a:blip r:embed="rId9"/>
          <a:srcRect l="35357" t="47757" r="55130" b="32607"/>
          <a:stretch/>
        </p:blipFill>
        <p:spPr>
          <a:xfrm>
            <a:off x="2390976" y="4789356"/>
            <a:ext cx="2735209" cy="2094702"/>
          </a:xfrm>
          <a:prstGeom prst="rect">
            <a:avLst/>
          </a:prstGeom>
        </p:spPr>
      </p:pic>
      <p:pic>
        <p:nvPicPr>
          <p:cNvPr id="33" name="Picture 32" descr="A picture containing text, outdoor, air, dark&#10;&#10;Description automatically generated">
            <a:extLst>
              <a:ext uri="{FF2B5EF4-FFF2-40B4-BE49-F238E27FC236}">
                <a16:creationId xmlns:a16="http://schemas.microsoft.com/office/drawing/2014/main" id="{11EFA54C-730B-884B-BBD4-EA84CC96FE8C}"/>
              </a:ext>
            </a:extLst>
          </p:cNvPr>
          <p:cNvPicPr>
            <a:picLocks noChangeAspect="1"/>
          </p:cNvPicPr>
          <p:nvPr/>
        </p:nvPicPr>
        <p:blipFill rotWithShape="1">
          <a:blip r:embed="rId10"/>
          <a:srcRect l="28575" t="47757" r="64607" b="18859"/>
          <a:stretch/>
        </p:blipFill>
        <p:spPr>
          <a:xfrm>
            <a:off x="3162737" y="334203"/>
            <a:ext cx="1133023" cy="2058293"/>
          </a:xfrm>
          <a:prstGeom prst="rect">
            <a:avLst/>
          </a:prstGeom>
        </p:spPr>
      </p:pic>
      <p:pic>
        <p:nvPicPr>
          <p:cNvPr id="35" name="Picture 34">
            <a:extLst>
              <a:ext uri="{FF2B5EF4-FFF2-40B4-BE49-F238E27FC236}">
                <a16:creationId xmlns:a16="http://schemas.microsoft.com/office/drawing/2014/main" id="{65B776F2-8E6A-E54B-A169-22736790A2F0}"/>
              </a:ext>
            </a:extLst>
          </p:cNvPr>
          <p:cNvPicPr>
            <a:picLocks noChangeAspect="1"/>
          </p:cNvPicPr>
          <p:nvPr/>
        </p:nvPicPr>
        <p:blipFill rotWithShape="1">
          <a:blip r:embed="rId11"/>
          <a:srcRect l="37279" t="56298" r="52461" b="15495"/>
          <a:stretch/>
        </p:blipFill>
        <p:spPr>
          <a:xfrm>
            <a:off x="2531927" y="2346688"/>
            <a:ext cx="2394644" cy="2442668"/>
          </a:xfrm>
          <a:prstGeom prst="rect">
            <a:avLst/>
          </a:prstGeom>
        </p:spPr>
      </p:pic>
      <p:sp>
        <p:nvSpPr>
          <p:cNvPr id="36" name="TextBox 35">
            <a:extLst>
              <a:ext uri="{FF2B5EF4-FFF2-40B4-BE49-F238E27FC236}">
                <a16:creationId xmlns:a16="http://schemas.microsoft.com/office/drawing/2014/main" id="{94EC29E9-AA14-0641-8ACE-194A3DC30738}"/>
              </a:ext>
            </a:extLst>
          </p:cNvPr>
          <p:cNvSpPr txBox="1"/>
          <p:nvPr/>
        </p:nvSpPr>
        <p:spPr>
          <a:xfrm>
            <a:off x="411571" y="15195"/>
            <a:ext cx="1571502" cy="369332"/>
          </a:xfrm>
          <a:prstGeom prst="rect">
            <a:avLst/>
          </a:prstGeom>
          <a:noFill/>
        </p:spPr>
        <p:txBody>
          <a:bodyPr wrap="square" rtlCol="0">
            <a:spAutoFit/>
          </a:bodyPr>
          <a:lstStyle/>
          <a:p>
            <a:r>
              <a:rPr lang="en-US" u="sng" dirty="0"/>
              <a:t>Confidence = 1</a:t>
            </a:r>
          </a:p>
        </p:txBody>
      </p:sp>
      <p:sp>
        <p:nvSpPr>
          <p:cNvPr id="37" name="TextBox 36">
            <a:extLst>
              <a:ext uri="{FF2B5EF4-FFF2-40B4-BE49-F238E27FC236}">
                <a16:creationId xmlns:a16="http://schemas.microsoft.com/office/drawing/2014/main" id="{7E50AC02-31FA-7A4C-A6FC-88978BB2B9C2}"/>
              </a:ext>
            </a:extLst>
          </p:cNvPr>
          <p:cNvSpPr txBox="1"/>
          <p:nvPr/>
        </p:nvSpPr>
        <p:spPr>
          <a:xfrm>
            <a:off x="2908048" y="0"/>
            <a:ext cx="1571502" cy="369332"/>
          </a:xfrm>
          <a:prstGeom prst="rect">
            <a:avLst/>
          </a:prstGeom>
          <a:noFill/>
        </p:spPr>
        <p:txBody>
          <a:bodyPr wrap="square" rtlCol="0">
            <a:spAutoFit/>
          </a:bodyPr>
          <a:lstStyle/>
          <a:p>
            <a:r>
              <a:rPr lang="en-US" u="sng" dirty="0"/>
              <a:t>Confidence = 2</a:t>
            </a:r>
          </a:p>
        </p:txBody>
      </p:sp>
      <p:sp>
        <p:nvSpPr>
          <p:cNvPr id="38" name="TextBox 37">
            <a:extLst>
              <a:ext uri="{FF2B5EF4-FFF2-40B4-BE49-F238E27FC236}">
                <a16:creationId xmlns:a16="http://schemas.microsoft.com/office/drawing/2014/main" id="{E925DE4B-23F4-9A42-8CFF-525430BB444A}"/>
              </a:ext>
            </a:extLst>
          </p:cNvPr>
          <p:cNvSpPr txBox="1"/>
          <p:nvPr/>
        </p:nvSpPr>
        <p:spPr>
          <a:xfrm>
            <a:off x="5142153" y="0"/>
            <a:ext cx="1571502" cy="369332"/>
          </a:xfrm>
          <a:prstGeom prst="rect">
            <a:avLst/>
          </a:prstGeom>
          <a:noFill/>
        </p:spPr>
        <p:txBody>
          <a:bodyPr wrap="square" rtlCol="0">
            <a:spAutoFit/>
          </a:bodyPr>
          <a:lstStyle/>
          <a:p>
            <a:r>
              <a:rPr lang="en-US" u="sng" dirty="0"/>
              <a:t>Confidence = 3</a:t>
            </a:r>
          </a:p>
        </p:txBody>
      </p:sp>
      <p:sp>
        <p:nvSpPr>
          <p:cNvPr id="39" name="TextBox 38">
            <a:extLst>
              <a:ext uri="{FF2B5EF4-FFF2-40B4-BE49-F238E27FC236}">
                <a16:creationId xmlns:a16="http://schemas.microsoft.com/office/drawing/2014/main" id="{B63AA51A-74E4-344A-A333-4EAF7A5E9C50}"/>
              </a:ext>
            </a:extLst>
          </p:cNvPr>
          <p:cNvSpPr txBox="1"/>
          <p:nvPr/>
        </p:nvSpPr>
        <p:spPr>
          <a:xfrm>
            <a:off x="7006301" y="2114800"/>
            <a:ext cx="1733797" cy="369332"/>
          </a:xfrm>
          <a:prstGeom prst="rect">
            <a:avLst/>
          </a:prstGeom>
          <a:noFill/>
        </p:spPr>
        <p:txBody>
          <a:bodyPr wrap="square" rtlCol="0">
            <a:spAutoFit/>
          </a:bodyPr>
          <a:lstStyle/>
          <a:p>
            <a:r>
              <a:rPr lang="en-US" b="1" dirty="0"/>
              <a:t>(NOT TO SCALE)</a:t>
            </a:r>
          </a:p>
        </p:txBody>
      </p:sp>
      <p:sp>
        <p:nvSpPr>
          <p:cNvPr id="41" name="Slide Number Placeholder 3">
            <a:extLst>
              <a:ext uri="{FF2B5EF4-FFF2-40B4-BE49-F238E27FC236}">
                <a16:creationId xmlns:a16="http://schemas.microsoft.com/office/drawing/2014/main" id="{E8C39FFA-D049-B142-BAAD-0641E146FF18}"/>
              </a:ext>
            </a:extLst>
          </p:cNvPr>
          <p:cNvSpPr txBox="1">
            <a:spLocks/>
          </p:cNvSpPr>
          <p:nvPr/>
        </p:nvSpPr>
        <p:spPr>
          <a:xfrm>
            <a:off x="9448800" y="1940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AE4096-3D64-DC4A-A0BF-266D8FC108F5}" type="slidenum">
              <a:rPr lang="en-US" smtClean="0"/>
              <a:pPr/>
              <a:t>30</a:t>
            </a:fld>
            <a:endParaRPr lang="en-US"/>
          </a:p>
        </p:txBody>
      </p:sp>
      <p:cxnSp>
        <p:nvCxnSpPr>
          <p:cNvPr id="3" name="Straight Connector 2">
            <a:extLst>
              <a:ext uri="{FF2B5EF4-FFF2-40B4-BE49-F238E27FC236}">
                <a16:creationId xmlns:a16="http://schemas.microsoft.com/office/drawing/2014/main" id="{594B7CBF-E753-9E48-B4F7-43E8E604DE2B}"/>
              </a:ext>
            </a:extLst>
          </p:cNvPr>
          <p:cNvCxnSpPr/>
          <p:nvPr/>
        </p:nvCxnSpPr>
        <p:spPr>
          <a:xfrm>
            <a:off x="2390976" y="15195"/>
            <a:ext cx="0" cy="6868863"/>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F5F3CA-CB72-6B4D-8124-8FEBAD75FC1D}"/>
              </a:ext>
            </a:extLst>
          </p:cNvPr>
          <p:cNvCxnSpPr/>
          <p:nvPr/>
        </p:nvCxnSpPr>
        <p:spPr>
          <a:xfrm>
            <a:off x="5135638" y="32675"/>
            <a:ext cx="0" cy="6868863"/>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EA67FD3-FF93-9644-8ECB-62EC325FF5CD}"/>
              </a:ext>
            </a:extLst>
          </p:cNvPr>
          <p:cNvSpPr txBox="1"/>
          <p:nvPr/>
        </p:nvSpPr>
        <p:spPr>
          <a:xfrm>
            <a:off x="9069886" y="271582"/>
            <a:ext cx="2710543" cy="6586418"/>
          </a:xfrm>
          <a:prstGeom prst="rect">
            <a:avLst/>
          </a:prstGeom>
          <a:noFill/>
        </p:spPr>
        <p:txBody>
          <a:bodyPr wrap="square" rtlCol="0">
            <a:spAutoFit/>
          </a:bodyPr>
          <a:lstStyle/>
          <a:p>
            <a:r>
              <a:rPr lang="en-US" sz="1600" dirty="0"/>
              <a:t>﻿Chain aggregates were </a:t>
            </a:r>
            <a:r>
              <a:rPr lang="en-US" sz="1600" b="1" dirty="0"/>
              <a:t>defined</a:t>
            </a:r>
            <a:r>
              <a:rPr lang="en-US" sz="1600" dirty="0"/>
              <a:t> by:</a:t>
            </a:r>
          </a:p>
          <a:p>
            <a:endParaRPr lang="en-US" sz="1600" dirty="0"/>
          </a:p>
          <a:p>
            <a:pPr marL="342900" indent="-342900">
              <a:buFont typeface="Arial" panose="020B0604020202020204" pitchFamily="34" charset="0"/>
              <a:buChar char="•"/>
            </a:pPr>
            <a:r>
              <a:rPr lang="en-US" sz="1600" dirty="0"/>
              <a:t>3 or more particles oriented in a linear fashion and/or...</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Multiple particles joined by small joints and/or…</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Elongated</a:t>
            </a:r>
          </a:p>
          <a:p>
            <a:endParaRPr lang="en-US" sz="1600" dirty="0"/>
          </a:p>
          <a:p>
            <a:r>
              <a:rPr lang="en-US" sz="1600" b="1" dirty="0"/>
              <a:t>Confidence</a:t>
            </a:r>
            <a:r>
              <a:rPr lang="en-US" sz="1600" dirty="0"/>
              <a:t> was determined by the classifier:</a:t>
            </a:r>
          </a:p>
          <a:p>
            <a:endParaRPr lang="en-US" sz="1600" dirty="0"/>
          </a:p>
          <a:p>
            <a:pPr marL="342900" indent="-342900">
              <a:buFont typeface="+mj-lt"/>
              <a:buAutoNum type="arabicPeriod"/>
            </a:pPr>
            <a:r>
              <a:rPr lang="en-US" sz="1600" dirty="0"/>
              <a:t>Lowest Confidence (1): One of the three definitions observed.</a:t>
            </a:r>
          </a:p>
          <a:p>
            <a:pPr marL="342900" indent="-342900">
              <a:buFont typeface="+mj-lt"/>
              <a:buAutoNum type="arabicPeriod"/>
            </a:pPr>
            <a:endParaRPr lang="en-US" sz="1600" dirty="0"/>
          </a:p>
          <a:p>
            <a:pPr marL="342900" indent="-342900">
              <a:buFont typeface="+mj-lt"/>
              <a:buAutoNum type="arabicPeriod"/>
            </a:pPr>
            <a:r>
              <a:rPr lang="en-US" sz="1600" dirty="0"/>
              <a:t>Moderate Confidence (2): Two of the three definitions observed.</a:t>
            </a:r>
          </a:p>
          <a:p>
            <a:pPr marL="342900" indent="-342900">
              <a:buFont typeface="+mj-lt"/>
              <a:buAutoNum type="arabicPeriod"/>
            </a:pPr>
            <a:endParaRPr lang="en-US" sz="1600" dirty="0"/>
          </a:p>
          <a:p>
            <a:pPr marL="342900" indent="-342900">
              <a:buFont typeface="+mj-lt"/>
              <a:buAutoNum type="arabicPeriod"/>
            </a:pPr>
            <a:r>
              <a:rPr lang="en-US" sz="1600" dirty="0"/>
              <a:t>Highest Confidence (3): All three definitions observed.</a:t>
            </a:r>
          </a:p>
        </p:txBody>
      </p:sp>
      <p:cxnSp>
        <p:nvCxnSpPr>
          <p:cNvPr id="23" name="Straight Connector 22">
            <a:extLst>
              <a:ext uri="{FF2B5EF4-FFF2-40B4-BE49-F238E27FC236}">
                <a16:creationId xmlns:a16="http://schemas.microsoft.com/office/drawing/2014/main" id="{A547C5EF-FA88-BF47-949B-046812A54A62}"/>
              </a:ext>
            </a:extLst>
          </p:cNvPr>
          <p:cNvCxnSpPr>
            <a:cxnSpLocks/>
          </p:cNvCxnSpPr>
          <p:nvPr/>
        </p:nvCxnSpPr>
        <p:spPr>
          <a:xfrm>
            <a:off x="9069886" y="271582"/>
            <a:ext cx="0" cy="6505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44BEAE-399A-5945-8826-0B3FAAE2EBA5}"/>
              </a:ext>
            </a:extLst>
          </p:cNvPr>
          <p:cNvCxnSpPr>
            <a:cxnSpLocks/>
          </p:cNvCxnSpPr>
          <p:nvPr/>
        </p:nvCxnSpPr>
        <p:spPr>
          <a:xfrm>
            <a:off x="11780428" y="271582"/>
            <a:ext cx="0" cy="6505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E1B026-6DE0-BE47-A637-15C7C08882B5}"/>
              </a:ext>
            </a:extLst>
          </p:cNvPr>
          <p:cNvCxnSpPr>
            <a:cxnSpLocks/>
          </p:cNvCxnSpPr>
          <p:nvPr/>
        </p:nvCxnSpPr>
        <p:spPr>
          <a:xfrm>
            <a:off x="9069886" y="271582"/>
            <a:ext cx="27105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202B0F4-5706-824E-9CAF-363C2742D951}"/>
              </a:ext>
            </a:extLst>
          </p:cNvPr>
          <p:cNvCxnSpPr>
            <a:cxnSpLocks/>
          </p:cNvCxnSpPr>
          <p:nvPr/>
        </p:nvCxnSpPr>
        <p:spPr>
          <a:xfrm>
            <a:off x="9069886" y="6777026"/>
            <a:ext cx="271054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086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52B2AD-98F4-3B49-8CF4-9146A8D71191}"/>
              </a:ext>
            </a:extLst>
          </p:cNvPr>
          <p:cNvSpPr>
            <a:spLocks noGrp="1"/>
          </p:cNvSpPr>
          <p:nvPr>
            <p:ph type="sldNum" sz="quarter" idx="12"/>
          </p:nvPr>
        </p:nvSpPr>
        <p:spPr>
          <a:xfrm>
            <a:off x="9448800" y="6492875"/>
            <a:ext cx="2743200" cy="365125"/>
          </a:xfrm>
        </p:spPr>
        <p:txBody>
          <a:bodyPr/>
          <a:lstStyle/>
          <a:p>
            <a:fld id="{82AE4096-3D64-DC4A-A0BF-266D8FC108F5}" type="slidenum">
              <a:rPr lang="en-US" smtClean="0"/>
              <a:t>31</a:t>
            </a:fld>
            <a:endParaRPr lang="en-US" dirty="0"/>
          </a:p>
        </p:txBody>
      </p:sp>
      <p:pic>
        <p:nvPicPr>
          <p:cNvPr id="6" name="Picture 5" descr="Chart, line chart&#10;&#10;Description automatically generated">
            <a:extLst>
              <a:ext uri="{FF2B5EF4-FFF2-40B4-BE49-F238E27FC236}">
                <a16:creationId xmlns:a16="http://schemas.microsoft.com/office/drawing/2014/main" id="{C359A814-EBBD-4A49-A5BF-B0C1A470C2F0}"/>
              </a:ext>
            </a:extLst>
          </p:cNvPr>
          <p:cNvPicPr>
            <a:picLocks noChangeAspect="1"/>
          </p:cNvPicPr>
          <p:nvPr/>
        </p:nvPicPr>
        <p:blipFill rotWithShape="1">
          <a:blip r:embed="rId2"/>
          <a:srcRect l="8905" t="5966" r="7269"/>
          <a:stretch/>
        </p:blipFill>
        <p:spPr>
          <a:xfrm>
            <a:off x="0" y="535603"/>
            <a:ext cx="6095999" cy="4991191"/>
          </a:xfrm>
          <a:prstGeom prst="rect">
            <a:avLst/>
          </a:prstGeom>
        </p:spPr>
      </p:pic>
      <p:pic>
        <p:nvPicPr>
          <p:cNvPr id="8" name="Picture 7" descr="Chart, line chart&#10;&#10;Description automatically generated">
            <a:extLst>
              <a:ext uri="{FF2B5EF4-FFF2-40B4-BE49-F238E27FC236}">
                <a16:creationId xmlns:a16="http://schemas.microsoft.com/office/drawing/2014/main" id="{2C93C1F5-98A0-6944-B71A-31A350DEEDF4}"/>
              </a:ext>
            </a:extLst>
          </p:cNvPr>
          <p:cNvPicPr>
            <a:picLocks noChangeAspect="1"/>
          </p:cNvPicPr>
          <p:nvPr/>
        </p:nvPicPr>
        <p:blipFill rotWithShape="1">
          <a:blip r:embed="rId3"/>
          <a:srcRect l="10003" t="5966" r="6172"/>
          <a:stretch/>
        </p:blipFill>
        <p:spPr>
          <a:xfrm>
            <a:off x="6096001" y="535603"/>
            <a:ext cx="6095999" cy="4991191"/>
          </a:xfrm>
          <a:prstGeom prst="rect">
            <a:avLst/>
          </a:prstGeom>
        </p:spPr>
      </p:pic>
      <p:cxnSp>
        <p:nvCxnSpPr>
          <p:cNvPr id="10" name="Straight Connector 9">
            <a:extLst>
              <a:ext uri="{FF2B5EF4-FFF2-40B4-BE49-F238E27FC236}">
                <a16:creationId xmlns:a16="http://schemas.microsoft.com/office/drawing/2014/main" id="{F053466D-3D47-D74F-BDF5-D85E027EFBDA}"/>
              </a:ext>
            </a:extLst>
          </p:cNvPr>
          <p:cNvCxnSpPr>
            <a:cxnSpLocks/>
          </p:cNvCxnSpPr>
          <p:nvPr/>
        </p:nvCxnSpPr>
        <p:spPr>
          <a:xfrm>
            <a:off x="2369713" y="901521"/>
            <a:ext cx="0" cy="522543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286900-9D99-1D4D-8328-9D1353793559}"/>
              </a:ext>
            </a:extLst>
          </p:cNvPr>
          <p:cNvCxnSpPr>
            <a:cxnSpLocks/>
          </p:cNvCxnSpPr>
          <p:nvPr/>
        </p:nvCxnSpPr>
        <p:spPr>
          <a:xfrm>
            <a:off x="4028942" y="901521"/>
            <a:ext cx="0" cy="522543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EA5536-0523-6E41-AEFA-4EAAE34A1453}"/>
              </a:ext>
            </a:extLst>
          </p:cNvPr>
          <p:cNvCxnSpPr>
            <a:cxnSpLocks/>
          </p:cNvCxnSpPr>
          <p:nvPr/>
        </p:nvCxnSpPr>
        <p:spPr>
          <a:xfrm>
            <a:off x="8394879" y="901521"/>
            <a:ext cx="0" cy="522543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61FE26-7C4A-E54C-8CC2-D572963741FD}"/>
              </a:ext>
            </a:extLst>
          </p:cNvPr>
          <p:cNvCxnSpPr>
            <a:cxnSpLocks/>
          </p:cNvCxnSpPr>
          <p:nvPr/>
        </p:nvCxnSpPr>
        <p:spPr>
          <a:xfrm>
            <a:off x="10054108" y="901521"/>
            <a:ext cx="0" cy="522543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025065-770E-6D44-8454-774D9619D004}"/>
              </a:ext>
            </a:extLst>
          </p:cNvPr>
          <p:cNvSpPr txBox="1"/>
          <p:nvPr/>
        </p:nvSpPr>
        <p:spPr>
          <a:xfrm>
            <a:off x="4729766" y="203622"/>
            <a:ext cx="2732466" cy="369332"/>
          </a:xfrm>
          <a:prstGeom prst="rect">
            <a:avLst/>
          </a:prstGeom>
          <a:noFill/>
        </p:spPr>
        <p:txBody>
          <a:bodyPr wrap="square" rtlCol="0">
            <a:spAutoFit/>
          </a:bodyPr>
          <a:lstStyle/>
          <a:p>
            <a:r>
              <a:rPr lang="en-US" b="1" dirty="0"/>
              <a:t>Distance From Storm Core</a:t>
            </a:r>
          </a:p>
        </p:txBody>
      </p:sp>
      <p:sp>
        <p:nvSpPr>
          <p:cNvPr id="17" name="TextBox 16">
            <a:extLst>
              <a:ext uri="{FF2B5EF4-FFF2-40B4-BE49-F238E27FC236}">
                <a16:creationId xmlns:a16="http://schemas.microsoft.com/office/drawing/2014/main" id="{1C28FE81-28AC-0548-B2AE-96A8563F8EBA}"/>
              </a:ext>
            </a:extLst>
          </p:cNvPr>
          <p:cNvSpPr txBox="1"/>
          <p:nvPr/>
        </p:nvSpPr>
        <p:spPr>
          <a:xfrm>
            <a:off x="521601" y="5526793"/>
            <a:ext cx="1848112" cy="1200329"/>
          </a:xfrm>
          <a:prstGeom prst="rect">
            <a:avLst/>
          </a:prstGeom>
          <a:noFill/>
        </p:spPr>
        <p:txBody>
          <a:bodyPr wrap="square" rtlCol="0">
            <a:spAutoFit/>
          </a:bodyPr>
          <a:lstStyle/>
          <a:p>
            <a:pPr algn="ctr"/>
            <a:r>
              <a:rPr lang="en-US" sz="1200" b="1" u="sng" dirty="0"/>
              <a:t>1</a:t>
            </a:r>
            <a:r>
              <a:rPr lang="en-US" sz="1200" b="1" u="sng" baseline="30000" dirty="0"/>
              <a:t>st</a:t>
            </a:r>
            <a:r>
              <a:rPr lang="en-US" sz="1200" b="1" u="sng" dirty="0"/>
              <a:t> 1/3 of FL1</a:t>
            </a:r>
          </a:p>
          <a:p>
            <a:pPr algn="ctr"/>
            <a:r>
              <a:rPr lang="en-US" sz="1200" dirty="0"/>
              <a:t># of Chains = 68</a:t>
            </a:r>
          </a:p>
          <a:p>
            <a:pPr algn="ctr"/>
            <a:r>
              <a:rPr lang="en-US" sz="1200" dirty="0"/>
              <a:t># of PHIPS Images = 435</a:t>
            </a:r>
          </a:p>
          <a:p>
            <a:pPr algn="ctr"/>
            <a:r>
              <a:rPr lang="en-US" sz="1200" b="1" dirty="0"/>
              <a:t>15.6%</a:t>
            </a:r>
          </a:p>
          <a:p>
            <a:pPr algn="ctr"/>
            <a:r>
              <a:rPr lang="en-US" sz="1200" dirty="0"/>
              <a:t>mean distance = 84.0 km</a:t>
            </a:r>
          </a:p>
          <a:p>
            <a:pPr algn="ctr"/>
            <a:r>
              <a:rPr lang="en-US" sz="1200" dirty="0"/>
              <a:t>median distance = 82.9 km</a:t>
            </a:r>
          </a:p>
        </p:txBody>
      </p:sp>
      <p:sp>
        <p:nvSpPr>
          <p:cNvPr id="18" name="TextBox 17">
            <a:extLst>
              <a:ext uri="{FF2B5EF4-FFF2-40B4-BE49-F238E27FC236}">
                <a16:creationId xmlns:a16="http://schemas.microsoft.com/office/drawing/2014/main" id="{35932026-C50F-4041-8CDE-CC556B630BC0}"/>
              </a:ext>
            </a:extLst>
          </p:cNvPr>
          <p:cNvSpPr txBox="1"/>
          <p:nvPr/>
        </p:nvSpPr>
        <p:spPr>
          <a:xfrm>
            <a:off x="2309101" y="5539555"/>
            <a:ext cx="1848107" cy="1384995"/>
          </a:xfrm>
          <a:prstGeom prst="rect">
            <a:avLst/>
          </a:prstGeom>
          <a:noFill/>
        </p:spPr>
        <p:txBody>
          <a:bodyPr wrap="square" rtlCol="0">
            <a:spAutoFit/>
          </a:bodyPr>
          <a:lstStyle/>
          <a:p>
            <a:pPr algn="ctr"/>
            <a:r>
              <a:rPr lang="en-US" sz="1200" b="1" u="sng" dirty="0"/>
              <a:t>2</a:t>
            </a:r>
            <a:r>
              <a:rPr lang="en-US" sz="1200" b="1" u="sng" baseline="30000" dirty="0"/>
              <a:t>nd</a:t>
            </a:r>
            <a:r>
              <a:rPr lang="en-US" sz="1200" b="1" u="sng" dirty="0"/>
              <a:t> 1/3 of FL1</a:t>
            </a:r>
          </a:p>
          <a:p>
            <a:pPr algn="ctr"/>
            <a:r>
              <a:rPr lang="en-US" sz="1200" dirty="0"/>
              <a:t># of Chains = 73</a:t>
            </a:r>
          </a:p>
          <a:p>
            <a:pPr algn="ctr"/>
            <a:r>
              <a:rPr lang="en-US" sz="1200" dirty="0"/>
              <a:t># of PHIPS Images = 398</a:t>
            </a:r>
          </a:p>
          <a:p>
            <a:pPr algn="ctr"/>
            <a:r>
              <a:rPr lang="en-US" sz="1200" b="1" dirty="0"/>
              <a:t>18.3%</a:t>
            </a:r>
          </a:p>
          <a:p>
            <a:pPr algn="ctr"/>
            <a:r>
              <a:rPr lang="en-US" sz="1200" dirty="0"/>
              <a:t>mean distance = 63.7 km</a:t>
            </a:r>
          </a:p>
          <a:p>
            <a:pPr algn="ctr"/>
            <a:r>
              <a:rPr lang="en-US" sz="1200" dirty="0"/>
              <a:t>median distance = 64.7 km</a:t>
            </a:r>
          </a:p>
          <a:p>
            <a:pPr algn="ctr"/>
            <a:endParaRPr lang="en-US" sz="1200" dirty="0"/>
          </a:p>
        </p:txBody>
      </p:sp>
      <p:sp>
        <p:nvSpPr>
          <p:cNvPr id="19" name="TextBox 18">
            <a:extLst>
              <a:ext uri="{FF2B5EF4-FFF2-40B4-BE49-F238E27FC236}">
                <a16:creationId xmlns:a16="http://schemas.microsoft.com/office/drawing/2014/main" id="{25D36075-C273-8247-9B5B-F37EE778E388}"/>
              </a:ext>
            </a:extLst>
          </p:cNvPr>
          <p:cNvSpPr txBox="1"/>
          <p:nvPr/>
        </p:nvSpPr>
        <p:spPr>
          <a:xfrm>
            <a:off x="4096596" y="5542114"/>
            <a:ext cx="1848112" cy="1200329"/>
          </a:xfrm>
          <a:prstGeom prst="rect">
            <a:avLst/>
          </a:prstGeom>
          <a:noFill/>
        </p:spPr>
        <p:txBody>
          <a:bodyPr wrap="square" rtlCol="0">
            <a:spAutoFit/>
          </a:bodyPr>
          <a:lstStyle/>
          <a:p>
            <a:pPr algn="ctr"/>
            <a:r>
              <a:rPr lang="en-US" sz="1200" b="1" u="sng" dirty="0"/>
              <a:t>3</a:t>
            </a:r>
            <a:r>
              <a:rPr lang="en-US" sz="1200" b="1" u="sng" baseline="30000" dirty="0"/>
              <a:t>rd</a:t>
            </a:r>
            <a:r>
              <a:rPr lang="en-US" sz="1200" b="1" u="sng" dirty="0"/>
              <a:t> 1/3 of FL1</a:t>
            </a:r>
          </a:p>
          <a:p>
            <a:pPr algn="ctr"/>
            <a:r>
              <a:rPr lang="en-US" sz="1200" dirty="0"/>
              <a:t># of Chains = 44</a:t>
            </a:r>
          </a:p>
          <a:p>
            <a:pPr algn="ctr"/>
            <a:r>
              <a:rPr lang="en-US" sz="1200" dirty="0"/>
              <a:t># of PHIPS Images = 389</a:t>
            </a:r>
          </a:p>
          <a:p>
            <a:pPr algn="ctr"/>
            <a:r>
              <a:rPr lang="en-US" sz="1200" b="1" dirty="0"/>
              <a:t>11.3%</a:t>
            </a:r>
          </a:p>
          <a:p>
            <a:pPr algn="ctr"/>
            <a:r>
              <a:rPr lang="en-US" sz="1200" dirty="0"/>
              <a:t>mean distance = 36.5 km</a:t>
            </a:r>
          </a:p>
          <a:p>
            <a:pPr algn="ctr"/>
            <a:r>
              <a:rPr lang="en-US" sz="1200" dirty="0"/>
              <a:t>median distance = 34.8 km</a:t>
            </a:r>
          </a:p>
        </p:txBody>
      </p:sp>
      <p:sp>
        <p:nvSpPr>
          <p:cNvPr id="20" name="TextBox 19">
            <a:extLst>
              <a:ext uri="{FF2B5EF4-FFF2-40B4-BE49-F238E27FC236}">
                <a16:creationId xmlns:a16="http://schemas.microsoft.com/office/drawing/2014/main" id="{10DBF1BF-F1FC-E345-A503-ACE2CB1A9772}"/>
              </a:ext>
            </a:extLst>
          </p:cNvPr>
          <p:cNvSpPr txBox="1"/>
          <p:nvPr/>
        </p:nvSpPr>
        <p:spPr>
          <a:xfrm>
            <a:off x="6617600" y="5538935"/>
            <a:ext cx="1777285" cy="1200329"/>
          </a:xfrm>
          <a:prstGeom prst="rect">
            <a:avLst/>
          </a:prstGeom>
          <a:noFill/>
        </p:spPr>
        <p:txBody>
          <a:bodyPr wrap="square" rtlCol="0">
            <a:spAutoFit/>
          </a:bodyPr>
          <a:lstStyle/>
          <a:p>
            <a:pPr algn="ctr"/>
            <a:r>
              <a:rPr lang="en-US" sz="1200" b="1" u="sng" dirty="0"/>
              <a:t>1</a:t>
            </a:r>
            <a:r>
              <a:rPr lang="en-US" sz="1200" b="1" u="sng" baseline="30000" dirty="0"/>
              <a:t>st</a:t>
            </a:r>
            <a:r>
              <a:rPr lang="en-US" sz="1200" b="1" u="sng" dirty="0"/>
              <a:t> 1/3 of FL2</a:t>
            </a:r>
          </a:p>
          <a:p>
            <a:pPr algn="ctr"/>
            <a:r>
              <a:rPr lang="en-US" sz="1200" dirty="0"/>
              <a:t># of Chains = 0</a:t>
            </a:r>
          </a:p>
          <a:p>
            <a:pPr algn="ctr"/>
            <a:r>
              <a:rPr lang="en-US" sz="1200" b="1" dirty="0"/>
              <a:t>*# of PHIPS Images = 1*</a:t>
            </a:r>
          </a:p>
          <a:p>
            <a:pPr algn="ctr"/>
            <a:r>
              <a:rPr lang="en-US" sz="1200" b="1" dirty="0"/>
              <a:t>0%</a:t>
            </a:r>
          </a:p>
          <a:p>
            <a:pPr algn="ctr"/>
            <a:r>
              <a:rPr lang="en-US" sz="1200" dirty="0"/>
              <a:t>mean distance = N/A</a:t>
            </a:r>
          </a:p>
          <a:p>
            <a:pPr algn="ctr"/>
            <a:r>
              <a:rPr lang="en-US" sz="1200" dirty="0"/>
              <a:t>median distance = N/A</a:t>
            </a:r>
          </a:p>
        </p:txBody>
      </p:sp>
      <p:sp>
        <p:nvSpPr>
          <p:cNvPr id="21" name="TextBox 20">
            <a:extLst>
              <a:ext uri="{FF2B5EF4-FFF2-40B4-BE49-F238E27FC236}">
                <a16:creationId xmlns:a16="http://schemas.microsoft.com/office/drawing/2014/main" id="{3819AB49-F182-8F45-BF6E-489160548C51}"/>
              </a:ext>
            </a:extLst>
          </p:cNvPr>
          <p:cNvSpPr txBox="1"/>
          <p:nvPr/>
        </p:nvSpPr>
        <p:spPr>
          <a:xfrm>
            <a:off x="8301354" y="5541261"/>
            <a:ext cx="1848105" cy="1384995"/>
          </a:xfrm>
          <a:prstGeom prst="rect">
            <a:avLst/>
          </a:prstGeom>
          <a:noFill/>
        </p:spPr>
        <p:txBody>
          <a:bodyPr wrap="square" rtlCol="0">
            <a:spAutoFit/>
          </a:bodyPr>
          <a:lstStyle/>
          <a:p>
            <a:pPr algn="ctr"/>
            <a:r>
              <a:rPr lang="en-US" sz="1200" b="1" u="sng" dirty="0"/>
              <a:t>2</a:t>
            </a:r>
            <a:r>
              <a:rPr lang="en-US" sz="1200" b="1" u="sng" baseline="30000" dirty="0"/>
              <a:t>nd</a:t>
            </a:r>
            <a:r>
              <a:rPr lang="en-US" sz="1200" b="1" u="sng" dirty="0"/>
              <a:t> 1/3 of FL2</a:t>
            </a:r>
          </a:p>
          <a:p>
            <a:pPr algn="ctr"/>
            <a:r>
              <a:rPr lang="en-US" sz="1200" dirty="0"/>
              <a:t># of Chains = 17</a:t>
            </a:r>
          </a:p>
          <a:p>
            <a:pPr algn="ctr"/>
            <a:r>
              <a:rPr lang="en-US" sz="1200" dirty="0"/>
              <a:t># of PHIPS Images = 103</a:t>
            </a:r>
          </a:p>
          <a:p>
            <a:pPr algn="ctr"/>
            <a:r>
              <a:rPr lang="en-US" sz="1200" b="1" dirty="0"/>
              <a:t>16.5%</a:t>
            </a:r>
          </a:p>
          <a:p>
            <a:pPr algn="ctr"/>
            <a:r>
              <a:rPr lang="en-US" sz="1200" dirty="0"/>
              <a:t>mean distance = 44.7 km</a:t>
            </a:r>
          </a:p>
          <a:p>
            <a:pPr algn="ctr"/>
            <a:r>
              <a:rPr lang="en-US" sz="1200" dirty="0"/>
              <a:t>median distance = 45.2 km</a:t>
            </a:r>
          </a:p>
          <a:p>
            <a:pPr algn="ctr"/>
            <a:endParaRPr lang="en-US" sz="1200" b="1" dirty="0"/>
          </a:p>
        </p:txBody>
      </p:sp>
      <p:sp>
        <p:nvSpPr>
          <p:cNvPr id="22" name="TextBox 21">
            <a:extLst>
              <a:ext uri="{FF2B5EF4-FFF2-40B4-BE49-F238E27FC236}">
                <a16:creationId xmlns:a16="http://schemas.microsoft.com/office/drawing/2014/main" id="{D66EFCA2-FEBA-554E-8E3E-B21E0E420592}"/>
              </a:ext>
            </a:extLst>
          </p:cNvPr>
          <p:cNvSpPr txBox="1"/>
          <p:nvPr/>
        </p:nvSpPr>
        <p:spPr>
          <a:xfrm>
            <a:off x="10106950" y="5542114"/>
            <a:ext cx="1848103" cy="1200329"/>
          </a:xfrm>
          <a:prstGeom prst="rect">
            <a:avLst/>
          </a:prstGeom>
          <a:noFill/>
        </p:spPr>
        <p:txBody>
          <a:bodyPr wrap="square" rtlCol="0">
            <a:spAutoFit/>
          </a:bodyPr>
          <a:lstStyle/>
          <a:p>
            <a:pPr algn="ctr"/>
            <a:r>
              <a:rPr lang="en-US" sz="1200" b="1" u="sng" dirty="0"/>
              <a:t>3</a:t>
            </a:r>
            <a:r>
              <a:rPr lang="en-US" sz="1200" b="1" u="sng" baseline="30000" dirty="0"/>
              <a:t>rd</a:t>
            </a:r>
            <a:r>
              <a:rPr lang="en-US" sz="1200" b="1" u="sng" dirty="0"/>
              <a:t> 1/3 of FL2</a:t>
            </a:r>
          </a:p>
          <a:p>
            <a:pPr algn="ctr"/>
            <a:r>
              <a:rPr lang="en-US" sz="1200" dirty="0"/>
              <a:t># of Chains = 24</a:t>
            </a:r>
          </a:p>
          <a:p>
            <a:pPr algn="ctr"/>
            <a:r>
              <a:rPr lang="en-US" sz="1200" dirty="0"/>
              <a:t># of PHIPS Images = 252</a:t>
            </a:r>
          </a:p>
          <a:p>
            <a:pPr algn="ctr"/>
            <a:r>
              <a:rPr lang="en-US" sz="1200" b="1" dirty="0"/>
              <a:t>9.5%</a:t>
            </a:r>
          </a:p>
          <a:p>
            <a:pPr algn="ctr"/>
            <a:r>
              <a:rPr lang="en-US" sz="1200" dirty="0"/>
              <a:t>mean distance = 54.8 km</a:t>
            </a:r>
          </a:p>
          <a:p>
            <a:pPr algn="ctr"/>
            <a:r>
              <a:rPr lang="en-US" sz="1200" dirty="0"/>
              <a:t>median distance = 53.5 km</a:t>
            </a:r>
          </a:p>
        </p:txBody>
      </p:sp>
      <p:sp>
        <p:nvSpPr>
          <p:cNvPr id="23" name="TextBox 22">
            <a:extLst>
              <a:ext uri="{FF2B5EF4-FFF2-40B4-BE49-F238E27FC236}">
                <a16:creationId xmlns:a16="http://schemas.microsoft.com/office/drawing/2014/main" id="{AF17B782-B5B0-FB4A-8DDE-50BEEC00056B}"/>
              </a:ext>
            </a:extLst>
          </p:cNvPr>
          <p:cNvSpPr txBox="1"/>
          <p:nvPr/>
        </p:nvSpPr>
        <p:spPr>
          <a:xfrm>
            <a:off x="2935333" y="150951"/>
            <a:ext cx="595641" cy="369332"/>
          </a:xfrm>
          <a:prstGeom prst="rect">
            <a:avLst/>
          </a:prstGeom>
          <a:noFill/>
        </p:spPr>
        <p:txBody>
          <a:bodyPr wrap="square" rtlCol="0">
            <a:spAutoFit/>
          </a:bodyPr>
          <a:lstStyle/>
          <a:p>
            <a:r>
              <a:rPr lang="en-US" b="1" dirty="0"/>
              <a:t>FL1</a:t>
            </a:r>
          </a:p>
        </p:txBody>
      </p:sp>
      <p:sp>
        <p:nvSpPr>
          <p:cNvPr id="24" name="TextBox 23">
            <a:extLst>
              <a:ext uri="{FF2B5EF4-FFF2-40B4-BE49-F238E27FC236}">
                <a16:creationId xmlns:a16="http://schemas.microsoft.com/office/drawing/2014/main" id="{44DF4DC8-AD3F-7348-A63C-1C989A8BA164}"/>
              </a:ext>
            </a:extLst>
          </p:cNvPr>
          <p:cNvSpPr txBox="1"/>
          <p:nvPr/>
        </p:nvSpPr>
        <p:spPr>
          <a:xfrm>
            <a:off x="8927585" y="150951"/>
            <a:ext cx="595641" cy="369332"/>
          </a:xfrm>
          <a:prstGeom prst="rect">
            <a:avLst/>
          </a:prstGeom>
          <a:noFill/>
        </p:spPr>
        <p:txBody>
          <a:bodyPr wrap="square" rtlCol="0">
            <a:spAutoFit/>
          </a:bodyPr>
          <a:lstStyle/>
          <a:p>
            <a:r>
              <a:rPr lang="en-US" b="1" dirty="0"/>
              <a:t>FL2</a:t>
            </a:r>
          </a:p>
        </p:txBody>
      </p:sp>
    </p:spTree>
    <p:extLst>
      <p:ext uri="{BB962C8B-B14F-4D97-AF65-F5344CB8AC3E}">
        <p14:creationId xmlns:p14="http://schemas.microsoft.com/office/powerpoint/2010/main" val="289265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066C6F90-43F1-4649-8AD4-F70A42655A53}"/>
              </a:ext>
            </a:extLst>
          </p:cNvPr>
          <p:cNvPicPr>
            <a:picLocks noChangeAspect="1"/>
          </p:cNvPicPr>
          <p:nvPr/>
        </p:nvPicPr>
        <p:blipFill rotWithShape="1">
          <a:blip r:embed="rId2"/>
          <a:srcRect l="9972" t="5747" r="7482"/>
          <a:stretch/>
        </p:blipFill>
        <p:spPr>
          <a:xfrm>
            <a:off x="0" y="468770"/>
            <a:ext cx="6100521" cy="5084064"/>
          </a:xfrm>
          <a:prstGeom prst="rect">
            <a:avLst/>
          </a:prstGeom>
        </p:spPr>
      </p:pic>
      <p:pic>
        <p:nvPicPr>
          <p:cNvPr id="7" name="Picture 6" descr="Chart, line chart&#10;&#10;Description automatically generated">
            <a:extLst>
              <a:ext uri="{FF2B5EF4-FFF2-40B4-BE49-F238E27FC236}">
                <a16:creationId xmlns:a16="http://schemas.microsoft.com/office/drawing/2014/main" id="{5E0D092F-70E9-5A4E-836D-45FF6D5AE464}"/>
              </a:ext>
            </a:extLst>
          </p:cNvPr>
          <p:cNvPicPr>
            <a:picLocks noChangeAspect="1"/>
          </p:cNvPicPr>
          <p:nvPr/>
        </p:nvPicPr>
        <p:blipFill rotWithShape="1">
          <a:blip r:embed="rId3"/>
          <a:srcRect l="9606" t="5747" r="7248"/>
          <a:stretch/>
        </p:blipFill>
        <p:spPr>
          <a:xfrm>
            <a:off x="6006412" y="484686"/>
            <a:ext cx="6140265" cy="5080290"/>
          </a:xfrm>
          <a:prstGeom prst="rect">
            <a:avLst/>
          </a:prstGeom>
        </p:spPr>
      </p:pic>
      <p:sp>
        <p:nvSpPr>
          <p:cNvPr id="4" name="Slide Number Placeholder 3">
            <a:extLst>
              <a:ext uri="{FF2B5EF4-FFF2-40B4-BE49-F238E27FC236}">
                <a16:creationId xmlns:a16="http://schemas.microsoft.com/office/drawing/2014/main" id="{ED52B2AD-98F4-3B49-8CF4-9146A8D71191}"/>
              </a:ext>
            </a:extLst>
          </p:cNvPr>
          <p:cNvSpPr>
            <a:spLocks noGrp="1"/>
          </p:cNvSpPr>
          <p:nvPr>
            <p:ph type="sldNum" sz="quarter" idx="12"/>
          </p:nvPr>
        </p:nvSpPr>
        <p:spPr>
          <a:xfrm>
            <a:off x="9448800" y="6492875"/>
            <a:ext cx="2743200" cy="365125"/>
          </a:xfrm>
        </p:spPr>
        <p:txBody>
          <a:bodyPr/>
          <a:lstStyle/>
          <a:p>
            <a:fld id="{82AE4096-3D64-DC4A-A0BF-266D8FC108F5}" type="slidenum">
              <a:rPr lang="en-US" smtClean="0"/>
              <a:t>32</a:t>
            </a:fld>
            <a:endParaRPr lang="en-US" dirty="0"/>
          </a:p>
        </p:txBody>
      </p:sp>
      <p:cxnSp>
        <p:nvCxnSpPr>
          <p:cNvPr id="10" name="Straight Connector 9">
            <a:extLst>
              <a:ext uri="{FF2B5EF4-FFF2-40B4-BE49-F238E27FC236}">
                <a16:creationId xmlns:a16="http://schemas.microsoft.com/office/drawing/2014/main" id="{F053466D-3D47-D74F-BDF5-D85E027EFBDA}"/>
              </a:ext>
            </a:extLst>
          </p:cNvPr>
          <p:cNvCxnSpPr>
            <a:cxnSpLocks/>
          </p:cNvCxnSpPr>
          <p:nvPr/>
        </p:nvCxnSpPr>
        <p:spPr>
          <a:xfrm>
            <a:off x="2369713" y="901521"/>
            <a:ext cx="0" cy="53412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286900-9D99-1D4D-8328-9D1353793559}"/>
              </a:ext>
            </a:extLst>
          </p:cNvPr>
          <p:cNvCxnSpPr>
            <a:cxnSpLocks/>
          </p:cNvCxnSpPr>
          <p:nvPr/>
        </p:nvCxnSpPr>
        <p:spPr>
          <a:xfrm>
            <a:off x="4028942" y="901521"/>
            <a:ext cx="0" cy="53412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EA5536-0523-6E41-AEFA-4EAAE34A1453}"/>
              </a:ext>
            </a:extLst>
          </p:cNvPr>
          <p:cNvCxnSpPr>
            <a:cxnSpLocks/>
          </p:cNvCxnSpPr>
          <p:nvPr/>
        </p:nvCxnSpPr>
        <p:spPr>
          <a:xfrm>
            <a:off x="8394879" y="901521"/>
            <a:ext cx="0" cy="53412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61FE26-7C4A-E54C-8CC2-D572963741FD}"/>
              </a:ext>
            </a:extLst>
          </p:cNvPr>
          <p:cNvCxnSpPr>
            <a:cxnSpLocks/>
          </p:cNvCxnSpPr>
          <p:nvPr/>
        </p:nvCxnSpPr>
        <p:spPr>
          <a:xfrm>
            <a:off x="10054108" y="901521"/>
            <a:ext cx="0" cy="534123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025065-770E-6D44-8454-774D9619D004}"/>
              </a:ext>
            </a:extLst>
          </p:cNvPr>
          <p:cNvSpPr txBox="1"/>
          <p:nvPr/>
        </p:nvSpPr>
        <p:spPr>
          <a:xfrm>
            <a:off x="4729766" y="34275"/>
            <a:ext cx="2732466" cy="369332"/>
          </a:xfrm>
          <a:prstGeom prst="rect">
            <a:avLst/>
          </a:prstGeom>
          <a:noFill/>
        </p:spPr>
        <p:txBody>
          <a:bodyPr wrap="square" rtlCol="0">
            <a:spAutoFit/>
          </a:bodyPr>
          <a:lstStyle/>
          <a:p>
            <a:r>
              <a:rPr lang="en-US" b="1" dirty="0"/>
              <a:t>Distance From Storm Core</a:t>
            </a:r>
          </a:p>
        </p:txBody>
      </p:sp>
      <p:sp>
        <p:nvSpPr>
          <p:cNvPr id="17" name="TextBox 16">
            <a:extLst>
              <a:ext uri="{FF2B5EF4-FFF2-40B4-BE49-F238E27FC236}">
                <a16:creationId xmlns:a16="http://schemas.microsoft.com/office/drawing/2014/main" id="{1C28FE81-28AC-0548-B2AE-96A8563F8EBA}"/>
              </a:ext>
            </a:extLst>
          </p:cNvPr>
          <p:cNvSpPr txBox="1"/>
          <p:nvPr/>
        </p:nvSpPr>
        <p:spPr>
          <a:xfrm>
            <a:off x="488546" y="5513144"/>
            <a:ext cx="1861712" cy="1200329"/>
          </a:xfrm>
          <a:prstGeom prst="rect">
            <a:avLst/>
          </a:prstGeom>
          <a:noFill/>
        </p:spPr>
        <p:txBody>
          <a:bodyPr wrap="square" rtlCol="0">
            <a:spAutoFit/>
          </a:bodyPr>
          <a:lstStyle/>
          <a:p>
            <a:pPr algn="ctr"/>
            <a:r>
              <a:rPr lang="en-US" sz="1200" b="1" u="sng" dirty="0"/>
              <a:t>1</a:t>
            </a:r>
            <a:r>
              <a:rPr lang="en-US" sz="1200" b="1" u="sng" baseline="30000" dirty="0"/>
              <a:t>st</a:t>
            </a:r>
            <a:r>
              <a:rPr lang="en-US" sz="1200" b="1" u="sng" dirty="0"/>
              <a:t> 1/3 of FL3</a:t>
            </a:r>
          </a:p>
          <a:p>
            <a:pPr algn="ctr"/>
            <a:r>
              <a:rPr lang="en-US" sz="1200" dirty="0"/>
              <a:t># of Chains = 95</a:t>
            </a:r>
          </a:p>
          <a:p>
            <a:pPr algn="ctr"/>
            <a:r>
              <a:rPr lang="en-US" sz="1200" dirty="0"/>
              <a:t># of PHIPS Images = 421</a:t>
            </a:r>
          </a:p>
          <a:p>
            <a:pPr algn="ctr"/>
            <a:r>
              <a:rPr lang="en-US" sz="1200" b="1" dirty="0"/>
              <a:t>22.5%</a:t>
            </a:r>
          </a:p>
          <a:p>
            <a:pPr algn="ctr"/>
            <a:r>
              <a:rPr lang="en-US" sz="1200" dirty="0"/>
              <a:t>mean distance = 63.2 km</a:t>
            </a:r>
          </a:p>
          <a:p>
            <a:pPr algn="ctr"/>
            <a:r>
              <a:rPr lang="en-US" sz="1200" dirty="0"/>
              <a:t>median distance = 62.4 km</a:t>
            </a:r>
          </a:p>
        </p:txBody>
      </p:sp>
      <p:sp>
        <p:nvSpPr>
          <p:cNvPr id="18" name="TextBox 17">
            <a:extLst>
              <a:ext uri="{FF2B5EF4-FFF2-40B4-BE49-F238E27FC236}">
                <a16:creationId xmlns:a16="http://schemas.microsoft.com/office/drawing/2014/main" id="{35932026-C50F-4041-8CDE-CC556B630BC0}"/>
              </a:ext>
            </a:extLst>
          </p:cNvPr>
          <p:cNvSpPr txBox="1"/>
          <p:nvPr/>
        </p:nvSpPr>
        <p:spPr>
          <a:xfrm>
            <a:off x="2246923" y="5518032"/>
            <a:ext cx="1861708" cy="1200329"/>
          </a:xfrm>
          <a:prstGeom prst="rect">
            <a:avLst/>
          </a:prstGeom>
          <a:noFill/>
        </p:spPr>
        <p:txBody>
          <a:bodyPr wrap="square" rtlCol="0">
            <a:spAutoFit/>
          </a:bodyPr>
          <a:lstStyle/>
          <a:p>
            <a:pPr algn="ctr"/>
            <a:r>
              <a:rPr lang="en-US" sz="1200" b="1" u="sng" dirty="0"/>
              <a:t>2</a:t>
            </a:r>
            <a:r>
              <a:rPr lang="en-US" sz="1200" b="1" u="sng" baseline="30000" dirty="0"/>
              <a:t>nd</a:t>
            </a:r>
            <a:r>
              <a:rPr lang="en-US" sz="1200" b="1" u="sng" dirty="0"/>
              <a:t> 1/3 of FL3</a:t>
            </a:r>
          </a:p>
          <a:p>
            <a:pPr algn="ctr"/>
            <a:r>
              <a:rPr lang="en-US" sz="1200" dirty="0"/>
              <a:t># of Chains = 53</a:t>
            </a:r>
          </a:p>
          <a:p>
            <a:pPr algn="ctr"/>
            <a:r>
              <a:rPr lang="en-US" sz="1200" dirty="0"/>
              <a:t># of PHIPS Images = 484</a:t>
            </a:r>
          </a:p>
          <a:p>
            <a:pPr algn="ctr"/>
            <a:r>
              <a:rPr lang="en-US" sz="1200" b="1" dirty="0"/>
              <a:t>10.9%</a:t>
            </a:r>
          </a:p>
          <a:p>
            <a:pPr algn="ctr"/>
            <a:r>
              <a:rPr lang="en-US" sz="1200" dirty="0"/>
              <a:t>mean distance = 47.7 km</a:t>
            </a:r>
          </a:p>
          <a:p>
            <a:pPr algn="ctr"/>
            <a:r>
              <a:rPr lang="en-US" sz="1200" dirty="0"/>
              <a:t>median distance = 49.2 km</a:t>
            </a:r>
          </a:p>
        </p:txBody>
      </p:sp>
      <p:sp>
        <p:nvSpPr>
          <p:cNvPr id="19" name="TextBox 18">
            <a:extLst>
              <a:ext uri="{FF2B5EF4-FFF2-40B4-BE49-F238E27FC236}">
                <a16:creationId xmlns:a16="http://schemas.microsoft.com/office/drawing/2014/main" id="{25D36075-C273-8247-9B5B-F37EE778E388}"/>
              </a:ext>
            </a:extLst>
          </p:cNvPr>
          <p:cNvSpPr txBox="1"/>
          <p:nvPr/>
        </p:nvSpPr>
        <p:spPr>
          <a:xfrm>
            <a:off x="4009486" y="5513143"/>
            <a:ext cx="1857522" cy="1200329"/>
          </a:xfrm>
          <a:prstGeom prst="rect">
            <a:avLst/>
          </a:prstGeom>
          <a:noFill/>
        </p:spPr>
        <p:txBody>
          <a:bodyPr wrap="square" rtlCol="0">
            <a:spAutoFit/>
          </a:bodyPr>
          <a:lstStyle/>
          <a:p>
            <a:pPr algn="ctr"/>
            <a:r>
              <a:rPr lang="en-US" sz="1200" b="1" u="sng" dirty="0"/>
              <a:t>3</a:t>
            </a:r>
            <a:r>
              <a:rPr lang="en-US" sz="1200" b="1" u="sng" baseline="30000" dirty="0"/>
              <a:t>rd</a:t>
            </a:r>
            <a:r>
              <a:rPr lang="en-US" sz="1200" b="1" u="sng" dirty="0"/>
              <a:t> 1/3 of FL3</a:t>
            </a:r>
          </a:p>
          <a:p>
            <a:pPr algn="ctr"/>
            <a:r>
              <a:rPr lang="en-US" sz="1200" dirty="0"/>
              <a:t># of Chains = 46</a:t>
            </a:r>
          </a:p>
          <a:p>
            <a:pPr algn="ctr"/>
            <a:r>
              <a:rPr lang="en-US" sz="1200" dirty="0"/>
              <a:t># of PHIPS Images = 592</a:t>
            </a:r>
          </a:p>
          <a:p>
            <a:pPr algn="ctr"/>
            <a:r>
              <a:rPr lang="en-US" sz="1200" b="1" dirty="0"/>
              <a:t>7.7%</a:t>
            </a:r>
          </a:p>
          <a:p>
            <a:pPr algn="ctr"/>
            <a:r>
              <a:rPr lang="en-US" sz="1200" dirty="0"/>
              <a:t>mean distance = 32.3 km</a:t>
            </a:r>
          </a:p>
          <a:p>
            <a:pPr algn="ctr"/>
            <a:r>
              <a:rPr lang="en-US" sz="1200" dirty="0"/>
              <a:t>median distance = 31.4 km</a:t>
            </a:r>
          </a:p>
        </p:txBody>
      </p:sp>
      <p:sp>
        <p:nvSpPr>
          <p:cNvPr id="20" name="TextBox 19">
            <a:extLst>
              <a:ext uri="{FF2B5EF4-FFF2-40B4-BE49-F238E27FC236}">
                <a16:creationId xmlns:a16="http://schemas.microsoft.com/office/drawing/2014/main" id="{10DBF1BF-F1FC-E345-A503-ACE2CB1A9772}"/>
              </a:ext>
            </a:extLst>
          </p:cNvPr>
          <p:cNvSpPr txBox="1"/>
          <p:nvPr/>
        </p:nvSpPr>
        <p:spPr>
          <a:xfrm>
            <a:off x="6511747" y="5525286"/>
            <a:ext cx="1863676" cy="1200329"/>
          </a:xfrm>
          <a:prstGeom prst="rect">
            <a:avLst/>
          </a:prstGeom>
          <a:noFill/>
        </p:spPr>
        <p:txBody>
          <a:bodyPr wrap="square" rtlCol="0">
            <a:spAutoFit/>
          </a:bodyPr>
          <a:lstStyle/>
          <a:p>
            <a:pPr algn="ctr"/>
            <a:r>
              <a:rPr lang="en-US" sz="1200" b="1" u="sng" dirty="0"/>
              <a:t>1</a:t>
            </a:r>
            <a:r>
              <a:rPr lang="en-US" sz="1200" b="1" u="sng" baseline="30000" dirty="0"/>
              <a:t>st</a:t>
            </a:r>
            <a:r>
              <a:rPr lang="en-US" sz="1200" b="1" u="sng" dirty="0"/>
              <a:t> 1/3 of FL4</a:t>
            </a:r>
          </a:p>
          <a:p>
            <a:pPr algn="ctr"/>
            <a:r>
              <a:rPr lang="en-US" sz="1200" dirty="0"/>
              <a:t># of Chains = 49</a:t>
            </a:r>
          </a:p>
          <a:p>
            <a:pPr algn="ctr"/>
            <a:r>
              <a:rPr lang="en-US" sz="1200" dirty="0"/>
              <a:t># of PHIPS Images = 191</a:t>
            </a:r>
          </a:p>
          <a:p>
            <a:pPr algn="ctr"/>
            <a:r>
              <a:rPr lang="en-US" sz="1200" b="1" dirty="0"/>
              <a:t>25.6%</a:t>
            </a:r>
          </a:p>
          <a:p>
            <a:pPr algn="ctr"/>
            <a:r>
              <a:rPr lang="en-US" sz="1200" dirty="0"/>
              <a:t>mean distance = 53.5 km</a:t>
            </a:r>
          </a:p>
          <a:p>
            <a:pPr algn="ctr"/>
            <a:r>
              <a:rPr lang="en-US" sz="1200" dirty="0"/>
              <a:t>median distance = 53.1 km</a:t>
            </a:r>
          </a:p>
        </p:txBody>
      </p:sp>
      <p:sp>
        <p:nvSpPr>
          <p:cNvPr id="21" name="TextBox 20">
            <a:extLst>
              <a:ext uri="{FF2B5EF4-FFF2-40B4-BE49-F238E27FC236}">
                <a16:creationId xmlns:a16="http://schemas.microsoft.com/office/drawing/2014/main" id="{3819AB49-F182-8F45-BF6E-489160548C51}"/>
              </a:ext>
            </a:extLst>
          </p:cNvPr>
          <p:cNvSpPr txBox="1"/>
          <p:nvPr/>
        </p:nvSpPr>
        <p:spPr>
          <a:xfrm>
            <a:off x="8286142" y="5534538"/>
            <a:ext cx="1863675" cy="1200329"/>
          </a:xfrm>
          <a:prstGeom prst="rect">
            <a:avLst/>
          </a:prstGeom>
          <a:noFill/>
        </p:spPr>
        <p:txBody>
          <a:bodyPr wrap="square" rtlCol="0">
            <a:spAutoFit/>
          </a:bodyPr>
          <a:lstStyle/>
          <a:p>
            <a:pPr algn="ctr"/>
            <a:r>
              <a:rPr lang="en-US" sz="1200" b="1" u="sng" dirty="0"/>
              <a:t>2</a:t>
            </a:r>
            <a:r>
              <a:rPr lang="en-US" sz="1200" b="1" u="sng" baseline="30000" dirty="0"/>
              <a:t>nd</a:t>
            </a:r>
            <a:r>
              <a:rPr lang="en-US" sz="1200" b="1" u="sng" dirty="0"/>
              <a:t> 1/3 of FL4</a:t>
            </a:r>
          </a:p>
          <a:p>
            <a:pPr algn="ctr"/>
            <a:r>
              <a:rPr lang="en-US" sz="1200" dirty="0"/>
              <a:t># of Chains = 47 </a:t>
            </a:r>
          </a:p>
          <a:p>
            <a:pPr algn="ctr"/>
            <a:r>
              <a:rPr lang="en-US" sz="1200" dirty="0"/>
              <a:t># of PHIPS Images = 291</a:t>
            </a:r>
          </a:p>
          <a:p>
            <a:pPr algn="ctr"/>
            <a:r>
              <a:rPr lang="en-US" sz="1200" b="1" dirty="0"/>
              <a:t>16.1%</a:t>
            </a:r>
          </a:p>
          <a:p>
            <a:pPr algn="ctr"/>
            <a:r>
              <a:rPr lang="en-US" sz="1200" dirty="0"/>
              <a:t>mean distance = 64.1 km</a:t>
            </a:r>
          </a:p>
          <a:p>
            <a:pPr algn="ctr"/>
            <a:r>
              <a:rPr lang="en-US" sz="1200" dirty="0"/>
              <a:t>median distance = 64.2 km</a:t>
            </a:r>
          </a:p>
        </p:txBody>
      </p:sp>
      <p:sp>
        <p:nvSpPr>
          <p:cNvPr id="22" name="TextBox 21">
            <a:extLst>
              <a:ext uri="{FF2B5EF4-FFF2-40B4-BE49-F238E27FC236}">
                <a16:creationId xmlns:a16="http://schemas.microsoft.com/office/drawing/2014/main" id="{D66EFCA2-FEBA-554E-8E3E-B21E0E420592}"/>
              </a:ext>
            </a:extLst>
          </p:cNvPr>
          <p:cNvSpPr txBox="1"/>
          <p:nvPr/>
        </p:nvSpPr>
        <p:spPr>
          <a:xfrm>
            <a:off x="10036022" y="5525286"/>
            <a:ext cx="1906637" cy="1200329"/>
          </a:xfrm>
          <a:prstGeom prst="rect">
            <a:avLst/>
          </a:prstGeom>
          <a:noFill/>
        </p:spPr>
        <p:txBody>
          <a:bodyPr wrap="square" rtlCol="0">
            <a:spAutoFit/>
          </a:bodyPr>
          <a:lstStyle/>
          <a:p>
            <a:pPr algn="ctr"/>
            <a:r>
              <a:rPr lang="en-US" sz="1200" b="1" u="sng" dirty="0"/>
              <a:t>3</a:t>
            </a:r>
            <a:r>
              <a:rPr lang="en-US" sz="1200" b="1" u="sng" baseline="30000" dirty="0"/>
              <a:t>rd</a:t>
            </a:r>
            <a:r>
              <a:rPr lang="en-US" sz="1200" b="1" u="sng" dirty="0"/>
              <a:t> 1/3 of FL4</a:t>
            </a:r>
          </a:p>
          <a:p>
            <a:pPr algn="ctr"/>
            <a:r>
              <a:rPr lang="en-US" sz="1200" dirty="0"/>
              <a:t># of Chains = 47</a:t>
            </a:r>
          </a:p>
          <a:p>
            <a:pPr algn="ctr"/>
            <a:r>
              <a:rPr lang="en-US" sz="1200" dirty="0"/>
              <a:t># of PHIPS Images = 332</a:t>
            </a:r>
          </a:p>
          <a:p>
            <a:pPr algn="ctr"/>
            <a:r>
              <a:rPr lang="en-US" sz="1200" b="1" dirty="0"/>
              <a:t>14.1%</a:t>
            </a:r>
          </a:p>
          <a:p>
            <a:pPr algn="ctr"/>
            <a:r>
              <a:rPr lang="en-US" sz="1200" dirty="0"/>
              <a:t>mean distance = 75.1 km</a:t>
            </a:r>
          </a:p>
          <a:p>
            <a:pPr algn="ctr"/>
            <a:r>
              <a:rPr lang="en-US" sz="1200" dirty="0"/>
              <a:t>median distance = 75.2 km</a:t>
            </a:r>
          </a:p>
        </p:txBody>
      </p:sp>
      <p:sp>
        <p:nvSpPr>
          <p:cNvPr id="23" name="TextBox 22">
            <a:extLst>
              <a:ext uri="{FF2B5EF4-FFF2-40B4-BE49-F238E27FC236}">
                <a16:creationId xmlns:a16="http://schemas.microsoft.com/office/drawing/2014/main" id="{5860BE73-0714-434C-88B4-35EC57FABBC2}"/>
              </a:ext>
            </a:extLst>
          </p:cNvPr>
          <p:cNvSpPr txBox="1"/>
          <p:nvPr/>
        </p:nvSpPr>
        <p:spPr>
          <a:xfrm>
            <a:off x="2936822" y="115354"/>
            <a:ext cx="595641" cy="369332"/>
          </a:xfrm>
          <a:prstGeom prst="rect">
            <a:avLst/>
          </a:prstGeom>
          <a:noFill/>
        </p:spPr>
        <p:txBody>
          <a:bodyPr wrap="square" rtlCol="0">
            <a:spAutoFit/>
          </a:bodyPr>
          <a:lstStyle/>
          <a:p>
            <a:r>
              <a:rPr lang="en-US" b="1" dirty="0"/>
              <a:t>FL3</a:t>
            </a:r>
          </a:p>
        </p:txBody>
      </p:sp>
      <p:sp>
        <p:nvSpPr>
          <p:cNvPr id="24" name="TextBox 23">
            <a:extLst>
              <a:ext uri="{FF2B5EF4-FFF2-40B4-BE49-F238E27FC236}">
                <a16:creationId xmlns:a16="http://schemas.microsoft.com/office/drawing/2014/main" id="{8864D207-A78A-E149-A7BA-B319770FB6A4}"/>
              </a:ext>
            </a:extLst>
          </p:cNvPr>
          <p:cNvSpPr txBox="1"/>
          <p:nvPr/>
        </p:nvSpPr>
        <p:spPr>
          <a:xfrm>
            <a:off x="8957357" y="123133"/>
            <a:ext cx="595641" cy="369332"/>
          </a:xfrm>
          <a:prstGeom prst="rect">
            <a:avLst/>
          </a:prstGeom>
          <a:noFill/>
        </p:spPr>
        <p:txBody>
          <a:bodyPr wrap="square" rtlCol="0">
            <a:spAutoFit/>
          </a:bodyPr>
          <a:lstStyle/>
          <a:p>
            <a:r>
              <a:rPr lang="en-US" b="1" dirty="0"/>
              <a:t>FL4</a:t>
            </a:r>
          </a:p>
        </p:txBody>
      </p:sp>
    </p:spTree>
    <p:extLst>
      <p:ext uri="{BB962C8B-B14F-4D97-AF65-F5344CB8AC3E}">
        <p14:creationId xmlns:p14="http://schemas.microsoft.com/office/powerpoint/2010/main" val="1642483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7001DFD9-D035-6A46-BF8C-8F9F67EFCA7A}"/>
              </a:ext>
            </a:extLst>
          </p:cNvPr>
          <p:cNvPicPr>
            <a:picLocks noChangeAspect="1"/>
          </p:cNvPicPr>
          <p:nvPr/>
        </p:nvPicPr>
        <p:blipFill rotWithShape="1">
          <a:blip r:embed="rId2"/>
          <a:srcRect l="9972" t="5473" r="7482"/>
          <a:stretch/>
        </p:blipFill>
        <p:spPr>
          <a:xfrm>
            <a:off x="2883684" y="630238"/>
            <a:ext cx="6140261" cy="5132050"/>
          </a:xfrm>
          <a:prstGeom prst="rect">
            <a:avLst/>
          </a:prstGeom>
        </p:spPr>
      </p:pic>
      <p:sp>
        <p:nvSpPr>
          <p:cNvPr id="4" name="Slide Number Placeholder 3">
            <a:extLst>
              <a:ext uri="{FF2B5EF4-FFF2-40B4-BE49-F238E27FC236}">
                <a16:creationId xmlns:a16="http://schemas.microsoft.com/office/drawing/2014/main" id="{ED52B2AD-98F4-3B49-8CF4-9146A8D71191}"/>
              </a:ext>
            </a:extLst>
          </p:cNvPr>
          <p:cNvSpPr>
            <a:spLocks noGrp="1"/>
          </p:cNvSpPr>
          <p:nvPr>
            <p:ph type="sldNum" sz="quarter" idx="12"/>
          </p:nvPr>
        </p:nvSpPr>
        <p:spPr>
          <a:xfrm>
            <a:off x="9448800" y="6492875"/>
            <a:ext cx="2743200" cy="365125"/>
          </a:xfrm>
        </p:spPr>
        <p:txBody>
          <a:bodyPr/>
          <a:lstStyle/>
          <a:p>
            <a:fld id="{82AE4096-3D64-DC4A-A0BF-266D8FC108F5}" type="slidenum">
              <a:rPr lang="en-US" smtClean="0"/>
              <a:t>33</a:t>
            </a:fld>
            <a:endParaRPr lang="en-US" dirty="0"/>
          </a:p>
        </p:txBody>
      </p:sp>
      <p:cxnSp>
        <p:nvCxnSpPr>
          <p:cNvPr id="14" name="Straight Connector 13">
            <a:extLst>
              <a:ext uri="{FF2B5EF4-FFF2-40B4-BE49-F238E27FC236}">
                <a16:creationId xmlns:a16="http://schemas.microsoft.com/office/drawing/2014/main" id="{7DEA5536-0523-6E41-AEFA-4EAAE34A1453}"/>
              </a:ext>
            </a:extLst>
          </p:cNvPr>
          <p:cNvCxnSpPr>
            <a:cxnSpLocks/>
          </p:cNvCxnSpPr>
          <p:nvPr/>
        </p:nvCxnSpPr>
        <p:spPr>
          <a:xfrm>
            <a:off x="5256568" y="1116010"/>
            <a:ext cx="0" cy="52375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61FE26-7C4A-E54C-8CC2-D572963741FD}"/>
              </a:ext>
            </a:extLst>
          </p:cNvPr>
          <p:cNvCxnSpPr>
            <a:cxnSpLocks/>
          </p:cNvCxnSpPr>
          <p:nvPr/>
        </p:nvCxnSpPr>
        <p:spPr>
          <a:xfrm>
            <a:off x="6915797" y="1116010"/>
            <a:ext cx="0" cy="523758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9025065-770E-6D44-8454-774D9619D004}"/>
              </a:ext>
            </a:extLst>
          </p:cNvPr>
          <p:cNvSpPr txBox="1"/>
          <p:nvPr/>
        </p:nvSpPr>
        <p:spPr>
          <a:xfrm>
            <a:off x="4729766" y="34275"/>
            <a:ext cx="2732466" cy="646331"/>
          </a:xfrm>
          <a:prstGeom prst="rect">
            <a:avLst/>
          </a:prstGeom>
          <a:noFill/>
        </p:spPr>
        <p:txBody>
          <a:bodyPr wrap="square" rtlCol="0">
            <a:spAutoFit/>
          </a:bodyPr>
          <a:lstStyle/>
          <a:p>
            <a:r>
              <a:rPr lang="en-US" b="1" dirty="0"/>
              <a:t>Distance From Storm Core</a:t>
            </a:r>
          </a:p>
          <a:p>
            <a:pPr algn="ctr"/>
            <a:r>
              <a:rPr lang="en-US" b="1" dirty="0"/>
              <a:t>FL5</a:t>
            </a:r>
          </a:p>
        </p:txBody>
      </p:sp>
      <p:sp>
        <p:nvSpPr>
          <p:cNvPr id="20" name="TextBox 19">
            <a:extLst>
              <a:ext uri="{FF2B5EF4-FFF2-40B4-BE49-F238E27FC236}">
                <a16:creationId xmlns:a16="http://schemas.microsoft.com/office/drawing/2014/main" id="{10DBF1BF-F1FC-E345-A503-ACE2CB1A9772}"/>
              </a:ext>
            </a:extLst>
          </p:cNvPr>
          <p:cNvSpPr txBox="1"/>
          <p:nvPr/>
        </p:nvSpPr>
        <p:spPr>
          <a:xfrm>
            <a:off x="3309801" y="5657671"/>
            <a:ext cx="1895570" cy="1200329"/>
          </a:xfrm>
          <a:prstGeom prst="rect">
            <a:avLst/>
          </a:prstGeom>
          <a:noFill/>
        </p:spPr>
        <p:txBody>
          <a:bodyPr wrap="square" rtlCol="0">
            <a:spAutoFit/>
          </a:bodyPr>
          <a:lstStyle/>
          <a:p>
            <a:pPr algn="ctr"/>
            <a:r>
              <a:rPr lang="en-US" sz="1200" b="1" u="sng" dirty="0"/>
              <a:t>1</a:t>
            </a:r>
            <a:r>
              <a:rPr lang="en-US" sz="1200" b="1" u="sng" baseline="30000" dirty="0"/>
              <a:t>st</a:t>
            </a:r>
            <a:r>
              <a:rPr lang="en-US" sz="1200" b="1" u="sng" dirty="0"/>
              <a:t> 1/3 of FL5</a:t>
            </a:r>
          </a:p>
          <a:p>
            <a:pPr algn="ctr"/>
            <a:r>
              <a:rPr lang="en-US" sz="1200" dirty="0"/>
              <a:t># of Chains = 41</a:t>
            </a:r>
          </a:p>
          <a:p>
            <a:pPr algn="ctr"/>
            <a:r>
              <a:rPr lang="en-US" sz="1200" dirty="0"/>
              <a:t># of PHIPS Images = 161</a:t>
            </a:r>
          </a:p>
          <a:p>
            <a:pPr algn="ctr"/>
            <a:r>
              <a:rPr lang="en-US" sz="1200" b="1" dirty="0"/>
              <a:t>25.4%</a:t>
            </a:r>
          </a:p>
          <a:p>
            <a:pPr algn="ctr"/>
            <a:r>
              <a:rPr lang="en-US" sz="1200" dirty="0"/>
              <a:t>mean distance = 39.4 km</a:t>
            </a:r>
          </a:p>
          <a:p>
            <a:pPr algn="ctr"/>
            <a:r>
              <a:rPr lang="en-US" sz="1200" dirty="0"/>
              <a:t>median distance = 39.4 km </a:t>
            </a:r>
          </a:p>
        </p:txBody>
      </p:sp>
      <p:sp>
        <p:nvSpPr>
          <p:cNvPr id="21" name="TextBox 20">
            <a:extLst>
              <a:ext uri="{FF2B5EF4-FFF2-40B4-BE49-F238E27FC236}">
                <a16:creationId xmlns:a16="http://schemas.microsoft.com/office/drawing/2014/main" id="{3819AB49-F182-8F45-BF6E-489160548C51}"/>
              </a:ext>
            </a:extLst>
          </p:cNvPr>
          <p:cNvSpPr txBox="1"/>
          <p:nvPr/>
        </p:nvSpPr>
        <p:spPr>
          <a:xfrm>
            <a:off x="5097018" y="5672994"/>
            <a:ext cx="1895570" cy="1200329"/>
          </a:xfrm>
          <a:prstGeom prst="rect">
            <a:avLst/>
          </a:prstGeom>
          <a:noFill/>
        </p:spPr>
        <p:txBody>
          <a:bodyPr wrap="square" rtlCol="0">
            <a:spAutoFit/>
          </a:bodyPr>
          <a:lstStyle/>
          <a:p>
            <a:pPr algn="ctr"/>
            <a:r>
              <a:rPr lang="en-US" sz="1200" b="1" u="sng" dirty="0"/>
              <a:t>2</a:t>
            </a:r>
            <a:r>
              <a:rPr lang="en-US" sz="1200" b="1" u="sng" baseline="30000" dirty="0"/>
              <a:t>nd</a:t>
            </a:r>
            <a:r>
              <a:rPr lang="en-US" sz="1200" b="1" u="sng" dirty="0"/>
              <a:t> 1/3 of FL5</a:t>
            </a:r>
          </a:p>
          <a:p>
            <a:pPr algn="ctr"/>
            <a:r>
              <a:rPr lang="en-US" sz="1200" dirty="0"/>
              <a:t># of Chains = 46 </a:t>
            </a:r>
          </a:p>
          <a:p>
            <a:pPr algn="ctr"/>
            <a:r>
              <a:rPr lang="en-US" sz="1200" dirty="0"/>
              <a:t># of PHIPS Images = 202</a:t>
            </a:r>
          </a:p>
          <a:p>
            <a:pPr algn="ctr"/>
            <a:r>
              <a:rPr lang="en-US" sz="1200" b="1" dirty="0"/>
              <a:t>22.7%</a:t>
            </a:r>
          </a:p>
          <a:p>
            <a:pPr algn="ctr"/>
            <a:r>
              <a:rPr lang="en-US" sz="1200" dirty="0"/>
              <a:t>mean distance = 39.2 km</a:t>
            </a:r>
          </a:p>
          <a:p>
            <a:pPr algn="ctr"/>
            <a:r>
              <a:rPr lang="en-US" sz="1200" dirty="0"/>
              <a:t>median distance = 39.1 km</a:t>
            </a:r>
          </a:p>
        </p:txBody>
      </p:sp>
      <p:sp>
        <p:nvSpPr>
          <p:cNvPr id="22" name="TextBox 21">
            <a:extLst>
              <a:ext uri="{FF2B5EF4-FFF2-40B4-BE49-F238E27FC236}">
                <a16:creationId xmlns:a16="http://schemas.microsoft.com/office/drawing/2014/main" id="{D66EFCA2-FEBA-554E-8E3E-B21E0E420592}"/>
              </a:ext>
            </a:extLst>
          </p:cNvPr>
          <p:cNvSpPr txBox="1"/>
          <p:nvPr/>
        </p:nvSpPr>
        <p:spPr>
          <a:xfrm>
            <a:off x="6935433" y="5657671"/>
            <a:ext cx="1895570" cy="1200329"/>
          </a:xfrm>
          <a:prstGeom prst="rect">
            <a:avLst/>
          </a:prstGeom>
          <a:noFill/>
        </p:spPr>
        <p:txBody>
          <a:bodyPr wrap="square" rtlCol="0">
            <a:spAutoFit/>
          </a:bodyPr>
          <a:lstStyle/>
          <a:p>
            <a:pPr algn="ctr"/>
            <a:r>
              <a:rPr lang="en-US" sz="1200" b="1" u="sng" dirty="0"/>
              <a:t>3</a:t>
            </a:r>
            <a:r>
              <a:rPr lang="en-US" sz="1200" b="1" u="sng" baseline="30000" dirty="0"/>
              <a:t>rd</a:t>
            </a:r>
            <a:r>
              <a:rPr lang="en-US" sz="1200" b="1" u="sng" dirty="0"/>
              <a:t> 1/3 of FL5</a:t>
            </a:r>
          </a:p>
          <a:p>
            <a:pPr algn="ctr"/>
            <a:r>
              <a:rPr lang="en-US" sz="1200" dirty="0"/>
              <a:t># of Chains = 12</a:t>
            </a:r>
          </a:p>
          <a:p>
            <a:pPr algn="ctr"/>
            <a:r>
              <a:rPr lang="en-US" sz="1200" dirty="0"/>
              <a:t># of PHIPS Images = 119</a:t>
            </a:r>
          </a:p>
          <a:p>
            <a:pPr algn="ctr"/>
            <a:r>
              <a:rPr lang="en-US" sz="1200" b="1" dirty="0"/>
              <a:t>10.0%</a:t>
            </a:r>
          </a:p>
          <a:p>
            <a:pPr algn="ctr"/>
            <a:r>
              <a:rPr lang="en-US" sz="1200" dirty="0"/>
              <a:t>mean distance = 48.6 km</a:t>
            </a:r>
          </a:p>
          <a:p>
            <a:pPr algn="ctr"/>
            <a:r>
              <a:rPr lang="en-US" sz="1200" dirty="0"/>
              <a:t>median distance = 48.0 km</a:t>
            </a:r>
          </a:p>
        </p:txBody>
      </p:sp>
      <p:sp>
        <p:nvSpPr>
          <p:cNvPr id="24" name="TextBox 23">
            <a:extLst>
              <a:ext uri="{FF2B5EF4-FFF2-40B4-BE49-F238E27FC236}">
                <a16:creationId xmlns:a16="http://schemas.microsoft.com/office/drawing/2014/main" id="{13E58040-389C-014C-B820-1CEE42DD4119}"/>
              </a:ext>
            </a:extLst>
          </p:cNvPr>
          <p:cNvSpPr txBox="1"/>
          <p:nvPr/>
        </p:nvSpPr>
        <p:spPr>
          <a:xfrm>
            <a:off x="9132298" y="1452949"/>
            <a:ext cx="3059702" cy="2646878"/>
          </a:xfrm>
          <a:prstGeom prst="rect">
            <a:avLst/>
          </a:prstGeom>
          <a:noFill/>
        </p:spPr>
        <p:txBody>
          <a:bodyPr wrap="square" rtlCol="0">
            <a:spAutoFit/>
          </a:bodyPr>
          <a:lstStyle/>
          <a:p>
            <a:r>
              <a:rPr lang="en-US" sz="1400" b="1" u="sng" dirty="0"/>
              <a:t>NOTE:</a:t>
            </a:r>
            <a:r>
              <a:rPr lang="en-US" sz="1400" dirty="0"/>
              <a:t> </a:t>
            </a:r>
          </a:p>
          <a:p>
            <a:pPr marL="171450" indent="-171450">
              <a:buFont typeface="Arial" panose="020B0604020202020204" pitchFamily="34" charset="0"/>
              <a:buChar char="•"/>
            </a:pPr>
            <a:r>
              <a:rPr lang="en-US" sz="1400" dirty="0"/>
              <a:t>In FL5 the Citation was flying at an average altitude of 11,321 m, while in FL1-4 the Citation was flying a the 10,014 – 10,053 m range.</a:t>
            </a:r>
          </a:p>
          <a:p>
            <a:endParaRPr lang="en-US" sz="1400" dirty="0"/>
          </a:p>
          <a:p>
            <a:pPr marL="171450" indent="-171450">
              <a:buFont typeface="Arial" panose="020B0604020202020204" pitchFamily="34" charset="0"/>
              <a:buChar char="•"/>
            </a:pPr>
            <a:r>
              <a:rPr lang="en-US" sz="1400" dirty="0"/>
              <a:t>Also, in FL5 the Citation was flying nearly parallel to the storm core, while in FL1-4 the Citation was heading towards or away from the storm core.</a:t>
            </a:r>
          </a:p>
          <a:p>
            <a:endParaRPr lang="en-US" sz="1200" b="1" u="sng" dirty="0"/>
          </a:p>
        </p:txBody>
      </p:sp>
    </p:spTree>
    <p:extLst>
      <p:ext uri="{BB962C8B-B14F-4D97-AF65-F5344CB8AC3E}">
        <p14:creationId xmlns:p14="http://schemas.microsoft.com/office/powerpoint/2010/main" val="3291629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7E8D-3049-AD44-B3CB-905DF1571493}"/>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818D7AA4-B5B5-EF45-95A5-58686F375EA5}"/>
              </a:ext>
            </a:extLst>
          </p:cNvPr>
          <p:cNvSpPr>
            <a:spLocks noGrp="1"/>
          </p:cNvSpPr>
          <p:nvPr>
            <p:ph idx="1"/>
          </p:nvPr>
        </p:nvSpPr>
        <p:spPr/>
        <p:txBody>
          <a:bodyPr>
            <a:normAutofit fontScale="92500" lnSpcReduction="10000"/>
          </a:bodyPr>
          <a:lstStyle/>
          <a:p>
            <a:r>
              <a:rPr lang="en-US" dirty="0"/>
              <a:t>Distance from storm core range: 70 – 100 km</a:t>
            </a:r>
          </a:p>
          <a:p>
            <a:pPr lvl="1"/>
            <a:r>
              <a:rPr lang="en-US" dirty="0"/>
              <a:t> 141 Chain Aggregates / 876 PHIPS Images = </a:t>
            </a:r>
            <a:r>
              <a:rPr lang="en-US" b="1" dirty="0"/>
              <a:t>16.1%</a:t>
            </a:r>
          </a:p>
          <a:p>
            <a:endParaRPr lang="en-US" b="1" dirty="0"/>
          </a:p>
          <a:p>
            <a:r>
              <a:rPr lang="en-US" dirty="0"/>
              <a:t>Distance from storm core range: 40 – 70 km</a:t>
            </a:r>
          </a:p>
          <a:p>
            <a:pPr lvl="1"/>
            <a:r>
              <a:rPr lang="en-US" dirty="0"/>
              <a:t>378 Chain Aggregates / 2,348 PHIPS Images = </a:t>
            </a:r>
            <a:r>
              <a:rPr lang="en-US" b="1" dirty="0"/>
              <a:t>16.1%</a:t>
            </a:r>
          </a:p>
          <a:p>
            <a:pPr marL="457200" lvl="1" indent="0">
              <a:buNone/>
            </a:pPr>
            <a:endParaRPr lang="en-US" b="1" dirty="0"/>
          </a:p>
          <a:p>
            <a:r>
              <a:rPr lang="en-US" dirty="0"/>
              <a:t>Distance from storm core range: 10 – 40 km</a:t>
            </a:r>
          </a:p>
          <a:p>
            <a:pPr lvl="1"/>
            <a:r>
              <a:rPr lang="en-US" dirty="0"/>
              <a:t>141 Chain Aggregates / 1,208 PHIPS Images = </a:t>
            </a:r>
            <a:r>
              <a:rPr lang="en-US" b="1" dirty="0"/>
              <a:t>11.7%</a:t>
            </a:r>
          </a:p>
          <a:p>
            <a:endParaRPr lang="en-US" b="1" dirty="0"/>
          </a:p>
          <a:p>
            <a:r>
              <a:rPr lang="en-US" dirty="0"/>
              <a:t>No clear correlation between the amount of chain aggregates with respect to distance from storm core.</a:t>
            </a:r>
          </a:p>
        </p:txBody>
      </p:sp>
      <p:sp>
        <p:nvSpPr>
          <p:cNvPr id="4" name="Slide Number Placeholder 3">
            <a:extLst>
              <a:ext uri="{FF2B5EF4-FFF2-40B4-BE49-F238E27FC236}">
                <a16:creationId xmlns:a16="http://schemas.microsoft.com/office/drawing/2014/main" id="{B8AB9DDE-9183-DA4B-BA5C-4063324CA63D}"/>
              </a:ext>
            </a:extLst>
          </p:cNvPr>
          <p:cNvSpPr>
            <a:spLocks noGrp="1"/>
          </p:cNvSpPr>
          <p:nvPr>
            <p:ph type="sldNum" sz="quarter" idx="12"/>
          </p:nvPr>
        </p:nvSpPr>
        <p:spPr/>
        <p:txBody>
          <a:bodyPr/>
          <a:lstStyle/>
          <a:p>
            <a:fld id="{82AE4096-3D64-DC4A-A0BF-266D8FC108F5}" type="slidenum">
              <a:rPr lang="en-US" smtClean="0"/>
              <a:t>34</a:t>
            </a:fld>
            <a:endParaRPr lang="en-US"/>
          </a:p>
        </p:txBody>
      </p:sp>
      <p:sp>
        <p:nvSpPr>
          <p:cNvPr id="5" name="TextBox 4">
            <a:extLst>
              <a:ext uri="{FF2B5EF4-FFF2-40B4-BE49-F238E27FC236}">
                <a16:creationId xmlns:a16="http://schemas.microsoft.com/office/drawing/2014/main" id="{3FA8835E-AC73-4F41-9147-63692C2CBCEC}"/>
              </a:ext>
            </a:extLst>
          </p:cNvPr>
          <p:cNvSpPr txBox="1"/>
          <p:nvPr/>
        </p:nvSpPr>
        <p:spPr>
          <a:xfrm>
            <a:off x="0" y="6308209"/>
            <a:ext cx="3361305" cy="369332"/>
          </a:xfrm>
          <a:prstGeom prst="rect">
            <a:avLst/>
          </a:prstGeom>
          <a:noFill/>
        </p:spPr>
        <p:txBody>
          <a:bodyPr wrap="none" rtlCol="0">
            <a:spAutoFit/>
          </a:bodyPr>
          <a:lstStyle/>
          <a:p>
            <a:r>
              <a:rPr lang="en-US" b="1" dirty="0"/>
              <a:t>*Altitude Range: 10 – 11 km AGL </a:t>
            </a:r>
          </a:p>
        </p:txBody>
      </p:sp>
    </p:spTree>
    <p:extLst>
      <p:ext uri="{BB962C8B-B14F-4D97-AF65-F5344CB8AC3E}">
        <p14:creationId xmlns:p14="http://schemas.microsoft.com/office/powerpoint/2010/main" val="1833806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34E-BA4A-DB40-AB9B-40AC47CC1AD3}"/>
              </a:ext>
            </a:extLst>
          </p:cNvPr>
          <p:cNvSpPr>
            <a:spLocks noGrp="1"/>
          </p:cNvSpPr>
          <p:nvPr>
            <p:ph type="title"/>
          </p:nvPr>
        </p:nvSpPr>
        <p:spPr/>
        <p:txBody>
          <a:bodyPr/>
          <a:lstStyle/>
          <a:p>
            <a:r>
              <a:rPr lang="en-US" dirty="0"/>
              <a:t>PHIPS: Maximum Diameter of Chains in FL1 Intervals</a:t>
            </a:r>
          </a:p>
        </p:txBody>
      </p:sp>
      <p:pic>
        <p:nvPicPr>
          <p:cNvPr id="6" name="Content Placeholder 5" descr="Chart, box and whisker chart&#10;&#10;Description automatically generated">
            <a:extLst>
              <a:ext uri="{FF2B5EF4-FFF2-40B4-BE49-F238E27FC236}">
                <a16:creationId xmlns:a16="http://schemas.microsoft.com/office/drawing/2014/main" id="{78B3087B-81F3-0E4B-850D-52C9155B02E8}"/>
              </a:ext>
            </a:extLst>
          </p:cNvPr>
          <p:cNvPicPr>
            <a:picLocks noGrp="1" noChangeAspect="1"/>
          </p:cNvPicPr>
          <p:nvPr>
            <p:ph idx="1"/>
          </p:nvPr>
        </p:nvPicPr>
        <p:blipFill>
          <a:blip r:embed="rId3"/>
          <a:stretch>
            <a:fillRect/>
          </a:stretch>
        </p:blipFill>
        <p:spPr>
          <a:xfrm>
            <a:off x="-1" y="2137272"/>
            <a:ext cx="6098037" cy="3924200"/>
          </a:xfrm>
        </p:spPr>
      </p:pic>
      <p:sp>
        <p:nvSpPr>
          <p:cNvPr id="4" name="Slide Number Placeholder 3">
            <a:extLst>
              <a:ext uri="{FF2B5EF4-FFF2-40B4-BE49-F238E27FC236}">
                <a16:creationId xmlns:a16="http://schemas.microsoft.com/office/drawing/2014/main" id="{4169D623-CD48-3546-A3B2-DA47812F71E4}"/>
              </a:ext>
            </a:extLst>
          </p:cNvPr>
          <p:cNvSpPr>
            <a:spLocks noGrp="1"/>
          </p:cNvSpPr>
          <p:nvPr>
            <p:ph type="sldNum" sz="quarter" idx="12"/>
          </p:nvPr>
        </p:nvSpPr>
        <p:spPr>
          <a:xfrm>
            <a:off x="9348730" y="6492875"/>
            <a:ext cx="2743200" cy="365125"/>
          </a:xfrm>
        </p:spPr>
        <p:txBody>
          <a:bodyPr/>
          <a:lstStyle/>
          <a:p>
            <a:fld id="{82AE4096-3D64-DC4A-A0BF-266D8FC108F5}" type="slidenum">
              <a:rPr lang="en-US" smtClean="0"/>
              <a:t>35</a:t>
            </a:fld>
            <a:endParaRPr lang="en-US" dirty="0"/>
          </a:p>
        </p:txBody>
      </p:sp>
      <p:pic>
        <p:nvPicPr>
          <p:cNvPr id="8" name="Picture 7" descr="Chart, box and whisker chart&#10;&#10;Description automatically generated">
            <a:extLst>
              <a:ext uri="{FF2B5EF4-FFF2-40B4-BE49-F238E27FC236}">
                <a16:creationId xmlns:a16="http://schemas.microsoft.com/office/drawing/2014/main" id="{4FCD2D5E-D0E4-8048-994D-F40FBBD778D8}"/>
              </a:ext>
            </a:extLst>
          </p:cNvPr>
          <p:cNvPicPr>
            <a:picLocks noChangeAspect="1"/>
          </p:cNvPicPr>
          <p:nvPr/>
        </p:nvPicPr>
        <p:blipFill>
          <a:blip r:embed="rId4"/>
          <a:stretch>
            <a:fillRect/>
          </a:stretch>
        </p:blipFill>
        <p:spPr>
          <a:xfrm>
            <a:off x="6093963" y="2105603"/>
            <a:ext cx="6098037" cy="3955869"/>
          </a:xfrm>
          <a:prstGeom prst="rect">
            <a:avLst/>
          </a:prstGeom>
        </p:spPr>
      </p:pic>
      <p:cxnSp>
        <p:nvCxnSpPr>
          <p:cNvPr id="7" name="Straight Arrow Connector 6">
            <a:extLst>
              <a:ext uri="{FF2B5EF4-FFF2-40B4-BE49-F238E27FC236}">
                <a16:creationId xmlns:a16="http://schemas.microsoft.com/office/drawing/2014/main" id="{2B468FA5-EA41-DC4C-B089-29CD47478672}"/>
              </a:ext>
            </a:extLst>
          </p:cNvPr>
          <p:cNvCxnSpPr/>
          <p:nvPr/>
        </p:nvCxnSpPr>
        <p:spPr>
          <a:xfrm>
            <a:off x="716096"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630122F-33B9-7F43-9DD6-5832639E27ED}"/>
              </a:ext>
            </a:extLst>
          </p:cNvPr>
          <p:cNvSpPr txBox="1"/>
          <p:nvPr/>
        </p:nvSpPr>
        <p:spPr>
          <a:xfrm>
            <a:off x="910112" y="6352143"/>
            <a:ext cx="4305153" cy="369332"/>
          </a:xfrm>
          <a:prstGeom prst="rect">
            <a:avLst/>
          </a:prstGeom>
          <a:noFill/>
        </p:spPr>
        <p:txBody>
          <a:bodyPr wrap="none" rtlCol="0">
            <a:spAutoFit/>
          </a:bodyPr>
          <a:lstStyle/>
          <a:p>
            <a:r>
              <a:rPr lang="en-US" dirty="0"/>
              <a:t>Aircraft Heading Toward Storm Core (N to S)</a:t>
            </a:r>
          </a:p>
        </p:txBody>
      </p:sp>
      <p:cxnSp>
        <p:nvCxnSpPr>
          <p:cNvPr id="10" name="Straight Arrow Connector 9">
            <a:extLst>
              <a:ext uri="{FF2B5EF4-FFF2-40B4-BE49-F238E27FC236}">
                <a16:creationId xmlns:a16="http://schemas.microsoft.com/office/drawing/2014/main" id="{D073E8B7-A749-2445-B81C-48FECAB9B8E8}"/>
              </a:ext>
            </a:extLst>
          </p:cNvPr>
          <p:cNvCxnSpPr/>
          <p:nvPr/>
        </p:nvCxnSpPr>
        <p:spPr>
          <a:xfrm>
            <a:off x="6782719"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3F6FF4-7E8C-AA45-AE23-D0F908FD934B}"/>
              </a:ext>
            </a:extLst>
          </p:cNvPr>
          <p:cNvSpPr txBox="1"/>
          <p:nvPr/>
        </p:nvSpPr>
        <p:spPr>
          <a:xfrm>
            <a:off x="6976735" y="6352143"/>
            <a:ext cx="4305153" cy="369332"/>
          </a:xfrm>
          <a:prstGeom prst="rect">
            <a:avLst/>
          </a:prstGeom>
          <a:noFill/>
        </p:spPr>
        <p:txBody>
          <a:bodyPr wrap="none" rtlCol="0">
            <a:spAutoFit/>
          </a:bodyPr>
          <a:lstStyle/>
          <a:p>
            <a:r>
              <a:rPr lang="en-US" dirty="0"/>
              <a:t>Aircraft Heading Toward Storm Core (N to S)</a:t>
            </a:r>
          </a:p>
        </p:txBody>
      </p:sp>
    </p:spTree>
    <p:extLst>
      <p:ext uri="{BB962C8B-B14F-4D97-AF65-F5344CB8AC3E}">
        <p14:creationId xmlns:p14="http://schemas.microsoft.com/office/powerpoint/2010/main" val="4161525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47EE-1C59-4047-80BE-C031C83C5BFF}"/>
              </a:ext>
            </a:extLst>
          </p:cNvPr>
          <p:cNvSpPr>
            <a:spLocks noGrp="1"/>
          </p:cNvSpPr>
          <p:nvPr>
            <p:ph type="title"/>
          </p:nvPr>
        </p:nvSpPr>
        <p:spPr/>
        <p:txBody>
          <a:bodyPr/>
          <a:lstStyle/>
          <a:p>
            <a:r>
              <a:rPr lang="en-US" dirty="0"/>
              <a:t>PHIPS: Maximum Diameter of Chains in FL2 Intervals</a:t>
            </a:r>
          </a:p>
        </p:txBody>
      </p:sp>
      <p:pic>
        <p:nvPicPr>
          <p:cNvPr id="6" name="Content Placeholder 5" descr="Chart, box and whisker chart&#10;&#10;Description automatically generated">
            <a:extLst>
              <a:ext uri="{FF2B5EF4-FFF2-40B4-BE49-F238E27FC236}">
                <a16:creationId xmlns:a16="http://schemas.microsoft.com/office/drawing/2014/main" id="{0427C706-EC90-034F-B241-9B365733340A}"/>
              </a:ext>
            </a:extLst>
          </p:cNvPr>
          <p:cNvPicPr>
            <a:picLocks noGrp="1" noChangeAspect="1"/>
          </p:cNvPicPr>
          <p:nvPr>
            <p:ph idx="1"/>
          </p:nvPr>
        </p:nvPicPr>
        <p:blipFill>
          <a:blip r:embed="rId2"/>
          <a:stretch>
            <a:fillRect/>
          </a:stretch>
        </p:blipFill>
        <p:spPr>
          <a:xfrm>
            <a:off x="0" y="2203373"/>
            <a:ext cx="6092466" cy="3858099"/>
          </a:xfrm>
        </p:spPr>
      </p:pic>
      <p:sp>
        <p:nvSpPr>
          <p:cNvPr id="4" name="Slide Number Placeholder 3">
            <a:extLst>
              <a:ext uri="{FF2B5EF4-FFF2-40B4-BE49-F238E27FC236}">
                <a16:creationId xmlns:a16="http://schemas.microsoft.com/office/drawing/2014/main" id="{91CFB7E4-3937-6244-8BBE-9B80B6A9B85D}"/>
              </a:ext>
            </a:extLst>
          </p:cNvPr>
          <p:cNvSpPr>
            <a:spLocks noGrp="1"/>
          </p:cNvSpPr>
          <p:nvPr>
            <p:ph type="sldNum" sz="quarter" idx="12"/>
          </p:nvPr>
        </p:nvSpPr>
        <p:spPr>
          <a:xfrm>
            <a:off x="9374784" y="6477269"/>
            <a:ext cx="2743200" cy="365125"/>
          </a:xfrm>
        </p:spPr>
        <p:txBody>
          <a:bodyPr/>
          <a:lstStyle/>
          <a:p>
            <a:fld id="{82AE4096-3D64-DC4A-A0BF-266D8FC108F5}" type="slidenum">
              <a:rPr lang="en-US" smtClean="0"/>
              <a:t>36</a:t>
            </a:fld>
            <a:endParaRPr lang="en-US" dirty="0"/>
          </a:p>
        </p:txBody>
      </p:sp>
      <p:pic>
        <p:nvPicPr>
          <p:cNvPr id="8" name="Picture 7" descr="Chart, box and whisker chart&#10;&#10;Description automatically generated">
            <a:extLst>
              <a:ext uri="{FF2B5EF4-FFF2-40B4-BE49-F238E27FC236}">
                <a16:creationId xmlns:a16="http://schemas.microsoft.com/office/drawing/2014/main" id="{A1D7B2C9-A89A-0A44-9527-DFF26AC1AD14}"/>
              </a:ext>
            </a:extLst>
          </p:cNvPr>
          <p:cNvPicPr>
            <a:picLocks noChangeAspect="1"/>
          </p:cNvPicPr>
          <p:nvPr/>
        </p:nvPicPr>
        <p:blipFill>
          <a:blip r:embed="rId3"/>
          <a:stretch>
            <a:fillRect/>
          </a:stretch>
        </p:blipFill>
        <p:spPr>
          <a:xfrm>
            <a:off x="6092466" y="2203373"/>
            <a:ext cx="6092466" cy="3902547"/>
          </a:xfrm>
          <a:prstGeom prst="rect">
            <a:avLst/>
          </a:prstGeom>
        </p:spPr>
      </p:pic>
      <p:sp>
        <p:nvSpPr>
          <p:cNvPr id="9" name="TextBox 8">
            <a:extLst>
              <a:ext uri="{FF2B5EF4-FFF2-40B4-BE49-F238E27FC236}">
                <a16:creationId xmlns:a16="http://schemas.microsoft.com/office/drawing/2014/main" id="{E64B92BA-8476-8248-AF91-075482AFE5A6}"/>
              </a:ext>
            </a:extLst>
          </p:cNvPr>
          <p:cNvSpPr txBox="1"/>
          <p:nvPr/>
        </p:nvSpPr>
        <p:spPr>
          <a:xfrm>
            <a:off x="4326967" y="5784473"/>
            <a:ext cx="3545138" cy="276999"/>
          </a:xfrm>
          <a:prstGeom prst="rect">
            <a:avLst/>
          </a:prstGeom>
          <a:noFill/>
        </p:spPr>
        <p:txBody>
          <a:bodyPr wrap="none" rtlCol="0">
            <a:spAutoFit/>
          </a:bodyPr>
          <a:lstStyle/>
          <a:p>
            <a:r>
              <a:rPr lang="en-US" sz="1200" dirty="0"/>
              <a:t>*No PHIPS Images taken in the first 1/3 of flight in FL2</a:t>
            </a:r>
          </a:p>
        </p:txBody>
      </p:sp>
      <p:cxnSp>
        <p:nvCxnSpPr>
          <p:cNvPr id="7" name="Straight Arrow Connector 6">
            <a:extLst>
              <a:ext uri="{FF2B5EF4-FFF2-40B4-BE49-F238E27FC236}">
                <a16:creationId xmlns:a16="http://schemas.microsoft.com/office/drawing/2014/main" id="{210705D7-15B3-7A4B-8AC1-AB77833B340A}"/>
              </a:ext>
            </a:extLst>
          </p:cNvPr>
          <p:cNvCxnSpPr/>
          <p:nvPr/>
        </p:nvCxnSpPr>
        <p:spPr>
          <a:xfrm>
            <a:off x="716096"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7AA902-584F-5042-BE18-0AD1024EED75}"/>
              </a:ext>
            </a:extLst>
          </p:cNvPr>
          <p:cNvSpPr txBox="1"/>
          <p:nvPr/>
        </p:nvSpPr>
        <p:spPr>
          <a:xfrm>
            <a:off x="728716" y="6352143"/>
            <a:ext cx="4667945" cy="369332"/>
          </a:xfrm>
          <a:prstGeom prst="rect">
            <a:avLst/>
          </a:prstGeom>
          <a:noFill/>
        </p:spPr>
        <p:txBody>
          <a:bodyPr wrap="none" rtlCol="0">
            <a:spAutoFit/>
          </a:bodyPr>
          <a:lstStyle/>
          <a:p>
            <a:r>
              <a:rPr lang="en-US" dirty="0"/>
              <a:t>Aircraft Heading Away From Storm Core (S to N)</a:t>
            </a:r>
          </a:p>
        </p:txBody>
      </p:sp>
      <p:cxnSp>
        <p:nvCxnSpPr>
          <p:cNvPr id="11" name="Straight Arrow Connector 10">
            <a:extLst>
              <a:ext uri="{FF2B5EF4-FFF2-40B4-BE49-F238E27FC236}">
                <a16:creationId xmlns:a16="http://schemas.microsoft.com/office/drawing/2014/main" id="{FF0DDB9D-9EC5-FE4B-A0E4-3B251E1D680B}"/>
              </a:ext>
            </a:extLst>
          </p:cNvPr>
          <p:cNvCxnSpPr/>
          <p:nvPr/>
        </p:nvCxnSpPr>
        <p:spPr>
          <a:xfrm>
            <a:off x="6815632"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69177DA-00D1-834D-BA88-39C93594364E}"/>
              </a:ext>
            </a:extLst>
          </p:cNvPr>
          <p:cNvSpPr txBox="1"/>
          <p:nvPr/>
        </p:nvSpPr>
        <p:spPr>
          <a:xfrm>
            <a:off x="6840873" y="6352143"/>
            <a:ext cx="4667945" cy="369332"/>
          </a:xfrm>
          <a:prstGeom prst="rect">
            <a:avLst/>
          </a:prstGeom>
          <a:noFill/>
        </p:spPr>
        <p:txBody>
          <a:bodyPr wrap="none" rtlCol="0">
            <a:spAutoFit/>
          </a:bodyPr>
          <a:lstStyle/>
          <a:p>
            <a:r>
              <a:rPr lang="en-US" dirty="0"/>
              <a:t>Aircraft Heading Away From Storm Core (S to N)</a:t>
            </a:r>
          </a:p>
        </p:txBody>
      </p:sp>
    </p:spTree>
    <p:extLst>
      <p:ext uri="{BB962C8B-B14F-4D97-AF65-F5344CB8AC3E}">
        <p14:creationId xmlns:p14="http://schemas.microsoft.com/office/powerpoint/2010/main" val="1472305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AF78-AB07-7544-8373-5B0401594495}"/>
              </a:ext>
            </a:extLst>
          </p:cNvPr>
          <p:cNvSpPr>
            <a:spLocks noGrp="1"/>
          </p:cNvSpPr>
          <p:nvPr>
            <p:ph type="title"/>
          </p:nvPr>
        </p:nvSpPr>
        <p:spPr/>
        <p:txBody>
          <a:bodyPr/>
          <a:lstStyle/>
          <a:p>
            <a:r>
              <a:rPr lang="en-US" dirty="0"/>
              <a:t>PHIPS: Maximum Diameter of Chains in FL3 Intervals</a:t>
            </a:r>
          </a:p>
        </p:txBody>
      </p:sp>
      <p:pic>
        <p:nvPicPr>
          <p:cNvPr id="6" name="Content Placeholder 5" descr="Chart, box and whisker chart&#10;&#10;Description automatically generated">
            <a:extLst>
              <a:ext uri="{FF2B5EF4-FFF2-40B4-BE49-F238E27FC236}">
                <a16:creationId xmlns:a16="http://schemas.microsoft.com/office/drawing/2014/main" id="{B8CB9583-8BD9-4F4D-AEA7-1F03685C5635}"/>
              </a:ext>
            </a:extLst>
          </p:cNvPr>
          <p:cNvPicPr>
            <a:picLocks noGrp="1" noChangeAspect="1"/>
          </p:cNvPicPr>
          <p:nvPr>
            <p:ph idx="1"/>
          </p:nvPr>
        </p:nvPicPr>
        <p:blipFill>
          <a:blip r:embed="rId2"/>
          <a:stretch>
            <a:fillRect/>
          </a:stretch>
        </p:blipFill>
        <p:spPr>
          <a:xfrm>
            <a:off x="0" y="2138583"/>
            <a:ext cx="6096000" cy="3922889"/>
          </a:xfrm>
        </p:spPr>
      </p:pic>
      <p:sp>
        <p:nvSpPr>
          <p:cNvPr id="4" name="Slide Number Placeholder 3">
            <a:extLst>
              <a:ext uri="{FF2B5EF4-FFF2-40B4-BE49-F238E27FC236}">
                <a16:creationId xmlns:a16="http://schemas.microsoft.com/office/drawing/2014/main" id="{6AA5514C-D883-C84C-92D3-69D4FA96103A}"/>
              </a:ext>
            </a:extLst>
          </p:cNvPr>
          <p:cNvSpPr>
            <a:spLocks noGrp="1"/>
          </p:cNvSpPr>
          <p:nvPr>
            <p:ph type="sldNum" sz="quarter" idx="12"/>
          </p:nvPr>
        </p:nvSpPr>
        <p:spPr>
          <a:xfrm>
            <a:off x="9337713" y="6502318"/>
            <a:ext cx="2743200" cy="365125"/>
          </a:xfrm>
        </p:spPr>
        <p:txBody>
          <a:bodyPr/>
          <a:lstStyle/>
          <a:p>
            <a:fld id="{82AE4096-3D64-DC4A-A0BF-266D8FC108F5}" type="slidenum">
              <a:rPr lang="en-US" smtClean="0"/>
              <a:t>37</a:t>
            </a:fld>
            <a:endParaRPr lang="en-US" dirty="0"/>
          </a:p>
        </p:txBody>
      </p:sp>
      <p:pic>
        <p:nvPicPr>
          <p:cNvPr id="8" name="Picture 7" descr="Chart, box and whisker chart&#10;&#10;Description automatically generated">
            <a:extLst>
              <a:ext uri="{FF2B5EF4-FFF2-40B4-BE49-F238E27FC236}">
                <a16:creationId xmlns:a16="http://schemas.microsoft.com/office/drawing/2014/main" id="{C8FC2984-E925-A64E-BE01-6666A241BD83}"/>
              </a:ext>
            </a:extLst>
          </p:cNvPr>
          <p:cNvPicPr>
            <a:picLocks noChangeAspect="1"/>
          </p:cNvPicPr>
          <p:nvPr/>
        </p:nvPicPr>
        <p:blipFill>
          <a:blip r:embed="rId3"/>
          <a:stretch>
            <a:fillRect/>
          </a:stretch>
        </p:blipFill>
        <p:spPr>
          <a:xfrm>
            <a:off x="6096000" y="2138583"/>
            <a:ext cx="6096000" cy="3968824"/>
          </a:xfrm>
          <a:prstGeom prst="rect">
            <a:avLst/>
          </a:prstGeom>
        </p:spPr>
      </p:pic>
      <p:cxnSp>
        <p:nvCxnSpPr>
          <p:cNvPr id="7" name="Straight Arrow Connector 6">
            <a:extLst>
              <a:ext uri="{FF2B5EF4-FFF2-40B4-BE49-F238E27FC236}">
                <a16:creationId xmlns:a16="http://schemas.microsoft.com/office/drawing/2014/main" id="{CF20720C-C41B-E440-A28C-C4F44058EB15}"/>
              </a:ext>
            </a:extLst>
          </p:cNvPr>
          <p:cNvCxnSpPr/>
          <p:nvPr/>
        </p:nvCxnSpPr>
        <p:spPr>
          <a:xfrm>
            <a:off x="716096"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698D355-9673-7F45-B4AE-732AFE3E0D4A}"/>
              </a:ext>
            </a:extLst>
          </p:cNvPr>
          <p:cNvSpPr txBox="1"/>
          <p:nvPr/>
        </p:nvSpPr>
        <p:spPr>
          <a:xfrm>
            <a:off x="910112" y="6352143"/>
            <a:ext cx="4305153" cy="369332"/>
          </a:xfrm>
          <a:prstGeom prst="rect">
            <a:avLst/>
          </a:prstGeom>
          <a:noFill/>
        </p:spPr>
        <p:txBody>
          <a:bodyPr wrap="none" rtlCol="0">
            <a:spAutoFit/>
          </a:bodyPr>
          <a:lstStyle/>
          <a:p>
            <a:r>
              <a:rPr lang="en-US" dirty="0"/>
              <a:t>Aircraft Heading Toward Storm Core (N to S)</a:t>
            </a:r>
          </a:p>
        </p:txBody>
      </p:sp>
      <p:cxnSp>
        <p:nvCxnSpPr>
          <p:cNvPr id="10" name="Straight Arrow Connector 9">
            <a:extLst>
              <a:ext uri="{FF2B5EF4-FFF2-40B4-BE49-F238E27FC236}">
                <a16:creationId xmlns:a16="http://schemas.microsoft.com/office/drawing/2014/main" id="{551B413D-AED7-C24B-B542-72827F6EA210}"/>
              </a:ext>
            </a:extLst>
          </p:cNvPr>
          <p:cNvCxnSpPr/>
          <p:nvPr/>
        </p:nvCxnSpPr>
        <p:spPr>
          <a:xfrm>
            <a:off x="6782721"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1CEC3C2-9CE7-8D48-A6D3-BAC4B23EAE58}"/>
              </a:ext>
            </a:extLst>
          </p:cNvPr>
          <p:cNvSpPr txBox="1"/>
          <p:nvPr/>
        </p:nvSpPr>
        <p:spPr>
          <a:xfrm>
            <a:off x="6976735" y="6352143"/>
            <a:ext cx="4305153" cy="369332"/>
          </a:xfrm>
          <a:prstGeom prst="rect">
            <a:avLst/>
          </a:prstGeom>
          <a:noFill/>
        </p:spPr>
        <p:txBody>
          <a:bodyPr wrap="none" rtlCol="0">
            <a:spAutoFit/>
          </a:bodyPr>
          <a:lstStyle/>
          <a:p>
            <a:r>
              <a:rPr lang="en-US" dirty="0"/>
              <a:t>Aircraft Heading Toward Storm Core (N to S)</a:t>
            </a:r>
          </a:p>
        </p:txBody>
      </p:sp>
    </p:spTree>
    <p:extLst>
      <p:ext uri="{BB962C8B-B14F-4D97-AF65-F5344CB8AC3E}">
        <p14:creationId xmlns:p14="http://schemas.microsoft.com/office/powerpoint/2010/main" val="3583592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33EEE-1F15-BD4F-9A3F-51F51C85B19B}"/>
              </a:ext>
            </a:extLst>
          </p:cNvPr>
          <p:cNvSpPr>
            <a:spLocks noGrp="1"/>
          </p:cNvSpPr>
          <p:nvPr>
            <p:ph type="title"/>
          </p:nvPr>
        </p:nvSpPr>
        <p:spPr/>
        <p:txBody>
          <a:bodyPr/>
          <a:lstStyle/>
          <a:p>
            <a:r>
              <a:rPr lang="en-US" dirty="0"/>
              <a:t>PHIPS: Maximum Diameter of Chains in FL4 Intervals</a:t>
            </a:r>
          </a:p>
        </p:txBody>
      </p:sp>
      <p:pic>
        <p:nvPicPr>
          <p:cNvPr id="6" name="Content Placeholder 5" descr="Chart, box and whisker chart&#10;&#10;Description automatically generated">
            <a:extLst>
              <a:ext uri="{FF2B5EF4-FFF2-40B4-BE49-F238E27FC236}">
                <a16:creationId xmlns:a16="http://schemas.microsoft.com/office/drawing/2014/main" id="{A4F551C3-33BF-8348-BC79-1F2DD35E3E34}"/>
              </a:ext>
            </a:extLst>
          </p:cNvPr>
          <p:cNvPicPr>
            <a:picLocks noGrp="1" noChangeAspect="1"/>
          </p:cNvPicPr>
          <p:nvPr>
            <p:ph idx="1"/>
          </p:nvPr>
        </p:nvPicPr>
        <p:blipFill>
          <a:blip r:embed="rId2"/>
          <a:stretch>
            <a:fillRect/>
          </a:stretch>
        </p:blipFill>
        <p:spPr>
          <a:xfrm>
            <a:off x="0" y="2201135"/>
            <a:ext cx="6096000" cy="3860337"/>
          </a:xfrm>
        </p:spPr>
      </p:pic>
      <p:sp>
        <p:nvSpPr>
          <p:cNvPr id="4" name="Slide Number Placeholder 3">
            <a:extLst>
              <a:ext uri="{FF2B5EF4-FFF2-40B4-BE49-F238E27FC236}">
                <a16:creationId xmlns:a16="http://schemas.microsoft.com/office/drawing/2014/main" id="{DB919522-FF77-E24F-8DE2-B52F1752AB08}"/>
              </a:ext>
            </a:extLst>
          </p:cNvPr>
          <p:cNvSpPr>
            <a:spLocks noGrp="1"/>
          </p:cNvSpPr>
          <p:nvPr>
            <p:ph type="sldNum" sz="quarter" idx="12"/>
          </p:nvPr>
        </p:nvSpPr>
        <p:spPr>
          <a:xfrm>
            <a:off x="9326696" y="6504543"/>
            <a:ext cx="2743200" cy="365125"/>
          </a:xfrm>
        </p:spPr>
        <p:txBody>
          <a:bodyPr/>
          <a:lstStyle/>
          <a:p>
            <a:fld id="{82AE4096-3D64-DC4A-A0BF-266D8FC108F5}" type="slidenum">
              <a:rPr lang="en-US" smtClean="0"/>
              <a:t>38</a:t>
            </a:fld>
            <a:endParaRPr lang="en-US" dirty="0"/>
          </a:p>
        </p:txBody>
      </p:sp>
      <p:pic>
        <p:nvPicPr>
          <p:cNvPr id="8" name="Picture 7" descr="Chart, box and whisker chart&#10;&#10;Description automatically generated">
            <a:extLst>
              <a:ext uri="{FF2B5EF4-FFF2-40B4-BE49-F238E27FC236}">
                <a16:creationId xmlns:a16="http://schemas.microsoft.com/office/drawing/2014/main" id="{9FC69347-4412-E34D-BBD6-1FE85073CD2B}"/>
              </a:ext>
            </a:extLst>
          </p:cNvPr>
          <p:cNvPicPr>
            <a:picLocks noChangeAspect="1"/>
          </p:cNvPicPr>
          <p:nvPr/>
        </p:nvPicPr>
        <p:blipFill>
          <a:blip r:embed="rId3"/>
          <a:stretch>
            <a:fillRect/>
          </a:stretch>
        </p:blipFill>
        <p:spPr>
          <a:xfrm>
            <a:off x="6096000" y="2201135"/>
            <a:ext cx="6096000" cy="3904811"/>
          </a:xfrm>
          <a:prstGeom prst="rect">
            <a:avLst/>
          </a:prstGeom>
        </p:spPr>
      </p:pic>
      <p:cxnSp>
        <p:nvCxnSpPr>
          <p:cNvPr id="7" name="Straight Arrow Connector 6">
            <a:extLst>
              <a:ext uri="{FF2B5EF4-FFF2-40B4-BE49-F238E27FC236}">
                <a16:creationId xmlns:a16="http://schemas.microsoft.com/office/drawing/2014/main" id="{FC6A3244-4D17-6E4F-A33D-C798F1EC48D4}"/>
              </a:ext>
            </a:extLst>
          </p:cNvPr>
          <p:cNvCxnSpPr/>
          <p:nvPr/>
        </p:nvCxnSpPr>
        <p:spPr>
          <a:xfrm>
            <a:off x="838200"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D00ACB-6EC4-0643-98E0-802EF23A1C55}"/>
              </a:ext>
            </a:extLst>
          </p:cNvPr>
          <p:cNvSpPr txBox="1"/>
          <p:nvPr/>
        </p:nvSpPr>
        <p:spPr>
          <a:xfrm>
            <a:off x="850820" y="6352143"/>
            <a:ext cx="4667945" cy="369332"/>
          </a:xfrm>
          <a:prstGeom prst="rect">
            <a:avLst/>
          </a:prstGeom>
          <a:noFill/>
        </p:spPr>
        <p:txBody>
          <a:bodyPr wrap="none" rtlCol="0">
            <a:spAutoFit/>
          </a:bodyPr>
          <a:lstStyle/>
          <a:p>
            <a:r>
              <a:rPr lang="en-US" dirty="0"/>
              <a:t>Aircraft Heading Away From Storm Core (S to N)</a:t>
            </a:r>
          </a:p>
        </p:txBody>
      </p:sp>
      <p:cxnSp>
        <p:nvCxnSpPr>
          <p:cNvPr id="10" name="Straight Arrow Connector 9">
            <a:extLst>
              <a:ext uri="{FF2B5EF4-FFF2-40B4-BE49-F238E27FC236}">
                <a16:creationId xmlns:a16="http://schemas.microsoft.com/office/drawing/2014/main" id="{79ACEED5-3FD9-1747-846B-FBA02B87CEF6}"/>
              </a:ext>
            </a:extLst>
          </p:cNvPr>
          <p:cNvCxnSpPr/>
          <p:nvPr/>
        </p:nvCxnSpPr>
        <p:spPr>
          <a:xfrm>
            <a:off x="6980103"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7C76556-779B-3B40-B9B2-7FE244105841}"/>
              </a:ext>
            </a:extLst>
          </p:cNvPr>
          <p:cNvSpPr txBox="1"/>
          <p:nvPr/>
        </p:nvSpPr>
        <p:spPr>
          <a:xfrm>
            <a:off x="6992723" y="6352143"/>
            <a:ext cx="4667945" cy="369332"/>
          </a:xfrm>
          <a:prstGeom prst="rect">
            <a:avLst/>
          </a:prstGeom>
          <a:noFill/>
        </p:spPr>
        <p:txBody>
          <a:bodyPr wrap="none" rtlCol="0">
            <a:spAutoFit/>
          </a:bodyPr>
          <a:lstStyle/>
          <a:p>
            <a:r>
              <a:rPr lang="en-US" dirty="0"/>
              <a:t>Aircraft Heading Away From Storm Core (S to N)</a:t>
            </a:r>
          </a:p>
        </p:txBody>
      </p:sp>
    </p:spTree>
    <p:extLst>
      <p:ext uri="{BB962C8B-B14F-4D97-AF65-F5344CB8AC3E}">
        <p14:creationId xmlns:p14="http://schemas.microsoft.com/office/powerpoint/2010/main" val="87276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6A8B-41C1-2C4C-96D3-A53B9A7A206C}"/>
              </a:ext>
            </a:extLst>
          </p:cNvPr>
          <p:cNvSpPr>
            <a:spLocks noGrp="1"/>
          </p:cNvSpPr>
          <p:nvPr>
            <p:ph type="title"/>
          </p:nvPr>
        </p:nvSpPr>
        <p:spPr/>
        <p:txBody>
          <a:bodyPr/>
          <a:lstStyle/>
          <a:p>
            <a:r>
              <a:rPr lang="en-US" dirty="0"/>
              <a:t>PHIPS: Maximum Diameter of Chains in FL5 Intervals</a:t>
            </a:r>
          </a:p>
        </p:txBody>
      </p:sp>
      <p:pic>
        <p:nvPicPr>
          <p:cNvPr id="6" name="Content Placeholder 5" descr="Chart, box and whisker chart&#10;&#10;Description automatically generated">
            <a:extLst>
              <a:ext uri="{FF2B5EF4-FFF2-40B4-BE49-F238E27FC236}">
                <a16:creationId xmlns:a16="http://schemas.microsoft.com/office/drawing/2014/main" id="{1F681A17-F9E9-0547-B9D7-15E003278EB4}"/>
              </a:ext>
            </a:extLst>
          </p:cNvPr>
          <p:cNvPicPr>
            <a:picLocks noGrp="1" noChangeAspect="1"/>
          </p:cNvPicPr>
          <p:nvPr>
            <p:ph idx="1"/>
          </p:nvPr>
        </p:nvPicPr>
        <p:blipFill>
          <a:blip r:embed="rId3"/>
          <a:stretch>
            <a:fillRect/>
          </a:stretch>
        </p:blipFill>
        <p:spPr>
          <a:xfrm>
            <a:off x="0" y="2138583"/>
            <a:ext cx="6096000" cy="3922889"/>
          </a:xfrm>
        </p:spPr>
      </p:pic>
      <p:sp>
        <p:nvSpPr>
          <p:cNvPr id="4" name="Slide Number Placeholder 3">
            <a:extLst>
              <a:ext uri="{FF2B5EF4-FFF2-40B4-BE49-F238E27FC236}">
                <a16:creationId xmlns:a16="http://schemas.microsoft.com/office/drawing/2014/main" id="{8E37B9D1-3AEB-1F4E-A288-FC090B8BAEF7}"/>
              </a:ext>
            </a:extLst>
          </p:cNvPr>
          <p:cNvSpPr>
            <a:spLocks noGrp="1"/>
          </p:cNvSpPr>
          <p:nvPr>
            <p:ph type="sldNum" sz="quarter" idx="12"/>
          </p:nvPr>
        </p:nvSpPr>
        <p:spPr/>
        <p:txBody>
          <a:bodyPr/>
          <a:lstStyle/>
          <a:p>
            <a:fld id="{82AE4096-3D64-DC4A-A0BF-266D8FC108F5}" type="slidenum">
              <a:rPr lang="en-US" smtClean="0"/>
              <a:t>39</a:t>
            </a:fld>
            <a:endParaRPr lang="en-US"/>
          </a:p>
        </p:txBody>
      </p:sp>
      <p:pic>
        <p:nvPicPr>
          <p:cNvPr id="8" name="Picture 7" descr="Chart, box and whisker chart&#10;&#10;Description automatically generated">
            <a:extLst>
              <a:ext uri="{FF2B5EF4-FFF2-40B4-BE49-F238E27FC236}">
                <a16:creationId xmlns:a16="http://schemas.microsoft.com/office/drawing/2014/main" id="{841388EA-038E-5A47-9B16-FAEBA9E135BC}"/>
              </a:ext>
            </a:extLst>
          </p:cNvPr>
          <p:cNvPicPr>
            <a:picLocks noChangeAspect="1"/>
          </p:cNvPicPr>
          <p:nvPr/>
        </p:nvPicPr>
        <p:blipFill>
          <a:blip r:embed="rId4"/>
          <a:stretch>
            <a:fillRect/>
          </a:stretch>
        </p:blipFill>
        <p:spPr>
          <a:xfrm>
            <a:off x="6096000" y="2138583"/>
            <a:ext cx="6096000" cy="3959551"/>
          </a:xfrm>
          <a:prstGeom prst="rect">
            <a:avLst/>
          </a:prstGeom>
        </p:spPr>
      </p:pic>
      <p:cxnSp>
        <p:nvCxnSpPr>
          <p:cNvPr id="5" name="Straight Arrow Connector 4">
            <a:extLst>
              <a:ext uri="{FF2B5EF4-FFF2-40B4-BE49-F238E27FC236}">
                <a16:creationId xmlns:a16="http://schemas.microsoft.com/office/drawing/2014/main" id="{9657600E-4461-604F-90BF-29EC72814B5D}"/>
              </a:ext>
            </a:extLst>
          </p:cNvPr>
          <p:cNvCxnSpPr/>
          <p:nvPr/>
        </p:nvCxnSpPr>
        <p:spPr>
          <a:xfrm>
            <a:off x="716096" y="6257581"/>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A124006-6DAC-594E-B7CE-B85C1836FB16}"/>
              </a:ext>
            </a:extLst>
          </p:cNvPr>
          <p:cNvCxnSpPr/>
          <p:nvPr/>
        </p:nvCxnSpPr>
        <p:spPr>
          <a:xfrm>
            <a:off x="6782721" y="6230958"/>
            <a:ext cx="4693186"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EE23431-9259-5040-A549-94EFC1232107}"/>
              </a:ext>
            </a:extLst>
          </p:cNvPr>
          <p:cNvSpPr txBox="1"/>
          <p:nvPr/>
        </p:nvSpPr>
        <p:spPr>
          <a:xfrm>
            <a:off x="7235237" y="6347553"/>
            <a:ext cx="3788153" cy="369332"/>
          </a:xfrm>
          <a:prstGeom prst="rect">
            <a:avLst/>
          </a:prstGeom>
          <a:noFill/>
        </p:spPr>
        <p:txBody>
          <a:bodyPr wrap="none" rtlCol="0">
            <a:spAutoFit/>
          </a:bodyPr>
          <a:lstStyle/>
          <a:p>
            <a:r>
              <a:rPr lang="en-US" dirty="0"/>
              <a:t>Aircraft Parallel to Storm Core (E to W)</a:t>
            </a:r>
          </a:p>
        </p:txBody>
      </p:sp>
      <p:sp>
        <p:nvSpPr>
          <p:cNvPr id="11" name="TextBox 10">
            <a:extLst>
              <a:ext uri="{FF2B5EF4-FFF2-40B4-BE49-F238E27FC236}">
                <a16:creationId xmlns:a16="http://schemas.microsoft.com/office/drawing/2014/main" id="{AAF0A730-B945-BF41-9F9F-138BB1920197}"/>
              </a:ext>
            </a:extLst>
          </p:cNvPr>
          <p:cNvSpPr txBox="1"/>
          <p:nvPr/>
        </p:nvSpPr>
        <p:spPr>
          <a:xfrm>
            <a:off x="1168612" y="6352143"/>
            <a:ext cx="3788153" cy="369332"/>
          </a:xfrm>
          <a:prstGeom prst="rect">
            <a:avLst/>
          </a:prstGeom>
          <a:noFill/>
        </p:spPr>
        <p:txBody>
          <a:bodyPr wrap="none" rtlCol="0">
            <a:spAutoFit/>
          </a:bodyPr>
          <a:lstStyle/>
          <a:p>
            <a:r>
              <a:rPr lang="en-US" dirty="0"/>
              <a:t>Aircraft Parallel to Storm Core (E to W)</a:t>
            </a:r>
          </a:p>
        </p:txBody>
      </p:sp>
    </p:spTree>
    <p:extLst>
      <p:ext uri="{BB962C8B-B14F-4D97-AF65-F5344CB8AC3E}">
        <p14:creationId xmlns:p14="http://schemas.microsoft.com/office/powerpoint/2010/main" val="2875083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6A21-0B37-9148-BAD2-80E73EA445A0}"/>
              </a:ext>
            </a:extLst>
          </p:cNvPr>
          <p:cNvSpPr>
            <a:spLocks noGrp="1"/>
          </p:cNvSpPr>
          <p:nvPr>
            <p:ph type="title"/>
          </p:nvPr>
        </p:nvSpPr>
        <p:spPr/>
        <p:txBody>
          <a:bodyPr/>
          <a:lstStyle/>
          <a:p>
            <a:r>
              <a:rPr lang="en-US" dirty="0"/>
              <a:t>Thesis Topic Proposal</a:t>
            </a:r>
          </a:p>
        </p:txBody>
      </p:sp>
      <p:sp>
        <p:nvSpPr>
          <p:cNvPr id="3" name="Content Placeholder 2">
            <a:extLst>
              <a:ext uri="{FF2B5EF4-FFF2-40B4-BE49-F238E27FC236}">
                <a16:creationId xmlns:a16="http://schemas.microsoft.com/office/drawing/2014/main" id="{2690DF92-6A29-6442-9F42-DDC88F384A14}"/>
              </a:ext>
            </a:extLst>
          </p:cNvPr>
          <p:cNvSpPr>
            <a:spLocks noGrp="1"/>
          </p:cNvSpPr>
          <p:nvPr>
            <p:ph idx="1"/>
          </p:nvPr>
        </p:nvSpPr>
        <p:spPr/>
        <p:txBody>
          <a:bodyPr/>
          <a:lstStyle/>
          <a:p>
            <a:pPr marL="0" indent="0" algn="ctr">
              <a:buNone/>
            </a:pPr>
            <a:r>
              <a:rPr lang="en-US" dirty="0"/>
              <a:t>Title: </a:t>
            </a:r>
            <a:r>
              <a:rPr lang="en-US" b="1" dirty="0"/>
              <a:t>Microphysical Observations of Chain Aggregates in Florida Cirrus Cloud Anvils on 3 August 2019</a:t>
            </a:r>
          </a:p>
          <a:p>
            <a:pPr marL="0" indent="0">
              <a:buNone/>
            </a:pPr>
            <a:endParaRPr lang="en-US" b="1" dirty="0"/>
          </a:p>
        </p:txBody>
      </p:sp>
      <p:sp>
        <p:nvSpPr>
          <p:cNvPr id="4" name="Slide Number Placeholder 3">
            <a:extLst>
              <a:ext uri="{FF2B5EF4-FFF2-40B4-BE49-F238E27FC236}">
                <a16:creationId xmlns:a16="http://schemas.microsoft.com/office/drawing/2014/main" id="{9836E28C-A8BA-4C47-BC5F-4C431A6451F8}"/>
              </a:ext>
            </a:extLst>
          </p:cNvPr>
          <p:cNvSpPr>
            <a:spLocks noGrp="1"/>
          </p:cNvSpPr>
          <p:nvPr>
            <p:ph type="sldNum" sz="quarter" idx="12"/>
          </p:nvPr>
        </p:nvSpPr>
        <p:spPr/>
        <p:txBody>
          <a:bodyPr/>
          <a:lstStyle/>
          <a:p>
            <a:fld id="{01CCC68B-C77F-9648-A59F-C3AAC0C6F570}" type="slidenum">
              <a:rPr lang="en-US" smtClean="0"/>
              <a:t>4</a:t>
            </a:fld>
            <a:endParaRPr lang="en-US"/>
          </a:p>
        </p:txBody>
      </p:sp>
      <p:pic>
        <p:nvPicPr>
          <p:cNvPr id="6" name="Picture 5" descr="A picture containing text&#10;&#10;Description automatically generated">
            <a:extLst>
              <a:ext uri="{FF2B5EF4-FFF2-40B4-BE49-F238E27FC236}">
                <a16:creationId xmlns:a16="http://schemas.microsoft.com/office/drawing/2014/main" id="{628C881C-E826-684A-8119-3EAAC4B34396}"/>
              </a:ext>
            </a:extLst>
          </p:cNvPr>
          <p:cNvPicPr>
            <a:picLocks noChangeAspect="1"/>
          </p:cNvPicPr>
          <p:nvPr/>
        </p:nvPicPr>
        <p:blipFill>
          <a:blip r:embed="rId2"/>
          <a:stretch>
            <a:fillRect/>
          </a:stretch>
        </p:blipFill>
        <p:spPr>
          <a:xfrm rot="5400000">
            <a:off x="3831071" y="1655562"/>
            <a:ext cx="4091707" cy="6313170"/>
          </a:xfrm>
          <a:prstGeom prst="rect">
            <a:avLst/>
          </a:prstGeom>
        </p:spPr>
      </p:pic>
    </p:spTree>
    <p:extLst>
      <p:ext uri="{BB962C8B-B14F-4D97-AF65-F5344CB8AC3E}">
        <p14:creationId xmlns:p14="http://schemas.microsoft.com/office/powerpoint/2010/main" val="2126698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14F9EF-097B-9D4A-956D-B98A6A808A6F}"/>
              </a:ext>
            </a:extLst>
          </p:cNvPr>
          <p:cNvSpPr>
            <a:spLocks noGrp="1"/>
          </p:cNvSpPr>
          <p:nvPr>
            <p:ph type="sldNum" sz="quarter" idx="12"/>
          </p:nvPr>
        </p:nvSpPr>
        <p:spPr>
          <a:xfrm>
            <a:off x="9440321" y="6492875"/>
            <a:ext cx="2743200" cy="365125"/>
          </a:xfrm>
        </p:spPr>
        <p:txBody>
          <a:bodyPr/>
          <a:lstStyle/>
          <a:p>
            <a:fld id="{82AE4096-3D64-DC4A-A0BF-266D8FC108F5}" type="slidenum">
              <a:rPr lang="en-US" smtClean="0"/>
              <a:t>40</a:t>
            </a:fld>
            <a:endParaRPr lang="en-US"/>
          </a:p>
        </p:txBody>
      </p:sp>
      <p:pic>
        <p:nvPicPr>
          <p:cNvPr id="6" name="Picture 5" descr="Chart&#10;&#10;Description automatically generated">
            <a:extLst>
              <a:ext uri="{FF2B5EF4-FFF2-40B4-BE49-F238E27FC236}">
                <a16:creationId xmlns:a16="http://schemas.microsoft.com/office/drawing/2014/main" id="{6EAE30E7-9E6E-F744-B434-00BFB8FA1696}"/>
              </a:ext>
            </a:extLst>
          </p:cNvPr>
          <p:cNvPicPr>
            <a:picLocks noChangeAspect="1"/>
          </p:cNvPicPr>
          <p:nvPr/>
        </p:nvPicPr>
        <p:blipFill rotWithShape="1">
          <a:blip r:embed="rId3"/>
          <a:srcRect l="10981" t="6577" r="10981" b="5324"/>
          <a:stretch/>
        </p:blipFill>
        <p:spPr>
          <a:xfrm>
            <a:off x="1293828" y="0"/>
            <a:ext cx="9604343" cy="6858000"/>
          </a:xfrm>
          <a:prstGeom prst="rect">
            <a:avLst/>
          </a:prstGeom>
        </p:spPr>
      </p:pic>
    </p:spTree>
    <p:extLst>
      <p:ext uri="{BB962C8B-B14F-4D97-AF65-F5344CB8AC3E}">
        <p14:creationId xmlns:p14="http://schemas.microsoft.com/office/powerpoint/2010/main" val="2897102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B13CF-4007-D947-B363-2E319105F249}"/>
              </a:ext>
            </a:extLst>
          </p:cNvPr>
          <p:cNvSpPr>
            <a:spLocks noGrp="1"/>
          </p:cNvSpPr>
          <p:nvPr>
            <p:ph type="title"/>
          </p:nvPr>
        </p:nvSpPr>
        <p:spPr>
          <a:xfrm>
            <a:off x="838200" y="-252413"/>
            <a:ext cx="10515600" cy="1325563"/>
          </a:xfrm>
        </p:spPr>
        <p:txBody>
          <a:bodyPr/>
          <a:lstStyle/>
          <a:p>
            <a:pPr algn="ctr"/>
            <a:r>
              <a:rPr lang="en-US" dirty="0"/>
              <a:t>Electric Field Data FL1-5</a:t>
            </a:r>
          </a:p>
        </p:txBody>
      </p:sp>
      <p:pic>
        <p:nvPicPr>
          <p:cNvPr id="6" name="Content Placeholder 5" descr="Chart, histogram&#10;&#10;Description automatically generated">
            <a:extLst>
              <a:ext uri="{FF2B5EF4-FFF2-40B4-BE49-F238E27FC236}">
                <a16:creationId xmlns:a16="http://schemas.microsoft.com/office/drawing/2014/main" id="{C5440DB3-B26B-2E47-A691-B58779F329B9}"/>
              </a:ext>
            </a:extLst>
          </p:cNvPr>
          <p:cNvPicPr>
            <a:picLocks noGrp="1" noChangeAspect="1"/>
          </p:cNvPicPr>
          <p:nvPr>
            <p:ph idx="1"/>
          </p:nvPr>
        </p:nvPicPr>
        <p:blipFill>
          <a:blip r:embed="rId3"/>
          <a:stretch>
            <a:fillRect/>
          </a:stretch>
        </p:blipFill>
        <p:spPr>
          <a:xfrm>
            <a:off x="4428869" y="1591736"/>
            <a:ext cx="7758492" cy="5266264"/>
          </a:xfrm>
        </p:spPr>
      </p:pic>
      <p:sp>
        <p:nvSpPr>
          <p:cNvPr id="4" name="Slide Number Placeholder 3">
            <a:extLst>
              <a:ext uri="{FF2B5EF4-FFF2-40B4-BE49-F238E27FC236}">
                <a16:creationId xmlns:a16="http://schemas.microsoft.com/office/drawing/2014/main" id="{1B8A81E2-D2D0-7A40-9D62-8A6332122DEB}"/>
              </a:ext>
            </a:extLst>
          </p:cNvPr>
          <p:cNvSpPr>
            <a:spLocks noGrp="1"/>
          </p:cNvSpPr>
          <p:nvPr>
            <p:ph type="sldNum" sz="quarter" idx="12"/>
          </p:nvPr>
        </p:nvSpPr>
        <p:spPr>
          <a:xfrm>
            <a:off x="9313985" y="136526"/>
            <a:ext cx="2743200" cy="365125"/>
          </a:xfrm>
        </p:spPr>
        <p:txBody>
          <a:bodyPr/>
          <a:lstStyle/>
          <a:p>
            <a:fld id="{01CCC68B-C77F-9648-A59F-C3AAC0C6F570}" type="slidenum">
              <a:rPr lang="en-US" smtClean="0"/>
              <a:t>41</a:t>
            </a:fld>
            <a:endParaRPr lang="en-US" dirty="0"/>
          </a:p>
        </p:txBody>
      </p:sp>
      <p:sp>
        <p:nvSpPr>
          <p:cNvPr id="3" name="TextBox 2">
            <a:extLst>
              <a:ext uri="{FF2B5EF4-FFF2-40B4-BE49-F238E27FC236}">
                <a16:creationId xmlns:a16="http://schemas.microsoft.com/office/drawing/2014/main" id="{83F81AB2-AB03-B04E-A205-A149D862F43D}"/>
              </a:ext>
            </a:extLst>
          </p:cNvPr>
          <p:cNvSpPr txBox="1"/>
          <p:nvPr/>
        </p:nvSpPr>
        <p:spPr>
          <a:xfrm>
            <a:off x="0" y="1286937"/>
            <a:ext cx="4428869" cy="2862322"/>
          </a:xfrm>
          <a:prstGeom prst="rect">
            <a:avLst/>
          </a:prstGeom>
          <a:noFill/>
        </p:spPr>
        <p:txBody>
          <a:bodyPr wrap="square" rtlCol="0">
            <a:spAutoFit/>
          </a:bodyPr>
          <a:lstStyle/>
          <a:p>
            <a:pPr marL="285750" indent="-285750">
              <a:buFont typeface="Arial" panose="020B0604020202020204" pitchFamily="34" charset="0"/>
              <a:buChar char="•"/>
            </a:pPr>
            <a:r>
              <a:rPr lang="en-US" dirty="0"/>
              <a:t>During the Flight Legs, the Ex, </a:t>
            </a:r>
            <a:r>
              <a:rPr lang="en-US" dirty="0" err="1"/>
              <a:t>Ey</a:t>
            </a:r>
            <a:r>
              <a:rPr lang="en-US" dirty="0"/>
              <a:t>, and </a:t>
            </a:r>
            <a:r>
              <a:rPr lang="en-US" dirty="0" err="1"/>
              <a:t>Ez</a:t>
            </a:r>
            <a:r>
              <a:rPr lang="en-US" dirty="0"/>
              <a:t> do not meet the minimum E-field criteria as tested (60 kV/m) by Saunders and Wahab, 1975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Further evidence for higher rates of chain aggregation closer to the mixed-phase region of the storm?</a:t>
            </a:r>
          </a:p>
          <a:p>
            <a:pPr marL="742950" lvl="1" indent="-285750">
              <a:buFont typeface="Arial" panose="020B0604020202020204" pitchFamily="34" charset="0"/>
              <a:buChar char="•"/>
            </a:pPr>
            <a:r>
              <a:rPr lang="en-US" dirty="0"/>
              <a:t>*Aircraft never was directly over the storm core*.</a:t>
            </a:r>
          </a:p>
        </p:txBody>
      </p:sp>
    </p:spTree>
    <p:extLst>
      <p:ext uri="{BB962C8B-B14F-4D97-AF65-F5344CB8AC3E}">
        <p14:creationId xmlns:p14="http://schemas.microsoft.com/office/powerpoint/2010/main" val="2932006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393B4-5435-384F-A130-3E79770F0EB6}"/>
              </a:ext>
            </a:extLst>
          </p:cNvPr>
          <p:cNvSpPr>
            <a:spLocks noGrp="1"/>
          </p:cNvSpPr>
          <p:nvPr>
            <p:ph type="title"/>
          </p:nvPr>
        </p:nvSpPr>
        <p:spPr>
          <a:xfrm>
            <a:off x="838200" y="0"/>
            <a:ext cx="10515600" cy="1325563"/>
          </a:xfrm>
        </p:spPr>
        <p:txBody>
          <a:bodyPr/>
          <a:lstStyle/>
          <a:p>
            <a:pPr algn="ctr"/>
            <a:r>
              <a:rPr lang="en-US" dirty="0"/>
              <a:t>Current Plan</a:t>
            </a:r>
          </a:p>
        </p:txBody>
      </p:sp>
      <p:sp>
        <p:nvSpPr>
          <p:cNvPr id="3" name="Content Placeholder 2">
            <a:extLst>
              <a:ext uri="{FF2B5EF4-FFF2-40B4-BE49-F238E27FC236}">
                <a16:creationId xmlns:a16="http://schemas.microsoft.com/office/drawing/2014/main" id="{FC89FFB5-EA95-B24F-9C5B-27C1DE0EDBF1}"/>
              </a:ext>
            </a:extLst>
          </p:cNvPr>
          <p:cNvSpPr>
            <a:spLocks noGrp="1"/>
          </p:cNvSpPr>
          <p:nvPr>
            <p:ph idx="1"/>
          </p:nvPr>
        </p:nvSpPr>
        <p:spPr>
          <a:xfrm>
            <a:off x="0" y="1253330"/>
            <a:ext cx="12192000" cy="5604669"/>
          </a:xfrm>
        </p:spPr>
        <p:txBody>
          <a:bodyPr>
            <a:normAutofit lnSpcReduction="10000"/>
          </a:bodyPr>
          <a:lstStyle/>
          <a:p>
            <a:r>
              <a:rPr lang="en-US" dirty="0"/>
              <a:t>Send out semi-final form of topic proposal to all committee members to review and make comments.</a:t>
            </a:r>
          </a:p>
          <a:p>
            <a:pPr lvl="1"/>
            <a:r>
              <a:rPr lang="en-US" dirty="0"/>
              <a:t>Submit for graduate school approval by the end of June.</a:t>
            </a:r>
          </a:p>
          <a:p>
            <a:r>
              <a:rPr lang="en-US" dirty="0"/>
              <a:t>Starting June 7</a:t>
            </a:r>
            <a:r>
              <a:rPr lang="en-US" baseline="30000" dirty="0"/>
              <a:t>th</a:t>
            </a:r>
            <a:r>
              <a:rPr lang="en-US" dirty="0"/>
              <a:t>, I will be starting the NRIEP (NRL internship in Monterey, CA).</a:t>
            </a:r>
          </a:p>
          <a:p>
            <a:pPr lvl="1"/>
            <a:r>
              <a:rPr lang="en-US" dirty="0"/>
              <a:t>10-week duration (First 5 weeks are remote, last 5 weeks in person).</a:t>
            </a:r>
          </a:p>
          <a:p>
            <a:pPr lvl="1"/>
            <a:r>
              <a:rPr lang="en-US" dirty="0"/>
              <a:t>Driving to Monterey, CA on July 7</a:t>
            </a:r>
            <a:r>
              <a:rPr lang="en-US" baseline="30000" dirty="0"/>
              <a:t>th</a:t>
            </a:r>
            <a:r>
              <a:rPr lang="en-US" dirty="0"/>
              <a:t> -&gt; arriving late July 9</a:t>
            </a:r>
            <a:r>
              <a:rPr lang="en-US" baseline="30000" dirty="0"/>
              <a:t>th</a:t>
            </a:r>
            <a:r>
              <a:rPr lang="en-US" dirty="0"/>
              <a:t> or early July 10</a:t>
            </a:r>
            <a:r>
              <a:rPr lang="en-US" baseline="30000" dirty="0"/>
              <a:t>th</a:t>
            </a:r>
            <a:r>
              <a:rPr lang="en-US" dirty="0"/>
              <a:t> </a:t>
            </a:r>
          </a:p>
          <a:p>
            <a:pPr lvl="1"/>
            <a:r>
              <a:rPr lang="en-US" dirty="0"/>
              <a:t>Internship ends August 13</a:t>
            </a:r>
            <a:r>
              <a:rPr lang="en-US" baseline="30000" dirty="0"/>
              <a:t>th</a:t>
            </a:r>
            <a:r>
              <a:rPr lang="en-US" dirty="0"/>
              <a:t> </a:t>
            </a:r>
          </a:p>
          <a:p>
            <a:r>
              <a:rPr lang="en-US" dirty="0"/>
              <a:t>Resume my thesis work.</a:t>
            </a:r>
          </a:p>
          <a:p>
            <a:pPr lvl="1"/>
            <a:r>
              <a:rPr lang="en-US" dirty="0"/>
              <a:t>Start writing my thesis.</a:t>
            </a:r>
          </a:p>
          <a:p>
            <a:pPr lvl="2"/>
            <a:r>
              <a:rPr lang="en-US" dirty="0"/>
              <a:t>All done with classes.</a:t>
            </a:r>
          </a:p>
          <a:p>
            <a:pPr lvl="2"/>
            <a:r>
              <a:rPr lang="en-US" dirty="0"/>
              <a:t>Taking two hours every morning (increasing the duration every week) to solely focus on writing.</a:t>
            </a:r>
          </a:p>
          <a:p>
            <a:pPr lvl="2"/>
            <a:r>
              <a:rPr lang="en-US" dirty="0"/>
              <a:t> Concurrently taking time to finalize my results and making publish worthy figures.</a:t>
            </a:r>
          </a:p>
          <a:p>
            <a:pPr lvl="2"/>
            <a:r>
              <a:rPr lang="en-US" dirty="0"/>
              <a:t>During (or before) writing, I’ll be creating a thesis defense PowerPoint.  </a:t>
            </a:r>
          </a:p>
          <a:p>
            <a:r>
              <a:rPr lang="en-US" dirty="0"/>
              <a:t>Graduation planned for December 2021.</a:t>
            </a:r>
          </a:p>
          <a:p>
            <a:pPr lvl="2"/>
            <a:endParaRPr lang="en-US" dirty="0"/>
          </a:p>
        </p:txBody>
      </p:sp>
      <p:sp>
        <p:nvSpPr>
          <p:cNvPr id="4" name="Slide Number Placeholder 3">
            <a:extLst>
              <a:ext uri="{FF2B5EF4-FFF2-40B4-BE49-F238E27FC236}">
                <a16:creationId xmlns:a16="http://schemas.microsoft.com/office/drawing/2014/main" id="{C23AEDDF-3865-D047-853E-11A0F9F25111}"/>
              </a:ext>
            </a:extLst>
          </p:cNvPr>
          <p:cNvSpPr>
            <a:spLocks noGrp="1"/>
          </p:cNvSpPr>
          <p:nvPr>
            <p:ph type="sldNum" sz="quarter" idx="12"/>
          </p:nvPr>
        </p:nvSpPr>
        <p:spPr/>
        <p:txBody>
          <a:bodyPr/>
          <a:lstStyle/>
          <a:p>
            <a:fld id="{01CCC68B-C77F-9648-A59F-C3AAC0C6F570}" type="slidenum">
              <a:rPr lang="en-US" smtClean="0"/>
              <a:t>42</a:t>
            </a:fld>
            <a:endParaRPr lang="en-US"/>
          </a:p>
        </p:txBody>
      </p:sp>
    </p:spTree>
    <p:extLst>
      <p:ext uri="{BB962C8B-B14F-4D97-AF65-F5344CB8AC3E}">
        <p14:creationId xmlns:p14="http://schemas.microsoft.com/office/powerpoint/2010/main" val="3068735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6484-FD1A-104D-A1CD-6340F24B3999}"/>
              </a:ext>
            </a:extLst>
          </p:cNvPr>
          <p:cNvSpPr>
            <a:spLocks noGrp="1"/>
          </p:cNvSpPr>
          <p:nvPr>
            <p:ph type="title"/>
          </p:nvPr>
        </p:nvSpPr>
        <p:spPr>
          <a:xfrm>
            <a:off x="838200" y="-159371"/>
            <a:ext cx="10515600" cy="1325563"/>
          </a:xfrm>
        </p:spPr>
        <p:txBody>
          <a:bodyPr/>
          <a:lstStyle/>
          <a:p>
            <a:pPr algn="ctr"/>
            <a:r>
              <a:rPr lang="en-US" dirty="0"/>
              <a:t>References</a:t>
            </a:r>
          </a:p>
        </p:txBody>
      </p:sp>
      <p:sp>
        <p:nvSpPr>
          <p:cNvPr id="3" name="Content Placeholder 2">
            <a:extLst>
              <a:ext uri="{FF2B5EF4-FFF2-40B4-BE49-F238E27FC236}">
                <a16:creationId xmlns:a16="http://schemas.microsoft.com/office/drawing/2014/main" id="{F715A2F3-EF8E-0E49-9DBA-D8AFAF727B18}"/>
              </a:ext>
            </a:extLst>
          </p:cNvPr>
          <p:cNvSpPr>
            <a:spLocks noGrp="1"/>
          </p:cNvSpPr>
          <p:nvPr>
            <p:ph idx="1"/>
          </p:nvPr>
        </p:nvSpPr>
        <p:spPr>
          <a:xfrm>
            <a:off x="0" y="1166191"/>
            <a:ext cx="12192000" cy="5691809"/>
          </a:xfrm>
        </p:spPr>
        <p:txBody>
          <a:bodyPr>
            <a:normAutofit fontScale="47500" lnSpcReduction="20000"/>
          </a:bodyPr>
          <a:lstStyle/>
          <a:p>
            <a:r>
              <a:rPr lang="en-US" sz="2900" dirty="0"/>
              <a:t>Barnes Jr., A. A., 1982: The Sub-visible Cirrus Background. Air Force Geophysics Laboratory. Date Accessed: 04-15-2021. https://</a:t>
            </a:r>
            <a:r>
              <a:rPr lang="en-US" sz="2900" dirty="0" err="1"/>
              <a:t>apps.dtic.mil</a:t>
            </a:r>
            <a:r>
              <a:rPr lang="en-US" sz="2900" dirty="0"/>
              <a:t>/</a:t>
            </a:r>
            <a:r>
              <a:rPr lang="en-US" sz="2900" dirty="0" err="1"/>
              <a:t>dtic</a:t>
            </a:r>
            <a:r>
              <a:rPr lang="en-US" sz="2900" dirty="0"/>
              <a:t>/tr/</a:t>
            </a:r>
            <a:r>
              <a:rPr lang="en-US" sz="2900" dirty="0" err="1"/>
              <a:t>fulltext</a:t>
            </a:r>
            <a:r>
              <a:rPr lang="en-US" sz="2900" dirty="0"/>
              <a:t>/u2/a117389.pdf </a:t>
            </a:r>
          </a:p>
          <a:p>
            <a:r>
              <a:rPr lang="en-US" sz="2900" dirty="0"/>
              <a:t>Connolly, P. J., C. P. R. Saunders, M. W. Gallagher, K. N. Bower, M. J. Flynn, T. W. </a:t>
            </a:r>
            <a:r>
              <a:rPr lang="en-US" sz="2900" dirty="0" err="1"/>
              <a:t>Choularton</a:t>
            </a:r>
            <a:r>
              <a:rPr lang="en-US" sz="2900" dirty="0"/>
              <a:t>, J. Whiteway, and R. P. Lawson, 2005: Aircraft Observations of the Influence of Electric Fields on the Aggregation of Ice Crystals. Quarterly Journal of the Royal Meteorological Society, 131, 1695–1712, https://</a:t>
            </a:r>
            <a:r>
              <a:rPr lang="en-US" sz="2900" dirty="0" err="1"/>
              <a:t>doi.org</a:t>
            </a:r>
            <a:r>
              <a:rPr lang="en-US" sz="2900" dirty="0"/>
              <a:t>/10.1256/qj.03.217.</a:t>
            </a:r>
          </a:p>
          <a:p>
            <a:r>
              <a:rPr lang="en-US" sz="2900" dirty="0"/>
              <a:t>Crowther, A. G. and C. P. R. Saunders, 1973: On the Aggregation and Fragmentation of Freely-Falling Ice Crystals in an Electric Field. J. Met. Soc. Japan, 51, 490-493. </a:t>
            </a:r>
          </a:p>
          <a:p>
            <a:r>
              <a:rPr lang="en-US" sz="2900" dirty="0"/>
              <a:t>Garrett, T. J., and Coauthors, 2005: Evolution of a Florida Cirrus Anvil. Journal of the Atmospheric Sciences, 62, 2352–2372, </a:t>
            </a:r>
            <a:r>
              <a:rPr lang="en-US" sz="2900" dirty="0">
                <a:hlinkClick r:id="rId2"/>
              </a:rPr>
              <a:t>https://doi.org/10.1175/JAS3495.1</a:t>
            </a:r>
            <a:r>
              <a:rPr lang="en-US" sz="2900" dirty="0"/>
              <a:t>. </a:t>
            </a:r>
          </a:p>
          <a:p>
            <a:r>
              <a:rPr lang="en-US" sz="2900" dirty="0"/>
              <a:t>Gayet, J.-F., and Coauthors, 2012: On the observation of unusual high concentration of small chain-like aggregate ice crystals and large ice water contents near the top of a deep convective cloud during the CIRCLE-2 experiment. Atmospheric Chemistry and Physics, 12, 727–744, </a:t>
            </a:r>
            <a:r>
              <a:rPr lang="en-US" sz="2900" u="sng" dirty="0">
                <a:hlinkClick r:id="rId3"/>
              </a:rPr>
              <a:t>https://doi.org/10.5194/acp-12-727-2012</a:t>
            </a:r>
            <a:r>
              <a:rPr lang="en-US" sz="2900" dirty="0"/>
              <a:t>.</a:t>
            </a:r>
          </a:p>
          <a:p>
            <a:r>
              <a:rPr lang="en-US" sz="2900" dirty="0"/>
              <a:t>Latham, J., and C. P. R. Saunders, 1970: Experimental measurements of the collection efficiencies of ice crystals in electric fields. Quarterly Journal of the Royal Meteorological Society, 96, 257–265, https://</a:t>
            </a:r>
            <a:r>
              <a:rPr lang="en-US" sz="2900" dirty="0" err="1"/>
              <a:t>doi.org</a:t>
            </a:r>
            <a:r>
              <a:rPr lang="en-US" sz="2900" dirty="0"/>
              <a:t>/10.1002/qj.49709640808.</a:t>
            </a:r>
          </a:p>
          <a:p>
            <a:r>
              <a:rPr lang="en-US" sz="2900" dirty="0"/>
              <a:t>Lawson, R. P., B. A. Baker, and B. L. </a:t>
            </a:r>
            <a:r>
              <a:rPr lang="en-US" sz="2900" dirty="0" err="1"/>
              <a:t>Pilson</a:t>
            </a:r>
            <a:r>
              <a:rPr lang="en-US" sz="2900" dirty="0"/>
              <a:t>, In Situ Measurements of Microphysical Properties of Mid-latitude and Anvil Cirrus. Date Accessed: 04-25-2021. </a:t>
            </a:r>
            <a:r>
              <a:rPr lang="en-US" sz="2900" dirty="0">
                <a:hlinkClick r:id="rId4"/>
              </a:rPr>
              <a:t>http://www.specinc.com/sites/default/files/pdfs/Cirrus_Anvil_paper_Rev2_.pdf</a:t>
            </a:r>
            <a:endParaRPr lang="en-US" sz="2900" dirty="0"/>
          </a:p>
          <a:p>
            <a:r>
              <a:rPr lang="en-US" sz="2900" dirty="0"/>
              <a:t>Meng, H.C. and Ludema, K.C., 1995: Wear models and predictive equations: their form and content, Wear 181-183, 443-457. </a:t>
            </a:r>
            <a:endParaRPr lang="en-US" sz="2900" dirty="0">
              <a:effectLst/>
            </a:endParaRPr>
          </a:p>
          <a:p>
            <a:r>
              <a:rPr lang="en-US" sz="2900" dirty="0"/>
              <a:t>Saunders, C. P. R., and N. M. A. Wahab, 1975: The Influence of Electric Fields on the Aggregation of Ice Crystals. Journal of the Meteorological Society of Japan, 53, 121–126, </a:t>
            </a:r>
            <a:r>
              <a:rPr lang="en-US" sz="2900" u="sng" dirty="0">
                <a:hlinkClick r:id="rId5"/>
              </a:rPr>
              <a:t>https://doi.org/10.2151/jmsj1965.53.2_121</a:t>
            </a:r>
            <a:endParaRPr lang="en-US" sz="2900" u="sng" dirty="0"/>
          </a:p>
          <a:p>
            <a:r>
              <a:rPr lang="en-US" sz="2900" dirty="0"/>
              <a:t>Stith, J. L., J. E. Dye, A. </a:t>
            </a:r>
            <a:r>
              <a:rPr lang="en-US" sz="2900" dirty="0" err="1"/>
              <a:t>Bansemer</a:t>
            </a:r>
            <a:r>
              <a:rPr lang="en-US" sz="2900" dirty="0"/>
              <a:t>, A. J. </a:t>
            </a:r>
            <a:r>
              <a:rPr lang="en-US" sz="2900" dirty="0" err="1"/>
              <a:t>Heymsfield</a:t>
            </a:r>
            <a:r>
              <a:rPr lang="en-US" sz="2900" dirty="0"/>
              <a:t>, C. A. Grainger, W. A. Petersen, and R. Cifelli, 2002: Microphysical Observations of Tropical Clouds. J. Appl. Meteor., 41, 97–117, </a:t>
            </a:r>
            <a:r>
              <a:rPr lang="en-US" sz="2900" u="sng" dirty="0">
                <a:hlinkClick r:id="rId6"/>
              </a:rPr>
              <a:t>https://doi.org/10.1175/1520-0450(2002)041&lt;0097:MOOTC&gt;2.0.CO;2</a:t>
            </a:r>
            <a:r>
              <a:rPr lang="en-US" sz="2900" dirty="0"/>
              <a:t>.</a:t>
            </a:r>
          </a:p>
          <a:p>
            <a:r>
              <a:rPr lang="en-US" sz="2900" dirty="0"/>
              <a:t>Stith, J. L., J. A. Haggerty, A. </a:t>
            </a:r>
            <a:r>
              <a:rPr lang="en-US" sz="2900" dirty="0" err="1"/>
              <a:t>Heymsfield</a:t>
            </a:r>
            <a:r>
              <a:rPr lang="en-US" sz="2900" dirty="0"/>
              <a:t>, and C. A. Grainger, 2004: Microphysical Characteristics of Tropical Updrafts in Clean Conditions. Journal of Applied Meteorology and Climatology, 43, 779–794, </a:t>
            </a:r>
            <a:r>
              <a:rPr lang="en-US" sz="2900" u="sng" dirty="0">
                <a:hlinkClick r:id="rId7"/>
              </a:rPr>
              <a:t>https://doi.org/10.1175/2104.1</a:t>
            </a:r>
            <a:r>
              <a:rPr lang="en-US" sz="2900" dirty="0"/>
              <a:t>.</a:t>
            </a:r>
          </a:p>
          <a:p>
            <a:r>
              <a:rPr lang="en-US" sz="2900" dirty="0"/>
              <a:t>Stith, J. L., and Coauthors, 2014: Ice particles in the upper anvil regions of midlatitude continental thunderstorms: the case for frozen-drop aggregates. Atmos. Chem. Phys., 14, 1973–1985, </a:t>
            </a:r>
            <a:r>
              <a:rPr lang="en-US" sz="2900" u="sng" dirty="0">
                <a:hlinkClick r:id="rId8"/>
              </a:rPr>
              <a:t>https://doi.org/10.5194/acp-14-1973-2014</a:t>
            </a:r>
            <a:r>
              <a:rPr lang="en-US" sz="2900" dirty="0"/>
              <a:t>.</a:t>
            </a:r>
          </a:p>
          <a:p>
            <a:r>
              <a:rPr lang="en-US" sz="2900" dirty="0"/>
              <a:t>Whiteway, J., and Coauthors, 2004: Anatomy of cirrus clouds: Results from the Emerald airborne campaigns. Geophysical Research Letters, 31, </a:t>
            </a:r>
            <a:r>
              <a:rPr lang="en-US" sz="2900" u="sng" dirty="0">
                <a:hlinkClick r:id="rId9"/>
              </a:rPr>
              <a:t>https://doi.org/10.1029/2004GL021201</a:t>
            </a:r>
            <a:r>
              <a:rPr lang="en-US" sz="2900" dirty="0"/>
              <a:t>.</a:t>
            </a:r>
          </a:p>
          <a:p>
            <a:endParaRPr lang="en-US" u="sng" dirty="0"/>
          </a:p>
          <a:p>
            <a:endParaRPr lang="en-US" dirty="0"/>
          </a:p>
          <a:p>
            <a:endParaRPr lang="en-US" dirty="0"/>
          </a:p>
        </p:txBody>
      </p:sp>
      <p:sp>
        <p:nvSpPr>
          <p:cNvPr id="4" name="Slide Number Placeholder 3">
            <a:extLst>
              <a:ext uri="{FF2B5EF4-FFF2-40B4-BE49-F238E27FC236}">
                <a16:creationId xmlns:a16="http://schemas.microsoft.com/office/drawing/2014/main" id="{DD227206-FDF4-CB42-8110-0CF2D029276F}"/>
              </a:ext>
            </a:extLst>
          </p:cNvPr>
          <p:cNvSpPr>
            <a:spLocks noGrp="1"/>
          </p:cNvSpPr>
          <p:nvPr>
            <p:ph type="sldNum" sz="quarter" idx="12"/>
          </p:nvPr>
        </p:nvSpPr>
        <p:spPr/>
        <p:txBody>
          <a:bodyPr/>
          <a:lstStyle/>
          <a:p>
            <a:fld id="{01CCC68B-C77F-9648-A59F-C3AAC0C6F570}" type="slidenum">
              <a:rPr lang="en-US" smtClean="0"/>
              <a:t>43</a:t>
            </a:fld>
            <a:endParaRPr lang="en-US"/>
          </a:p>
        </p:txBody>
      </p:sp>
    </p:spTree>
    <p:extLst>
      <p:ext uri="{BB962C8B-B14F-4D97-AF65-F5344CB8AC3E}">
        <p14:creationId xmlns:p14="http://schemas.microsoft.com/office/powerpoint/2010/main" val="139975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3B44A-3966-4A43-BF46-93E50AD0276A}"/>
              </a:ext>
            </a:extLst>
          </p:cNvPr>
          <p:cNvSpPr>
            <a:spLocks noGrp="1"/>
          </p:cNvSpPr>
          <p:nvPr>
            <p:ph type="title"/>
          </p:nvPr>
        </p:nvSpPr>
        <p:spPr/>
        <p:txBody>
          <a:bodyPr/>
          <a:lstStyle/>
          <a:p>
            <a:pPr algn="ctr"/>
            <a:r>
              <a:rPr lang="en-US" dirty="0"/>
              <a:t>Thesis Topic Proposal - Introduction</a:t>
            </a:r>
          </a:p>
        </p:txBody>
      </p:sp>
      <p:sp>
        <p:nvSpPr>
          <p:cNvPr id="3" name="Content Placeholder 2">
            <a:extLst>
              <a:ext uri="{FF2B5EF4-FFF2-40B4-BE49-F238E27FC236}">
                <a16:creationId xmlns:a16="http://schemas.microsoft.com/office/drawing/2014/main" id="{3042D52D-9C13-BA49-B2C7-522A7A6D7CCC}"/>
              </a:ext>
            </a:extLst>
          </p:cNvPr>
          <p:cNvSpPr>
            <a:spLocks noGrp="1"/>
          </p:cNvSpPr>
          <p:nvPr>
            <p:ph idx="1"/>
          </p:nvPr>
        </p:nvSpPr>
        <p:spPr>
          <a:xfrm>
            <a:off x="0" y="1825624"/>
            <a:ext cx="12192000" cy="5032376"/>
          </a:xfrm>
        </p:spPr>
        <p:txBody>
          <a:bodyPr>
            <a:normAutofit/>
          </a:bodyPr>
          <a:lstStyle/>
          <a:p>
            <a:r>
              <a:rPr lang="en-US" sz="2400" dirty="0"/>
              <a:t>Evidence since the 1960’s has shown that electric fields have an influence on aggregation. </a:t>
            </a:r>
          </a:p>
          <a:p>
            <a:pPr marL="0" indent="0">
              <a:buNone/>
            </a:pPr>
            <a:r>
              <a:rPr lang="en-US" sz="2400" dirty="0"/>
              <a:t>Previous Cloud Chamber Experiments:</a:t>
            </a:r>
          </a:p>
          <a:p>
            <a:pPr lvl="1"/>
            <a:r>
              <a:rPr lang="en-US" sz="2000" dirty="0"/>
              <a:t>Latham and Saunders (1970): Small ice crystals collection efficiencies substantially increased in the presence of electric fields.</a:t>
            </a:r>
            <a:endParaRPr lang="en-US" sz="2000" dirty="0">
              <a:effectLst/>
            </a:endParaRPr>
          </a:p>
          <a:p>
            <a:pPr marL="457200" lvl="1" indent="0">
              <a:buNone/>
            </a:pPr>
            <a:endParaRPr lang="en-US" sz="2000" dirty="0"/>
          </a:p>
          <a:p>
            <a:pPr lvl="1"/>
            <a:r>
              <a:rPr lang="en-US" sz="2000" dirty="0"/>
              <a:t>Crowther and Saunders (1973):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a:t>
            </a:r>
          </a:p>
          <a:p>
            <a:pPr lvl="2"/>
            <a:r>
              <a:rPr lang="en-US" sz="1600" dirty="0"/>
              <a:t>Observed aggregates not in clumps, but in an elongated, quasi-linear, chain-like orientation occasionally containing 10 or more ice crystal elements.</a:t>
            </a:r>
            <a:r>
              <a:rPr lang="en-US" sz="1600" dirty="0">
                <a:effectLst/>
              </a:rPr>
              <a:t> </a:t>
            </a:r>
            <a:endParaRPr lang="en-US" sz="1600" dirty="0"/>
          </a:p>
          <a:p>
            <a:pPr marL="457200" lvl="1" indent="0">
              <a:buNone/>
            </a:pPr>
            <a:endParaRPr lang="en-US" sz="2000" dirty="0"/>
          </a:p>
          <a:p>
            <a:pPr lvl="1"/>
            <a:r>
              <a:rPr lang="en-US" sz="2000" dirty="0"/>
              <a:t>Saunders and Wahab (1975): Tested aggregation and fragmentation of ice crystals in the presence of electric fields (10</a:t>
            </a:r>
            <a:r>
              <a:rPr lang="en-US" sz="2000" baseline="30000" dirty="0"/>
              <a:t>5</a:t>
            </a:r>
            <a:r>
              <a:rPr lang="en-US" sz="2000" dirty="0"/>
              <a:t> V m</a:t>
            </a:r>
            <a:r>
              <a:rPr lang="en-US" sz="2000" baseline="30000" dirty="0"/>
              <a:t>-1</a:t>
            </a:r>
            <a:r>
              <a:rPr lang="en-US" sz="2000" dirty="0"/>
              <a:t>) but using more realistic ice crystal concentrations (than previous cloud chamber work).</a:t>
            </a:r>
          </a:p>
        </p:txBody>
      </p:sp>
      <p:sp>
        <p:nvSpPr>
          <p:cNvPr id="4" name="Slide Number Placeholder 3">
            <a:extLst>
              <a:ext uri="{FF2B5EF4-FFF2-40B4-BE49-F238E27FC236}">
                <a16:creationId xmlns:a16="http://schemas.microsoft.com/office/drawing/2014/main" id="{13C40F02-A6F4-6142-A17A-8C765EF1BA9A}"/>
              </a:ext>
            </a:extLst>
          </p:cNvPr>
          <p:cNvSpPr>
            <a:spLocks noGrp="1"/>
          </p:cNvSpPr>
          <p:nvPr>
            <p:ph type="sldNum" sz="quarter" idx="12"/>
          </p:nvPr>
        </p:nvSpPr>
        <p:spPr/>
        <p:txBody>
          <a:bodyPr/>
          <a:lstStyle/>
          <a:p>
            <a:fld id="{01CCC68B-C77F-9648-A59F-C3AAC0C6F570}" type="slidenum">
              <a:rPr lang="en-US" smtClean="0"/>
              <a:t>5</a:t>
            </a:fld>
            <a:endParaRPr lang="en-US"/>
          </a:p>
        </p:txBody>
      </p:sp>
    </p:spTree>
    <p:extLst>
      <p:ext uri="{BB962C8B-B14F-4D97-AF65-F5344CB8AC3E}">
        <p14:creationId xmlns:p14="http://schemas.microsoft.com/office/powerpoint/2010/main" val="49870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F203-A207-A740-BC9F-8798DE08CCEE}"/>
              </a:ext>
            </a:extLst>
          </p:cNvPr>
          <p:cNvSpPr>
            <a:spLocks noGrp="1"/>
          </p:cNvSpPr>
          <p:nvPr>
            <p:ph type="title"/>
          </p:nvPr>
        </p:nvSpPr>
        <p:spPr>
          <a:xfrm>
            <a:off x="82459" y="130922"/>
            <a:ext cx="10515600" cy="1325563"/>
          </a:xfrm>
        </p:spPr>
        <p:txBody>
          <a:bodyPr/>
          <a:lstStyle/>
          <a:p>
            <a:r>
              <a:rPr lang="en-US" dirty="0"/>
              <a:t>Thesis Topic Proposal - Introduction</a:t>
            </a:r>
          </a:p>
        </p:txBody>
      </p:sp>
      <p:sp>
        <p:nvSpPr>
          <p:cNvPr id="3" name="Content Placeholder 2">
            <a:extLst>
              <a:ext uri="{FF2B5EF4-FFF2-40B4-BE49-F238E27FC236}">
                <a16:creationId xmlns:a16="http://schemas.microsoft.com/office/drawing/2014/main" id="{07B4C00B-2088-8245-BC46-ECA91EA5B907}"/>
              </a:ext>
            </a:extLst>
          </p:cNvPr>
          <p:cNvSpPr>
            <a:spLocks noGrp="1"/>
          </p:cNvSpPr>
          <p:nvPr>
            <p:ph idx="1"/>
          </p:nvPr>
        </p:nvSpPr>
        <p:spPr>
          <a:xfrm>
            <a:off x="0" y="1551304"/>
            <a:ext cx="8682988" cy="5306695"/>
          </a:xfrm>
        </p:spPr>
        <p:txBody>
          <a:bodyPr>
            <a:normAutofit/>
          </a:bodyPr>
          <a:lstStyle/>
          <a:p>
            <a:r>
              <a:rPr lang="en-US" dirty="0"/>
              <a:t>Saunders and Wahab, 1975:</a:t>
            </a:r>
            <a:endParaRPr lang="en-US" sz="2400" dirty="0"/>
          </a:p>
          <a:p>
            <a:pPr marL="0" indent="0">
              <a:buNone/>
            </a:pPr>
            <a:endParaRPr lang="en-US" dirty="0"/>
          </a:p>
        </p:txBody>
      </p:sp>
      <p:pic>
        <p:nvPicPr>
          <p:cNvPr id="4" name="Picture 3" descr="Diagram&#10;&#10;Description automatically generated">
            <a:extLst>
              <a:ext uri="{FF2B5EF4-FFF2-40B4-BE49-F238E27FC236}">
                <a16:creationId xmlns:a16="http://schemas.microsoft.com/office/drawing/2014/main" id="{60F9AAFB-3D6F-5D42-9F20-CD68E43BCCF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849021" y="2061557"/>
            <a:ext cx="5120638" cy="4796444"/>
          </a:xfrm>
          <a:prstGeom prst="rect">
            <a:avLst/>
          </a:prstGeom>
        </p:spPr>
      </p:pic>
      <p:pic>
        <p:nvPicPr>
          <p:cNvPr id="5" name="Picture 4" descr="Chart, line chart&#10;&#10;Description automatically generated">
            <a:extLst>
              <a:ext uri="{FF2B5EF4-FFF2-40B4-BE49-F238E27FC236}">
                <a16:creationId xmlns:a16="http://schemas.microsoft.com/office/drawing/2014/main" id="{72A2EB1F-3C25-AA42-A47C-B321AB66BEB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19621" y="2061557"/>
            <a:ext cx="5120638" cy="4796444"/>
          </a:xfrm>
          <a:prstGeom prst="rect">
            <a:avLst/>
          </a:prstGeom>
        </p:spPr>
      </p:pic>
      <p:sp>
        <p:nvSpPr>
          <p:cNvPr id="6" name="Slide Number Placeholder 5">
            <a:extLst>
              <a:ext uri="{FF2B5EF4-FFF2-40B4-BE49-F238E27FC236}">
                <a16:creationId xmlns:a16="http://schemas.microsoft.com/office/drawing/2014/main" id="{F4B699C3-5519-F645-9CF6-C5DD8587CB34}"/>
              </a:ext>
            </a:extLst>
          </p:cNvPr>
          <p:cNvSpPr>
            <a:spLocks noGrp="1"/>
          </p:cNvSpPr>
          <p:nvPr>
            <p:ph type="sldNum" sz="quarter" idx="12"/>
          </p:nvPr>
        </p:nvSpPr>
        <p:spPr>
          <a:xfrm>
            <a:off x="9226459" y="130922"/>
            <a:ext cx="2743200" cy="365125"/>
          </a:xfrm>
        </p:spPr>
        <p:txBody>
          <a:bodyPr/>
          <a:lstStyle/>
          <a:p>
            <a:fld id="{01CCC68B-C77F-9648-A59F-C3AAC0C6F570}" type="slidenum">
              <a:rPr lang="en-US" smtClean="0"/>
              <a:t>6</a:t>
            </a:fld>
            <a:endParaRPr lang="en-US" dirty="0"/>
          </a:p>
        </p:txBody>
      </p:sp>
    </p:spTree>
    <p:extLst>
      <p:ext uri="{BB962C8B-B14F-4D97-AF65-F5344CB8AC3E}">
        <p14:creationId xmlns:p14="http://schemas.microsoft.com/office/powerpoint/2010/main" val="1998301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5111-177D-C448-82BF-4738F9F75B30}"/>
              </a:ext>
            </a:extLst>
          </p:cNvPr>
          <p:cNvSpPr>
            <a:spLocks noGrp="1"/>
          </p:cNvSpPr>
          <p:nvPr>
            <p:ph type="title"/>
          </p:nvPr>
        </p:nvSpPr>
        <p:spPr>
          <a:xfrm>
            <a:off x="838200" y="147955"/>
            <a:ext cx="10515600" cy="1325563"/>
          </a:xfrm>
        </p:spPr>
        <p:txBody>
          <a:bodyPr>
            <a:normAutofit fontScale="90000"/>
          </a:bodyPr>
          <a:lstStyle/>
          <a:p>
            <a:pPr algn="ctr"/>
            <a:r>
              <a:rPr lang="en-US" dirty="0"/>
              <a:t>Thesis Topic Proposal – Introduction</a:t>
            </a:r>
            <a:br>
              <a:rPr lang="en-US" dirty="0"/>
            </a:br>
            <a:r>
              <a:rPr lang="en-US" dirty="0"/>
              <a:t>Saunders and Wahab, 1975:</a:t>
            </a:r>
            <a:br>
              <a:rPr lang="en-US" sz="4000" dirty="0"/>
            </a:br>
            <a:endParaRPr lang="en-US" dirty="0"/>
          </a:p>
        </p:txBody>
      </p:sp>
      <p:pic>
        <p:nvPicPr>
          <p:cNvPr id="5" name="Picture 4" descr="A picture containing text&#10;&#10;Description automatically generated">
            <a:extLst>
              <a:ext uri="{FF2B5EF4-FFF2-40B4-BE49-F238E27FC236}">
                <a16:creationId xmlns:a16="http://schemas.microsoft.com/office/drawing/2014/main" id="{EEACD335-6BCE-C647-9C75-222B870BD4CF}"/>
              </a:ext>
            </a:extLst>
          </p:cNvPr>
          <p:cNvPicPr>
            <a:picLocks noChangeAspect="1"/>
          </p:cNvPicPr>
          <p:nvPr/>
        </p:nvPicPr>
        <p:blipFill>
          <a:blip r:embed="rId2"/>
          <a:stretch>
            <a:fillRect/>
          </a:stretch>
        </p:blipFill>
        <p:spPr>
          <a:xfrm>
            <a:off x="938530" y="1120941"/>
            <a:ext cx="10314940" cy="5589104"/>
          </a:xfrm>
          <a:prstGeom prst="rect">
            <a:avLst/>
          </a:prstGeom>
        </p:spPr>
      </p:pic>
      <p:sp>
        <p:nvSpPr>
          <p:cNvPr id="3" name="Slide Number Placeholder 2">
            <a:extLst>
              <a:ext uri="{FF2B5EF4-FFF2-40B4-BE49-F238E27FC236}">
                <a16:creationId xmlns:a16="http://schemas.microsoft.com/office/drawing/2014/main" id="{6C4EAD03-E190-3F4A-8F29-90C9DCE95138}"/>
              </a:ext>
            </a:extLst>
          </p:cNvPr>
          <p:cNvSpPr>
            <a:spLocks noGrp="1"/>
          </p:cNvSpPr>
          <p:nvPr>
            <p:ph type="sldNum" sz="quarter" idx="12"/>
          </p:nvPr>
        </p:nvSpPr>
        <p:spPr/>
        <p:txBody>
          <a:bodyPr/>
          <a:lstStyle/>
          <a:p>
            <a:fld id="{01CCC68B-C77F-9648-A59F-C3AAC0C6F570}" type="slidenum">
              <a:rPr lang="en-US" smtClean="0"/>
              <a:t>7</a:t>
            </a:fld>
            <a:endParaRPr lang="en-US"/>
          </a:p>
        </p:txBody>
      </p:sp>
    </p:spTree>
    <p:extLst>
      <p:ext uri="{BB962C8B-B14F-4D97-AF65-F5344CB8AC3E}">
        <p14:creationId xmlns:p14="http://schemas.microsoft.com/office/powerpoint/2010/main" val="50947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7DCDE-5FC2-144E-8E54-B2E60BE6CCAD}"/>
              </a:ext>
            </a:extLst>
          </p:cNvPr>
          <p:cNvSpPr>
            <a:spLocks noGrp="1"/>
          </p:cNvSpPr>
          <p:nvPr>
            <p:ph type="title"/>
          </p:nvPr>
        </p:nvSpPr>
        <p:spPr/>
        <p:txBody>
          <a:bodyPr/>
          <a:lstStyle/>
          <a:p>
            <a:pPr algn="ctr"/>
            <a:r>
              <a:rPr lang="en-US" dirty="0"/>
              <a:t>Thesis Topic Proposal - Introduction</a:t>
            </a:r>
          </a:p>
        </p:txBody>
      </p:sp>
      <p:sp>
        <p:nvSpPr>
          <p:cNvPr id="3" name="Content Placeholder 2">
            <a:extLst>
              <a:ext uri="{FF2B5EF4-FFF2-40B4-BE49-F238E27FC236}">
                <a16:creationId xmlns:a16="http://schemas.microsoft.com/office/drawing/2014/main" id="{3ABE9E31-393E-7740-AE78-6A4EAA3323C0}"/>
              </a:ext>
            </a:extLst>
          </p:cNvPr>
          <p:cNvSpPr>
            <a:spLocks noGrp="1"/>
          </p:cNvSpPr>
          <p:nvPr>
            <p:ph idx="1"/>
          </p:nvPr>
        </p:nvSpPr>
        <p:spPr>
          <a:xfrm>
            <a:off x="0" y="1825624"/>
            <a:ext cx="12192000" cy="5032375"/>
          </a:xfrm>
        </p:spPr>
        <p:txBody>
          <a:bodyPr/>
          <a:lstStyle/>
          <a:p>
            <a:r>
              <a:rPr lang="en-US" sz="2400" dirty="0"/>
              <a:t>Recent field campaigns (aircraft in-situ sampling that observed chain aggregates):</a:t>
            </a:r>
          </a:p>
          <a:p>
            <a:pPr lvl="1"/>
            <a:r>
              <a:rPr lang="en-US" sz="1800" dirty="0"/>
              <a:t>Stith et al. 2002, 2004, 2014; Lawson et al. 2003; Whiteaway et al. 2004; Connolly et al. 2005; Garret et al. 2005; Gayet et al. 2012.</a:t>
            </a:r>
          </a:p>
          <a:p>
            <a:pPr marL="0" indent="0">
              <a:buNone/>
            </a:pPr>
            <a:endParaRPr lang="en-US" sz="2400" dirty="0"/>
          </a:p>
          <a:p>
            <a:r>
              <a:rPr lang="en-US" sz="2400" dirty="0"/>
              <a:t>Higher concentrations of chain aggregates have been observed in cirrus anvils produced by continental convection than maritime convection.</a:t>
            </a:r>
          </a:p>
          <a:p>
            <a:pPr marL="0" indent="0">
              <a:buNone/>
            </a:pPr>
            <a:r>
              <a:rPr lang="en-US" sz="2400" dirty="0"/>
              <a:t> </a:t>
            </a:r>
          </a:p>
          <a:p>
            <a:r>
              <a:rPr lang="en-US" sz="2400" dirty="0"/>
              <a:t>Chain Aggregates produced from continental convection:</a:t>
            </a:r>
          </a:p>
          <a:p>
            <a:pPr lvl="1"/>
            <a:r>
              <a:rPr lang="en-US" sz="1800" dirty="0"/>
              <a:t>Found in colder temperature regimes.</a:t>
            </a:r>
          </a:p>
          <a:p>
            <a:pPr lvl="1"/>
            <a:r>
              <a:rPr lang="en-US" sz="1800" dirty="0"/>
              <a:t>Chain aggregates (rimed and </a:t>
            </a:r>
            <a:r>
              <a:rPr lang="en-US" sz="1800" dirty="0" err="1"/>
              <a:t>unrimed</a:t>
            </a:r>
            <a:r>
              <a:rPr lang="en-US" sz="1800" dirty="0"/>
              <a:t>) found at ~ -8°C in Florida thunderstorms during the CRYSTAL-FACE field campaign.</a:t>
            </a:r>
          </a:p>
          <a:p>
            <a:endParaRPr lang="en-US" dirty="0"/>
          </a:p>
        </p:txBody>
      </p:sp>
      <p:sp>
        <p:nvSpPr>
          <p:cNvPr id="4" name="Slide Number Placeholder 3">
            <a:extLst>
              <a:ext uri="{FF2B5EF4-FFF2-40B4-BE49-F238E27FC236}">
                <a16:creationId xmlns:a16="http://schemas.microsoft.com/office/drawing/2014/main" id="{DAD84031-AA51-3C4D-A6CF-6CC47FAE8A43}"/>
              </a:ext>
            </a:extLst>
          </p:cNvPr>
          <p:cNvSpPr>
            <a:spLocks noGrp="1"/>
          </p:cNvSpPr>
          <p:nvPr>
            <p:ph type="sldNum" sz="quarter" idx="12"/>
          </p:nvPr>
        </p:nvSpPr>
        <p:spPr/>
        <p:txBody>
          <a:bodyPr/>
          <a:lstStyle/>
          <a:p>
            <a:fld id="{01CCC68B-C77F-9648-A59F-C3AAC0C6F570}" type="slidenum">
              <a:rPr lang="en-US" smtClean="0"/>
              <a:t>8</a:t>
            </a:fld>
            <a:endParaRPr lang="en-US"/>
          </a:p>
        </p:txBody>
      </p:sp>
    </p:spTree>
    <p:extLst>
      <p:ext uri="{BB962C8B-B14F-4D97-AF65-F5344CB8AC3E}">
        <p14:creationId xmlns:p14="http://schemas.microsoft.com/office/powerpoint/2010/main" val="3761674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33243-80F9-AC4B-82F7-85A03A164B79}"/>
              </a:ext>
            </a:extLst>
          </p:cNvPr>
          <p:cNvSpPr>
            <a:spLocks noGrp="1"/>
          </p:cNvSpPr>
          <p:nvPr>
            <p:ph type="title"/>
          </p:nvPr>
        </p:nvSpPr>
        <p:spPr>
          <a:xfrm>
            <a:off x="106680" y="0"/>
            <a:ext cx="5665470" cy="1325563"/>
          </a:xfrm>
        </p:spPr>
        <p:txBody>
          <a:bodyPr>
            <a:normAutofit/>
          </a:bodyPr>
          <a:lstStyle/>
          <a:p>
            <a:pPr algn="ctr"/>
            <a:r>
              <a:rPr lang="en-US" sz="2800" dirty="0"/>
              <a:t>Thesis Topic Proposal – Introduction</a:t>
            </a:r>
            <a:br>
              <a:rPr lang="en-US" sz="2800" dirty="0"/>
            </a:br>
            <a:r>
              <a:rPr lang="en-US" sz="2800" dirty="0"/>
              <a:t>- Field Campaigns</a:t>
            </a:r>
          </a:p>
        </p:txBody>
      </p:sp>
      <p:pic>
        <p:nvPicPr>
          <p:cNvPr id="5" name="Content Placeholder 4" descr="A picture containing diagram&#10;&#10;Description automatically generated">
            <a:extLst>
              <a:ext uri="{FF2B5EF4-FFF2-40B4-BE49-F238E27FC236}">
                <a16:creationId xmlns:a16="http://schemas.microsoft.com/office/drawing/2014/main" id="{AE3B4D4B-548E-2746-A639-88977C0D66B0}"/>
              </a:ext>
            </a:extLst>
          </p:cNvPr>
          <p:cNvPicPr>
            <a:picLocks noGrp="1" noChangeAspect="1"/>
          </p:cNvPicPr>
          <p:nvPr>
            <p:ph idx="1"/>
          </p:nvPr>
        </p:nvPicPr>
        <p:blipFill rotWithShape="1">
          <a:blip r:embed="rId3"/>
          <a:srcRect l="3620" r="3086"/>
          <a:stretch/>
        </p:blipFill>
        <p:spPr>
          <a:xfrm>
            <a:off x="6202680" y="324616"/>
            <a:ext cx="5989320" cy="6533384"/>
          </a:xfrm>
        </p:spPr>
      </p:pic>
      <p:pic>
        <p:nvPicPr>
          <p:cNvPr id="7" name="Picture 6" descr="Table&#10;&#10;Description automatically generated">
            <a:extLst>
              <a:ext uri="{FF2B5EF4-FFF2-40B4-BE49-F238E27FC236}">
                <a16:creationId xmlns:a16="http://schemas.microsoft.com/office/drawing/2014/main" id="{E1CDE551-6DC8-7B47-B69A-5E18CF2F360C}"/>
              </a:ext>
            </a:extLst>
          </p:cNvPr>
          <p:cNvPicPr>
            <a:picLocks noChangeAspect="1"/>
          </p:cNvPicPr>
          <p:nvPr/>
        </p:nvPicPr>
        <p:blipFill rotWithShape="1">
          <a:blip r:embed="rId4"/>
          <a:srcRect r="1716"/>
          <a:stretch/>
        </p:blipFill>
        <p:spPr>
          <a:xfrm>
            <a:off x="0" y="4697730"/>
            <a:ext cx="6248523" cy="2160270"/>
          </a:xfrm>
          <a:prstGeom prst="rect">
            <a:avLst/>
          </a:prstGeom>
        </p:spPr>
      </p:pic>
      <p:sp>
        <p:nvSpPr>
          <p:cNvPr id="8" name="TextBox 7">
            <a:extLst>
              <a:ext uri="{FF2B5EF4-FFF2-40B4-BE49-F238E27FC236}">
                <a16:creationId xmlns:a16="http://schemas.microsoft.com/office/drawing/2014/main" id="{31DB486F-EE5D-EA43-B18A-FCDE548AE567}"/>
              </a:ext>
            </a:extLst>
          </p:cNvPr>
          <p:cNvSpPr txBox="1"/>
          <p:nvPr/>
        </p:nvSpPr>
        <p:spPr>
          <a:xfrm>
            <a:off x="0" y="1325562"/>
            <a:ext cx="6096000" cy="2185214"/>
          </a:xfrm>
          <a:prstGeom prst="rect">
            <a:avLst/>
          </a:prstGeom>
          <a:noFill/>
        </p:spPr>
        <p:txBody>
          <a:bodyPr wrap="square" rtlCol="0">
            <a:spAutoFit/>
          </a:bodyPr>
          <a:lstStyle/>
          <a:p>
            <a:pPr marL="285750" indent="-285750">
              <a:buFont typeface="Arial" panose="020B0604020202020204" pitchFamily="34" charset="0"/>
              <a:buChar char="•"/>
            </a:pPr>
            <a:r>
              <a:rPr lang="en-US" sz="2000" u="sng" dirty="0"/>
              <a:t>Data presented by Connolly et al. 2005:</a:t>
            </a:r>
          </a:p>
          <a:p>
            <a:pPr marL="285750" indent="-285750">
              <a:buFont typeface="Arial" panose="020B0604020202020204" pitchFamily="34" charset="0"/>
              <a:buChar char="•"/>
            </a:pPr>
            <a:endParaRPr lang="en-US" sz="2000" u="sng" dirty="0"/>
          </a:p>
          <a:p>
            <a:pPr marL="285750" indent="-285750">
              <a:buFont typeface="Arial" panose="020B0604020202020204" pitchFamily="34" charset="0"/>
              <a:buChar char="•"/>
            </a:pPr>
            <a:r>
              <a:rPr lang="en-US" sz="2000" dirty="0"/>
              <a:t>Comparison between continental and maritime anvils where chain aggregates were observed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Case study for the EMERALD-II field campaign.</a:t>
            </a:r>
          </a:p>
          <a:p>
            <a:pPr marL="285750" indent="-285750">
              <a:buFont typeface="Arial" panose="020B0604020202020204" pitchFamily="34" charset="0"/>
              <a:buChar char="•"/>
            </a:pPr>
            <a:endParaRPr lang="en-US" sz="1600" dirty="0"/>
          </a:p>
        </p:txBody>
      </p:sp>
      <p:sp>
        <p:nvSpPr>
          <p:cNvPr id="3" name="Slide Number Placeholder 2">
            <a:extLst>
              <a:ext uri="{FF2B5EF4-FFF2-40B4-BE49-F238E27FC236}">
                <a16:creationId xmlns:a16="http://schemas.microsoft.com/office/drawing/2014/main" id="{2B0D48D8-59BC-B542-9AA4-12EDE7310F1E}"/>
              </a:ext>
            </a:extLst>
          </p:cNvPr>
          <p:cNvSpPr>
            <a:spLocks noGrp="1"/>
          </p:cNvSpPr>
          <p:nvPr>
            <p:ph type="sldNum" sz="quarter" idx="12"/>
          </p:nvPr>
        </p:nvSpPr>
        <p:spPr>
          <a:xfrm>
            <a:off x="9342120" y="0"/>
            <a:ext cx="2743200" cy="365125"/>
          </a:xfrm>
        </p:spPr>
        <p:txBody>
          <a:bodyPr/>
          <a:lstStyle/>
          <a:p>
            <a:fld id="{01CCC68B-C77F-9648-A59F-C3AAC0C6F570}" type="slidenum">
              <a:rPr lang="en-US" smtClean="0"/>
              <a:t>9</a:t>
            </a:fld>
            <a:endParaRPr lang="en-US" dirty="0"/>
          </a:p>
        </p:txBody>
      </p:sp>
    </p:spTree>
    <p:extLst>
      <p:ext uri="{BB962C8B-B14F-4D97-AF65-F5344CB8AC3E}">
        <p14:creationId xmlns:p14="http://schemas.microsoft.com/office/powerpoint/2010/main" val="493727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10208</TotalTime>
  <Words>3960</Words>
  <Application>Microsoft Macintosh PowerPoint</Application>
  <PresentationFormat>Widescreen</PresentationFormat>
  <Paragraphs>491</Paragraphs>
  <Slides>43</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Christian Nairy’s Thesis Committee Meeting</vt:lpstr>
      <vt:lpstr>Table of Contents</vt:lpstr>
      <vt:lpstr>Review from Last Committee Meeting</vt:lpstr>
      <vt:lpstr>Thesis Topic Proposal</vt:lpstr>
      <vt:lpstr>Thesis Topic Proposal - Introduction</vt:lpstr>
      <vt:lpstr>Thesis Topic Proposal - Introduction</vt:lpstr>
      <vt:lpstr>Thesis Topic Proposal – Introduction Saunders and Wahab, 1975: </vt:lpstr>
      <vt:lpstr>Thesis Topic Proposal - Introduction</vt:lpstr>
      <vt:lpstr>Thesis Topic Proposal – Introduction - Field Campaigns</vt:lpstr>
      <vt:lpstr>Thesis Topic Proposal – Introduction Connolly et al. 2005</vt:lpstr>
      <vt:lpstr>Thesis Topic Proposal – Introduction Connolly et al. 2005</vt:lpstr>
      <vt:lpstr>Thesis Topic Proposal – Introduction</vt:lpstr>
      <vt:lpstr>Thesis Topic Proposal - Methodology</vt:lpstr>
      <vt:lpstr>Thesis Topic Proposal - Methodology</vt:lpstr>
      <vt:lpstr>Thesis Topic Proposal – Methodology</vt:lpstr>
      <vt:lpstr>Thesis Topic Proposal – Methodology</vt:lpstr>
      <vt:lpstr>Thesis Topic Proposal – Methodology Key Instrumentation/Datasets </vt:lpstr>
      <vt:lpstr>Thesis Topic Proposal – Methodology Key Instrumentation/Datasets </vt:lpstr>
      <vt:lpstr>Thesis Topic Proposal – Objective</vt:lpstr>
      <vt:lpstr>Thesis Topic Proposal – Expected Results</vt:lpstr>
      <vt:lpstr>Questions/Comments on Topic Proposal?</vt:lpstr>
      <vt:lpstr>Brief Results</vt:lpstr>
      <vt:lpstr>PowerPoint Presentation</vt:lpstr>
      <vt:lpstr>PowerPoint Presentation</vt:lpstr>
      <vt:lpstr>PowerPoint Presentation</vt:lpstr>
      <vt:lpstr>PowerPoint Presentation</vt:lpstr>
      <vt:lpstr>PowerPoint Presentation</vt:lpstr>
      <vt:lpstr>PowerPoint Presentation</vt:lpstr>
      <vt:lpstr>NLDN Data</vt:lpstr>
      <vt:lpstr>PowerPoint Presentation</vt:lpstr>
      <vt:lpstr>PowerPoint Presentation</vt:lpstr>
      <vt:lpstr>PowerPoint Presentation</vt:lpstr>
      <vt:lpstr>PowerPoint Presentation</vt:lpstr>
      <vt:lpstr>Discussion</vt:lpstr>
      <vt:lpstr>PHIPS: Maximum Diameter of Chains in FL1 Intervals</vt:lpstr>
      <vt:lpstr>PHIPS: Maximum Diameter of Chains in FL2 Intervals</vt:lpstr>
      <vt:lpstr>PHIPS: Maximum Diameter of Chains in FL3 Intervals</vt:lpstr>
      <vt:lpstr>PHIPS: Maximum Diameter of Chains in FL4 Intervals</vt:lpstr>
      <vt:lpstr>PHIPS: Maximum Diameter of Chains in FL5 Intervals</vt:lpstr>
      <vt:lpstr>PowerPoint Presentation</vt:lpstr>
      <vt:lpstr>Electric Field Data FL1-5</vt:lpstr>
      <vt:lpstr>Current Plan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Nairy’s Thesis Committee Meeting</dc:title>
  <dc:creator>Nairy, Christian</dc:creator>
  <cp:lastModifiedBy>Nairy, Christian</cp:lastModifiedBy>
  <cp:revision>53</cp:revision>
  <cp:lastPrinted>2021-06-01T19:13:18Z</cp:lastPrinted>
  <dcterms:created xsi:type="dcterms:W3CDTF">2021-05-25T16:17:58Z</dcterms:created>
  <dcterms:modified xsi:type="dcterms:W3CDTF">2021-06-01T19:13:31Z</dcterms:modified>
</cp:coreProperties>
</file>