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7" r:id="rId2"/>
    <p:sldId id="278" r:id="rId3"/>
    <p:sldId id="283" r:id="rId4"/>
    <p:sldId id="300" r:id="rId5"/>
    <p:sldId id="285" r:id="rId6"/>
    <p:sldId id="287" r:id="rId7"/>
    <p:sldId id="258" r:id="rId8"/>
    <p:sldId id="302" r:id="rId9"/>
    <p:sldId id="308" r:id="rId10"/>
    <p:sldId id="303" r:id="rId11"/>
    <p:sldId id="259" r:id="rId12"/>
    <p:sldId id="270" r:id="rId13"/>
    <p:sldId id="304" r:id="rId14"/>
    <p:sldId id="310" r:id="rId15"/>
    <p:sldId id="262" r:id="rId16"/>
    <p:sldId id="273" r:id="rId17"/>
    <p:sldId id="305" r:id="rId18"/>
    <p:sldId id="306" r:id="rId19"/>
    <p:sldId id="307" r:id="rId20"/>
    <p:sldId id="30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5970"/>
  </p:normalViewPr>
  <p:slideViewPr>
    <p:cSldViewPr snapToGrid="0" snapToObjects="1">
      <p:cViewPr varScale="1">
        <p:scale>
          <a:sx n="111" d="100"/>
          <a:sy n="111" d="100"/>
        </p:scale>
        <p:origin x="53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BA6DE8-AA1B-D343-9D5E-C1A123C2AC8E}" type="datetimeFigureOut">
              <a:rPr lang="en-US" smtClean="0"/>
              <a:t>8/10/21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016803-FC40-6A41-91DC-8F206E909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841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Crowther and Saunders: </a:t>
            </a:r>
            <a:r>
              <a:rPr lang="en-US" sz="1200" dirty="0"/>
              <a:t>Utilizing electric field strengths on the order of 10</a:t>
            </a:r>
            <a:r>
              <a:rPr lang="en-US" sz="1200" baseline="30000" dirty="0"/>
              <a:t>5</a:t>
            </a:r>
            <a:r>
              <a:rPr lang="en-US" sz="1200" dirty="0"/>
              <a:t> V m</a:t>
            </a:r>
            <a:r>
              <a:rPr lang="en-US" sz="1200" baseline="30000" dirty="0"/>
              <a:t>-1</a:t>
            </a:r>
            <a:r>
              <a:rPr lang="en-US" sz="1200" dirty="0"/>
              <a:t>, high ice crystal concentrations (10</a:t>
            </a:r>
            <a:r>
              <a:rPr lang="en-US" sz="1200" baseline="30000" dirty="0"/>
              <a:t>7</a:t>
            </a:r>
            <a:r>
              <a:rPr lang="en-US" sz="1200" dirty="0"/>
              <a:t> m</a:t>
            </a:r>
            <a:r>
              <a:rPr lang="en-US" sz="1200" baseline="30000" dirty="0"/>
              <a:t>-3</a:t>
            </a:r>
            <a:r>
              <a:rPr lang="en-US" sz="1200" dirty="0"/>
              <a:t>), and varying temperatures (0°C to -20°C),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CC4DF3-303B-BC47-93E8-9FD0362CCD6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7416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formed in fully glaciated regions below approximately −37 ◦C (i.e. the ‘threshold’ freezing temperature for large supercooled drops by homogeneous nucleation of ice, see Jeffery and Austin (1997)).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CC4DF3-303B-BC47-93E8-9FD0362CCD6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1510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Second bullet: Since there is no set definition of what a chain aggregate is. Our own will be used. Since chain aggregates don’t always seem apparent, a confidence scale was generated.</a:t>
            </a:r>
          </a:p>
          <a:p>
            <a:endParaRPr lang="en-US" dirty="0"/>
          </a:p>
          <a:p>
            <a:r>
              <a:rPr lang="en-US" dirty="0"/>
              <a:t>Close with: How can we try to answer this main question? We will use the various instrumentation on the aircraft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CC4DF3-303B-BC47-93E8-9FD0362CCD6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046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CC4DF3-303B-BC47-93E8-9FD0362CCD6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3144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-40 to -30 C range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CC4DF3-303B-BC47-93E8-9FD0362CCD6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4202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arrow for the aircraft and convective core.</a:t>
            </a:r>
          </a:p>
          <a:p>
            <a:r>
              <a:rPr lang="en-US" dirty="0"/>
              <a:t>Take out the scale and blow it up larger.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78A82-E8D9-B447-A53B-F5A8C1DF4BA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880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7FEB8-4CE8-3B4E-9A36-5CD7D1D508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8997EC-8C43-1B45-8F29-254AE346C0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0F314-91EC-3C4E-A951-5F3EC8659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0D7D4-D932-8840-829C-F1E3C7B458C3}" type="datetimeFigureOut">
              <a:rPr lang="en-US" smtClean="0"/>
              <a:t>8/10/21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7AE15E-AFED-D14B-B6EC-7E9201396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0B3A51-8F26-B542-969B-FB85BF375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E641A-2556-E141-B4E5-89E1EA546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411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F57AD-649F-BC46-B5FD-14616C094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D1BB59-ADCC-504D-BA97-71725A88D1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76B6BB-0AA7-8A44-AA6F-1D43352EE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0D7D4-D932-8840-829C-F1E3C7B458C3}" type="datetimeFigureOut">
              <a:rPr lang="en-US" smtClean="0"/>
              <a:t>8/10/21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EE3FA3-9963-844E-B321-A114B7CC2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16804E-2839-5249-98ED-B184B7824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E641A-2556-E141-B4E5-89E1EA546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64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B8B435-08B4-3343-8C86-B7FB2DD976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E3AA29-644A-094D-B2B0-0CA65A4624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78CCF0-32F5-8A40-A5A5-46BD06DA3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0D7D4-D932-8840-829C-F1E3C7B458C3}" type="datetimeFigureOut">
              <a:rPr lang="en-US" smtClean="0"/>
              <a:t>8/10/21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137CE1-13AC-AA48-BB3B-977E5EDC3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40DC68-056A-3B42-B113-9B1DF0FD8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E641A-2556-E141-B4E5-89E1EA546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61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01442-D861-6445-9DFA-0A0E06F9A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B9C0C6-5E16-6D49-B804-976801D365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038454-E3B1-6F4C-9578-1D023913A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0D7D4-D932-8840-829C-F1E3C7B458C3}" type="datetimeFigureOut">
              <a:rPr lang="en-US" smtClean="0"/>
              <a:t>8/10/21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269B86-D966-914A-9BA7-4332C42F5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F3FDE4-0281-5D40-90C5-1AC175D3D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E641A-2556-E141-B4E5-89E1EA546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55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342C3-42D7-7149-8402-3943ACA36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39A8C6-156F-064E-A518-206F6CD8D0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D3C991-39F8-C44A-9826-3C5C4E0F3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0D7D4-D932-8840-829C-F1E3C7B458C3}" type="datetimeFigureOut">
              <a:rPr lang="en-US" smtClean="0"/>
              <a:t>8/10/21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B9CA25-3C8C-7042-A436-0AF526D05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6C8EF4-02DC-0F4C-B554-9BCABBFB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E641A-2556-E141-B4E5-89E1EA546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7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4C6E1-A2BA-3D47-956E-2A1D75F6E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73C290-E747-C14A-85A3-69C83C0695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29C5B3-30A7-A646-8BA8-43B9755B1A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044F74-9E73-A54F-8AE4-308C17536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0D7D4-D932-8840-829C-F1E3C7B458C3}" type="datetimeFigureOut">
              <a:rPr lang="en-US" smtClean="0"/>
              <a:t>8/10/21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464C62-23B4-C94D-9A77-6DA58EF4B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2DD2AA-71B6-5D40-9E23-E8B5432C7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E641A-2556-E141-B4E5-89E1EA546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802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E5E5F-618D-B848-8553-0C4C2BEEF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DD2BB9-E41B-F642-B5E1-74612A8B17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31C39A-9A4F-2C42-9FFF-193ED1A516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152823-5D9D-994D-9DD3-344FE9CDBA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B77E4F-B4ED-6C47-9B74-AEE059A05B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1F1DFA-93A5-6544-B106-E8749C5C9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0D7D4-D932-8840-829C-F1E3C7B458C3}" type="datetimeFigureOut">
              <a:rPr lang="en-US" smtClean="0"/>
              <a:t>8/10/21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44C6E1-F893-B04C-8A19-D4A279AC2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882248-287A-524C-B744-4CD4A16B2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E641A-2556-E141-B4E5-89E1EA546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327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2A256-8015-334D-9DD3-ED3F8091E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6799BB-900C-0144-9423-56A3775CB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0D7D4-D932-8840-829C-F1E3C7B458C3}" type="datetimeFigureOut">
              <a:rPr lang="en-US" smtClean="0"/>
              <a:t>8/10/21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229CE9-6CEE-8E4E-BEBA-5E1D98DF0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4418C0-3375-514B-9F4A-A6C1E532E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E641A-2556-E141-B4E5-89E1EA546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566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6779FE-D6C0-5F44-B44E-C11B0B00A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0D7D4-D932-8840-829C-F1E3C7B458C3}" type="datetimeFigureOut">
              <a:rPr lang="en-US" smtClean="0"/>
              <a:t>8/10/21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C90B3E-BA93-214C-BC69-1FD9D1E4A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150FD3-8A4D-7842-BAD2-57643B7CC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E641A-2556-E141-B4E5-89E1EA546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464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597BE-F28D-2348-ADBA-8830896F8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B5E817-9DCD-5841-AAFF-01674BB6B9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B3E059-94E6-C640-B487-697A9D66A8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87FD26-CC0D-BD43-ABCD-93EEE1426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0D7D4-D932-8840-829C-F1E3C7B458C3}" type="datetimeFigureOut">
              <a:rPr lang="en-US" smtClean="0"/>
              <a:t>8/10/21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08E2CF-5BEB-284B-BFDB-BE91B42EF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68752D-A88B-9C48-868B-A7CEC883A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E641A-2556-E141-B4E5-89E1EA546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853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27508-D432-9542-98F5-17FACCCE7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5F8D7A-380D-7541-B7CE-32E662948B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A22B95-6423-9E44-A05B-C6892A65EF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F1E3F2-329C-9443-8C87-FC1675059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0D7D4-D932-8840-829C-F1E3C7B458C3}" type="datetimeFigureOut">
              <a:rPr lang="en-US" smtClean="0"/>
              <a:t>8/10/21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634BCA-8830-9D41-B2DD-DCA4C1283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DCCB8D-35BD-BF4B-A4D4-87A92D97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E641A-2556-E141-B4E5-89E1EA546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345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8546C7-941B-A148-B9D1-2781555F7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5E93E9-217A-0D4F-9EE7-79CA2D675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29A817-742E-7844-91A1-AE8F7809C3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C0D7D4-D932-8840-829C-F1E3C7B458C3}" type="datetimeFigureOut">
              <a:rPr lang="en-US" smtClean="0"/>
              <a:t>8/10/21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6DEE10-ABDE-C940-BD9F-AB92BD1D64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8AAAD9-B960-6347-9B7F-695939D775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E641A-2556-E141-B4E5-89E1EA546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692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10.png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3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0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1C760-9B9F-8349-B04D-11E2E7736E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82334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>
                <a:cs typeface="Times New Roman" panose="02020603050405020304" pitchFamily="18" charset="0"/>
              </a:rPr>
              <a:t>Observations of Chain Aggregates in Florida Cirrus Cloud Anvils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9FFEF4-305B-5141-915C-9DCC7F2F82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62009"/>
            <a:ext cx="9144000" cy="1655762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Christian Nairy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08/13/2021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8E0BF2-E814-2B42-9848-A4F856FA64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19943" cy="11466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FC4AEB-FF88-3E4F-9568-A683F52529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235700"/>
            <a:ext cx="3213100" cy="622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3BD9AF-1763-BB45-A4D1-30D7E692AC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8800" y="0"/>
            <a:ext cx="27432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6567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3D8EAB-1827-8840-946C-E93F5A736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E4096-3D64-DC4A-A0BF-266D8FC108F5}" type="slidenum">
              <a:rPr lang="en-US" smtClean="0"/>
              <a:t>10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1E3F3A-7A6F-8A47-8828-9F97C7B1B522}"/>
              </a:ext>
            </a:extLst>
          </p:cNvPr>
          <p:cNvSpPr txBox="1"/>
          <p:nvPr/>
        </p:nvSpPr>
        <p:spPr>
          <a:xfrm>
            <a:off x="130629" y="250371"/>
            <a:ext cx="2320315" cy="33855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Flight Leg 1:</a:t>
            </a:r>
          </a:p>
          <a:p>
            <a:endParaRPr lang="en-US" dirty="0"/>
          </a:p>
          <a:p>
            <a:r>
              <a:rPr lang="en-US" sz="1600" dirty="0"/>
              <a:t>15:51:15 – 16:01:00 UTC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1600" dirty="0"/>
              <a:t>Radar Scan: 16:02:01 UTC</a:t>
            </a:r>
          </a:p>
          <a:p>
            <a:r>
              <a:rPr lang="en-US" sz="1600" b="1" dirty="0"/>
              <a:t>10 km CAPPI</a:t>
            </a:r>
          </a:p>
          <a:p>
            <a:r>
              <a:rPr lang="en-US" sz="1600" b="1" dirty="0"/>
              <a:t>KMLB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7799F0-2DC2-FA4F-B361-4CCB6EA8B3B8}"/>
              </a:ext>
            </a:extLst>
          </p:cNvPr>
          <p:cNvSpPr txBox="1"/>
          <p:nvPr/>
        </p:nvSpPr>
        <p:spPr>
          <a:xfrm>
            <a:off x="9403343" y="0"/>
            <a:ext cx="2471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According to the Nev. TWC probe, the aircraft was above the 0.005 g/cm^3 threshold = in cloud.</a:t>
            </a:r>
          </a:p>
        </p:txBody>
      </p:sp>
      <p:pic>
        <p:nvPicPr>
          <p:cNvPr id="10" name="Picture 9" descr="A picture containing chart&#10;&#10;Description automatically generated">
            <a:extLst>
              <a:ext uri="{FF2B5EF4-FFF2-40B4-BE49-F238E27FC236}">
                <a16:creationId xmlns:a16="http://schemas.microsoft.com/office/drawing/2014/main" id="{C237FF55-B8D5-5C4B-8819-DC7337AE8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7696" y="739140"/>
            <a:ext cx="1079500" cy="6134100"/>
          </a:xfrm>
          <a:prstGeom prst="rect">
            <a:avLst/>
          </a:prstGeom>
        </p:spPr>
      </p:pic>
      <p:pic>
        <p:nvPicPr>
          <p:cNvPr id="12" name="Picture 11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F1D1B6E6-4EBC-924E-83B3-B5C882E1F8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327"/>
          <a:stretch/>
        </p:blipFill>
        <p:spPr>
          <a:xfrm>
            <a:off x="2503023" y="-21879"/>
            <a:ext cx="6542369" cy="6895119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FA473D6-297F-2C47-94F3-E56B55D0FB24}"/>
              </a:ext>
            </a:extLst>
          </p:cNvPr>
          <p:cNvCxnSpPr>
            <a:cxnSpLocks/>
          </p:cNvCxnSpPr>
          <p:nvPr/>
        </p:nvCxnSpPr>
        <p:spPr>
          <a:xfrm flipH="1">
            <a:off x="5571744" y="250371"/>
            <a:ext cx="3779521" cy="126143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60E2435-2630-2B40-B074-D8D3012CCEA5}"/>
              </a:ext>
            </a:extLst>
          </p:cNvPr>
          <p:cNvCxnSpPr>
            <a:cxnSpLocks/>
          </p:cNvCxnSpPr>
          <p:nvPr/>
        </p:nvCxnSpPr>
        <p:spPr>
          <a:xfrm flipH="1">
            <a:off x="5652968" y="2696328"/>
            <a:ext cx="4811324" cy="1868469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BB8DF49-1695-C345-A04F-5DD7E3D06F56}"/>
              </a:ext>
            </a:extLst>
          </p:cNvPr>
          <p:cNvSpPr txBox="1"/>
          <p:nvPr/>
        </p:nvSpPr>
        <p:spPr>
          <a:xfrm>
            <a:off x="9999679" y="2114718"/>
            <a:ext cx="2471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Aircraft current position at </a:t>
            </a:r>
          </a:p>
          <a:p>
            <a:r>
              <a:rPr lang="en-US" sz="1200" dirty="0"/>
              <a:t>16:01:00 UTC.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DE92E26-4C22-F34C-8414-4DAAB1E13724}"/>
              </a:ext>
            </a:extLst>
          </p:cNvPr>
          <p:cNvCxnSpPr>
            <a:cxnSpLocks/>
          </p:cNvCxnSpPr>
          <p:nvPr/>
        </p:nvCxnSpPr>
        <p:spPr>
          <a:xfrm flipH="1">
            <a:off x="6542476" y="3806190"/>
            <a:ext cx="3714707" cy="1103740"/>
          </a:xfrm>
          <a:prstGeom prst="straightConnector1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7F0A80F-B529-1648-9236-8149C1677522}"/>
              </a:ext>
            </a:extLst>
          </p:cNvPr>
          <p:cNvSpPr txBox="1"/>
          <p:nvPr/>
        </p:nvSpPr>
        <p:spPr>
          <a:xfrm>
            <a:off x="10038438" y="3327205"/>
            <a:ext cx="2471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Blue circles indicating convective cores. (35 </a:t>
            </a:r>
            <a:r>
              <a:rPr lang="en-US" sz="1200" dirty="0" err="1"/>
              <a:t>dBZ</a:t>
            </a:r>
            <a:r>
              <a:rPr lang="en-US" sz="1200" dirty="0"/>
              <a:t> threshold).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04E0C54-1E70-D34C-AEE3-4971DD143B90}"/>
              </a:ext>
            </a:extLst>
          </p:cNvPr>
          <p:cNvSpPr/>
          <p:nvPr/>
        </p:nvSpPr>
        <p:spPr>
          <a:xfrm>
            <a:off x="6832142" y="2986496"/>
            <a:ext cx="119743" cy="1306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A26AC04-9A51-4845-81B9-2297764CFF0F}"/>
              </a:ext>
            </a:extLst>
          </p:cNvPr>
          <p:cNvCxnSpPr>
            <a:cxnSpLocks/>
          </p:cNvCxnSpPr>
          <p:nvPr/>
        </p:nvCxnSpPr>
        <p:spPr>
          <a:xfrm flipH="1">
            <a:off x="7043057" y="1611267"/>
            <a:ext cx="3421235" cy="137522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6B29DAC-6197-FC42-A531-5C997E63AADB}"/>
              </a:ext>
            </a:extLst>
          </p:cNvPr>
          <p:cNvSpPr txBox="1"/>
          <p:nvPr/>
        </p:nvSpPr>
        <p:spPr>
          <a:xfrm>
            <a:off x="10038438" y="1149602"/>
            <a:ext cx="2471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Location of CPR-HD and Ka-band radar.</a:t>
            </a:r>
          </a:p>
        </p:txBody>
      </p:sp>
    </p:spTree>
    <p:extLst>
      <p:ext uri="{BB962C8B-B14F-4D97-AF65-F5344CB8AC3E}">
        <p14:creationId xmlns:p14="http://schemas.microsoft.com/office/powerpoint/2010/main" val="37212954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5CC142F-4855-A340-9385-192A4B039B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16453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DB7C122-EEE3-914C-9ADF-D0588454A37D}"/>
              </a:ext>
            </a:extLst>
          </p:cNvPr>
          <p:cNvSpPr txBox="1"/>
          <p:nvPr/>
        </p:nvSpPr>
        <p:spPr>
          <a:xfrm>
            <a:off x="10033906" y="609600"/>
            <a:ext cx="215809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Temperature Range (°C):</a:t>
            </a:r>
          </a:p>
          <a:p>
            <a:pPr algn="ctr"/>
            <a:r>
              <a:rPr lang="en-US" sz="1400" dirty="0"/>
              <a:t>-34.35 to -32.73</a:t>
            </a:r>
          </a:p>
          <a:p>
            <a:pPr algn="ctr"/>
            <a:endParaRPr lang="en-US" sz="1400" dirty="0"/>
          </a:p>
          <a:p>
            <a:pPr algn="ctr"/>
            <a:r>
              <a:rPr lang="en-US" sz="1400" dirty="0"/>
              <a:t>Average Temperature (°C):</a:t>
            </a:r>
          </a:p>
          <a:p>
            <a:pPr algn="ctr"/>
            <a:r>
              <a:rPr lang="en-US" sz="1400" dirty="0"/>
              <a:t>-33.65</a:t>
            </a:r>
          </a:p>
          <a:p>
            <a:pPr algn="ctr"/>
            <a:r>
              <a:rPr lang="en-US" sz="1400" dirty="0"/>
              <a:t>--------------</a:t>
            </a:r>
          </a:p>
          <a:p>
            <a:pPr algn="ctr"/>
            <a:r>
              <a:rPr lang="en-US" sz="1400" dirty="0"/>
              <a:t> CIP Mean Particle Diameter Range (</a:t>
            </a:r>
            <a:r>
              <a:rPr lang="el-GR" sz="1400" dirty="0"/>
              <a:t>μ</a:t>
            </a:r>
            <a:r>
              <a:rPr lang="en-US" sz="1400" dirty="0"/>
              <a:t>m):</a:t>
            </a:r>
          </a:p>
          <a:p>
            <a:pPr algn="ctr"/>
            <a:r>
              <a:rPr lang="en-US" sz="1400" dirty="0"/>
              <a:t>69.65 to 369.14</a:t>
            </a:r>
          </a:p>
          <a:p>
            <a:pPr algn="ctr"/>
            <a:endParaRPr lang="en-US" sz="1400" dirty="0"/>
          </a:p>
          <a:p>
            <a:pPr algn="ctr"/>
            <a:r>
              <a:rPr lang="en-US" sz="1400" dirty="0"/>
              <a:t>Mean CIP Mean Particle Diameter (</a:t>
            </a:r>
            <a:r>
              <a:rPr lang="el-GR" sz="1400" dirty="0"/>
              <a:t>μ</a:t>
            </a:r>
            <a:r>
              <a:rPr lang="en-US" sz="1400" dirty="0"/>
              <a:t>m):</a:t>
            </a:r>
          </a:p>
          <a:p>
            <a:pPr algn="ctr"/>
            <a:r>
              <a:rPr lang="en-US" sz="1400" dirty="0"/>
              <a:t>142.8</a:t>
            </a:r>
          </a:p>
          <a:p>
            <a:pPr algn="ctr"/>
            <a:r>
              <a:rPr lang="en-US" sz="1400" dirty="0"/>
              <a:t>--------------</a:t>
            </a:r>
          </a:p>
          <a:p>
            <a:pPr algn="ctr"/>
            <a:r>
              <a:rPr lang="en-US" sz="1400" dirty="0"/>
              <a:t>TWC Range (g/m^3):</a:t>
            </a:r>
          </a:p>
          <a:p>
            <a:pPr algn="ctr"/>
            <a:r>
              <a:rPr lang="en-US" sz="1400" dirty="0"/>
              <a:t>0.0145 to 0.6336</a:t>
            </a:r>
          </a:p>
          <a:p>
            <a:pPr algn="ctr"/>
            <a:endParaRPr lang="en-US" sz="1400" dirty="0"/>
          </a:p>
          <a:p>
            <a:pPr algn="ctr"/>
            <a:r>
              <a:rPr lang="en-US" sz="1400" dirty="0"/>
              <a:t>Mean TWC (g/m^3):</a:t>
            </a:r>
          </a:p>
          <a:p>
            <a:pPr algn="ctr"/>
            <a:r>
              <a:rPr lang="en-US" sz="1400" dirty="0"/>
              <a:t>0.147</a:t>
            </a:r>
          </a:p>
          <a:p>
            <a:pPr algn="ctr"/>
            <a:r>
              <a:rPr lang="en-US" sz="1400" dirty="0"/>
              <a:t>--------------</a:t>
            </a:r>
          </a:p>
          <a:p>
            <a:pPr algn="ctr"/>
            <a:r>
              <a:rPr lang="en-US" sz="1400" dirty="0"/>
              <a:t>Vert. E-Field Range (kV/m):</a:t>
            </a:r>
          </a:p>
          <a:p>
            <a:pPr algn="ctr"/>
            <a:r>
              <a:rPr lang="en-US" sz="1400" dirty="0"/>
              <a:t>-20.74 to 0.80</a:t>
            </a:r>
          </a:p>
          <a:p>
            <a:pPr algn="ctr"/>
            <a:endParaRPr lang="en-US" sz="1400" dirty="0"/>
          </a:p>
          <a:p>
            <a:pPr algn="ctr"/>
            <a:r>
              <a:rPr lang="en-US" sz="1400" dirty="0"/>
              <a:t>Mean Vert. E-Field (kV/m):</a:t>
            </a:r>
          </a:p>
          <a:p>
            <a:pPr algn="ctr"/>
            <a:r>
              <a:rPr lang="en-US" sz="1400" dirty="0"/>
              <a:t>-0.90</a:t>
            </a:r>
          </a:p>
          <a:p>
            <a:pPr algn="ctr"/>
            <a:r>
              <a:rPr lang="en-US" sz="1400" dirty="0"/>
              <a:t>--------------</a:t>
            </a:r>
          </a:p>
        </p:txBody>
      </p:sp>
    </p:spTree>
    <p:extLst>
      <p:ext uri="{BB962C8B-B14F-4D97-AF65-F5344CB8AC3E}">
        <p14:creationId xmlns:p14="http://schemas.microsoft.com/office/powerpoint/2010/main" val="41821740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5CC142F-4855-A340-9385-192A4B039B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2329" y="0"/>
            <a:ext cx="6652710" cy="4488575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78431107-FC40-5E4F-93A2-B2DF51E05C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386" b="32875"/>
          <a:stretch/>
        </p:blipFill>
        <p:spPr>
          <a:xfrm>
            <a:off x="138895" y="451026"/>
            <a:ext cx="1987812" cy="17134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940CBE-0F83-2C49-888D-BAF2FCE93387}"/>
              </a:ext>
            </a:extLst>
          </p:cNvPr>
          <p:cNvSpPr txBox="1"/>
          <p:nvPr/>
        </p:nvSpPr>
        <p:spPr>
          <a:xfrm>
            <a:off x="138895" y="451026"/>
            <a:ext cx="8883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15:51:18 UTC</a:t>
            </a:r>
          </a:p>
        </p:txBody>
      </p:sp>
      <p:pic>
        <p:nvPicPr>
          <p:cNvPr id="7" name="Picture 6" descr="A picture containing key&#10;&#10;Description automatically generated">
            <a:extLst>
              <a:ext uri="{FF2B5EF4-FFF2-40B4-BE49-F238E27FC236}">
                <a16:creationId xmlns:a16="http://schemas.microsoft.com/office/drawing/2014/main" id="{D9F43556-C575-BB45-9675-F29AF0F761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t="1" r="40943" b="25166"/>
          <a:stretch/>
        </p:blipFill>
        <p:spPr>
          <a:xfrm>
            <a:off x="123873" y="2578365"/>
            <a:ext cx="2002834" cy="19102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6235C1-90E7-1F4D-90D2-264443B73560}"/>
              </a:ext>
            </a:extLst>
          </p:cNvPr>
          <p:cNvSpPr txBox="1"/>
          <p:nvPr/>
        </p:nvSpPr>
        <p:spPr>
          <a:xfrm>
            <a:off x="138895" y="2607731"/>
            <a:ext cx="8883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15:54:17 UTC</a:t>
            </a:r>
          </a:p>
        </p:txBody>
      </p:sp>
      <p:pic>
        <p:nvPicPr>
          <p:cNvPr id="10" name="Picture 9" descr="A picture containing text, air&#10;&#10;Description automatically generated">
            <a:extLst>
              <a:ext uri="{FF2B5EF4-FFF2-40B4-BE49-F238E27FC236}">
                <a16:creationId xmlns:a16="http://schemas.microsoft.com/office/drawing/2014/main" id="{6BE57B57-AE21-9D4C-AD31-E24486B957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43" r="40943" b="36956"/>
          <a:stretch/>
        </p:blipFill>
        <p:spPr>
          <a:xfrm>
            <a:off x="-1" y="5014600"/>
            <a:ext cx="2326511" cy="185620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BEB163-9CCD-EE4B-A447-D8D44E3E8B00}"/>
              </a:ext>
            </a:extLst>
          </p:cNvPr>
          <p:cNvSpPr txBox="1"/>
          <p:nvPr/>
        </p:nvSpPr>
        <p:spPr>
          <a:xfrm>
            <a:off x="0" y="5043583"/>
            <a:ext cx="8883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15:55:01 UTC</a:t>
            </a:r>
          </a:p>
        </p:txBody>
      </p:sp>
      <p:pic>
        <p:nvPicPr>
          <p:cNvPr id="13" name="Picture 12" descr="A group of people in the sky&#10;&#10;Description automatically generated with medium confidence">
            <a:extLst>
              <a:ext uri="{FF2B5EF4-FFF2-40B4-BE49-F238E27FC236}">
                <a16:creationId xmlns:a16="http://schemas.microsoft.com/office/drawing/2014/main" id="{4C695E16-C2DE-1C4B-BE03-7B220F951A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3075" b="45060"/>
          <a:stretch/>
        </p:blipFill>
        <p:spPr>
          <a:xfrm>
            <a:off x="2499830" y="4930487"/>
            <a:ext cx="2670066" cy="194032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A3A7D2E-A8F8-B14F-BFC6-D93865A7CE8B}"/>
              </a:ext>
            </a:extLst>
          </p:cNvPr>
          <p:cNvSpPr txBox="1"/>
          <p:nvPr/>
        </p:nvSpPr>
        <p:spPr>
          <a:xfrm>
            <a:off x="4098497" y="5053597"/>
            <a:ext cx="8883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15:56:09 UTC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D80758D-7810-E34F-884A-33A992DC784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7885" b="26879"/>
          <a:stretch/>
        </p:blipFill>
        <p:spPr>
          <a:xfrm>
            <a:off x="9649100" y="4920473"/>
            <a:ext cx="2201198" cy="195033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9EC18CE-6177-B744-A25B-77D4F0202C66}"/>
              </a:ext>
            </a:extLst>
          </p:cNvPr>
          <p:cNvSpPr txBox="1"/>
          <p:nvPr/>
        </p:nvSpPr>
        <p:spPr>
          <a:xfrm>
            <a:off x="9746261" y="4944869"/>
            <a:ext cx="8883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15:59:59 UTC</a:t>
            </a:r>
          </a:p>
        </p:txBody>
      </p:sp>
      <p:pic>
        <p:nvPicPr>
          <p:cNvPr id="27" name="Picture 26" descr="A picture containing text&#10;&#10;Description automatically generated">
            <a:extLst>
              <a:ext uri="{FF2B5EF4-FFF2-40B4-BE49-F238E27FC236}">
                <a16:creationId xmlns:a16="http://schemas.microsoft.com/office/drawing/2014/main" id="{5AD345E8-6A38-8947-AE2D-C3C0A56F5F4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5756" b="50000"/>
          <a:stretch/>
        </p:blipFill>
        <p:spPr>
          <a:xfrm>
            <a:off x="9358076" y="2867419"/>
            <a:ext cx="2821008" cy="195786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A4A3831-32A3-6649-B2AB-C0F53FD36E36}"/>
              </a:ext>
            </a:extLst>
          </p:cNvPr>
          <p:cNvSpPr txBox="1"/>
          <p:nvPr/>
        </p:nvSpPr>
        <p:spPr>
          <a:xfrm>
            <a:off x="10961913" y="2867419"/>
            <a:ext cx="8883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16:00:02 UTC</a:t>
            </a:r>
          </a:p>
        </p:txBody>
      </p:sp>
      <p:pic>
        <p:nvPicPr>
          <p:cNvPr id="30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151D7538-4AB5-3244-8D09-60CFC0920B8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4383" b="37406"/>
          <a:stretch/>
        </p:blipFill>
        <p:spPr>
          <a:xfrm>
            <a:off x="9457022" y="378581"/>
            <a:ext cx="2717547" cy="230285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0ACD6A9-60EE-E54B-95B3-C199912C0596}"/>
              </a:ext>
            </a:extLst>
          </p:cNvPr>
          <p:cNvSpPr txBox="1"/>
          <p:nvPr/>
        </p:nvSpPr>
        <p:spPr>
          <a:xfrm>
            <a:off x="10961913" y="451025"/>
            <a:ext cx="8883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16:00:10 UTC</a:t>
            </a:r>
          </a:p>
        </p:txBody>
      </p:sp>
      <p:pic>
        <p:nvPicPr>
          <p:cNvPr id="33" name="Picture 32" descr="A picture containing text&#10;&#10;Description automatically generated">
            <a:extLst>
              <a:ext uri="{FF2B5EF4-FFF2-40B4-BE49-F238E27FC236}">
                <a16:creationId xmlns:a16="http://schemas.microsoft.com/office/drawing/2014/main" id="{F71878B4-154B-904B-88EC-C6677E3FE52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39893" b="2954"/>
          <a:stretch/>
        </p:blipFill>
        <p:spPr>
          <a:xfrm>
            <a:off x="5343216" y="4787364"/>
            <a:ext cx="1714426" cy="208344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4A915324-4949-544E-9832-F642B30DC5E9}"/>
              </a:ext>
            </a:extLst>
          </p:cNvPr>
          <p:cNvSpPr txBox="1"/>
          <p:nvPr/>
        </p:nvSpPr>
        <p:spPr>
          <a:xfrm>
            <a:off x="5374491" y="4807376"/>
            <a:ext cx="8883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15:56:31 UTC</a:t>
            </a:r>
          </a:p>
        </p:txBody>
      </p:sp>
      <p:pic>
        <p:nvPicPr>
          <p:cNvPr id="37" name="Picture 36" descr="A picture containing text&#10;&#10;Description automatically generated">
            <a:extLst>
              <a:ext uri="{FF2B5EF4-FFF2-40B4-BE49-F238E27FC236}">
                <a16:creationId xmlns:a16="http://schemas.microsoft.com/office/drawing/2014/main" id="{302F425A-D484-EA42-9ED8-EF9BBB63119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42036" b="2954"/>
          <a:stretch/>
        </p:blipFill>
        <p:spPr>
          <a:xfrm>
            <a:off x="7307214" y="4703939"/>
            <a:ext cx="1719512" cy="2166868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75F44234-4D0C-8447-911F-22E2057267FC}"/>
              </a:ext>
            </a:extLst>
          </p:cNvPr>
          <p:cNvSpPr txBox="1"/>
          <p:nvPr/>
        </p:nvSpPr>
        <p:spPr>
          <a:xfrm>
            <a:off x="7401475" y="4787364"/>
            <a:ext cx="8883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15:58:31 UTC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43D29AE-99EC-F74C-8EFD-883EFE339842}"/>
              </a:ext>
            </a:extLst>
          </p:cNvPr>
          <p:cNvCxnSpPr/>
          <p:nvPr/>
        </p:nvCxnSpPr>
        <p:spPr>
          <a:xfrm>
            <a:off x="2492329" y="0"/>
            <a:ext cx="0" cy="4488575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50C436C-5018-3B42-B453-7D241023E88F}"/>
              </a:ext>
            </a:extLst>
          </p:cNvPr>
          <p:cNvCxnSpPr/>
          <p:nvPr/>
        </p:nvCxnSpPr>
        <p:spPr>
          <a:xfrm>
            <a:off x="9145039" y="0"/>
            <a:ext cx="0" cy="4488575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4CE2EBC-5CE7-1748-9229-BC9D33F6BFF2}"/>
              </a:ext>
            </a:extLst>
          </p:cNvPr>
          <p:cNvCxnSpPr>
            <a:cxnSpLocks/>
          </p:cNvCxnSpPr>
          <p:nvPr/>
        </p:nvCxnSpPr>
        <p:spPr>
          <a:xfrm flipH="1">
            <a:off x="2492329" y="4488575"/>
            <a:ext cx="6652710" cy="0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6533020-81D4-4E49-ABC9-B38D2AC8535B}"/>
              </a:ext>
            </a:extLst>
          </p:cNvPr>
          <p:cNvCxnSpPr/>
          <p:nvPr/>
        </p:nvCxnSpPr>
        <p:spPr>
          <a:xfrm>
            <a:off x="0" y="18953"/>
            <a:ext cx="2326510" cy="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31DE1BB3-A78F-EA48-8F23-A5DED09E4AB8}"/>
              </a:ext>
            </a:extLst>
          </p:cNvPr>
          <p:cNvCxnSpPr/>
          <p:nvPr/>
        </p:nvCxnSpPr>
        <p:spPr>
          <a:xfrm>
            <a:off x="-1" y="4616032"/>
            <a:ext cx="2326510" cy="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95C063F6-0337-C442-9759-2C1B06C38B4E}"/>
              </a:ext>
            </a:extLst>
          </p:cNvPr>
          <p:cNvCxnSpPr>
            <a:cxnSpLocks/>
          </p:cNvCxnSpPr>
          <p:nvPr/>
        </p:nvCxnSpPr>
        <p:spPr>
          <a:xfrm flipH="1">
            <a:off x="2326509" y="18953"/>
            <a:ext cx="1" cy="4597079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28CB86F3-F245-BE49-939F-C6D9414B7759}"/>
              </a:ext>
            </a:extLst>
          </p:cNvPr>
          <p:cNvCxnSpPr>
            <a:cxnSpLocks/>
          </p:cNvCxnSpPr>
          <p:nvPr/>
        </p:nvCxnSpPr>
        <p:spPr>
          <a:xfrm flipH="1">
            <a:off x="0" y="32897"/>
            <a:ext cx="1928" cy="4583135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D904B22E-8775-6547-A6CD-803D79D16FA8}"/>
              </a:ext>
            </a:extLst>
          </p:cNvPr>
          <p:cNvSpPr txBox="1"/>
          <p:nvPr/>
        </p:nvSpPr>
        <p:spPr>
          <a:xfrm>
            <a:off x="226142" y="121611"/>
            <a:ext cx="18133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u="sng" dirty="0">
                <a:solidFill>
                  <a:srgbClr val="FF0000"/>
                </a:solidFill>
              </a:rPr>
              <a:t>100-70 km from Storm Core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C2F3095-B6C1-494B-873B-D4FEA1B89403}"/>
              </a:ext>
            </a:extLst>
          </p:cNvPr>
          <p:cNvCxnSpPr>
            <a:cxnSpLocks/>
          </p:cNvCxnSpPr>
          <p:nvPr/>
        </p:nvCxnSpPr>
        <p:spPr>
          <a:xfrm flipH="1">
            <a:off x="-29830" y="4659269"/>
            <a:ext cx="9174869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EF67B4B2-C7D6-AD44-A7C5-F5EE6335E85F}"/>
              </a:ext>
            </a:extLst>
          </p:cNvPr>
          <p:cNvCxnSpPr>
            <a:cxnSpLocks/>
          </p:cNvCxnSpPr>
          <p:nvPr/>
        </p:nvCxnSpPr>
        <p:spPr>
          <a:xfrm>
            <a:off x="9145039" y="4659269"/>
            <a:ext cx="5932" cy="2299415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6C2EB8D6-3894-2047-A931-2ED747182E83}"/>
              </a:ext>
            </a:extLst>
          </p:cNvPr>
          <p:cNvSpPr txBox="1"/>
          <p:nvPr/>
        </p:nvSpPr>
        <p:spPr>
          <a:xfrm>
            <a:off x="1397630" y="4691533"/>
            <a:ext cx="17411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u="sng" dirty="0">
                <a:solidFill>
                  <a:schemeClr val="accent6">
                    <a:lumMod val="75000"/>
                  </a:schemeClr>
                </a:solidFill>
              </a:rPr>
              <a:t>70-40 km from Storm Core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9D0ED1A7-3147-DE45-B5E4-99B70253F8BF}"/>
              </a:ext>
            </a:extLst>
          </p:cNvPr>
          <p:cNvCxnSpPr>
            <a:cxnSpLocks/>
          </p:cNvCxnSpPr>
          <p:nvPr/>
        </p:nvCxnSpPr>
        <p:spPr>
          <a:xfrm flipH="1">
            <a:off x="9303997" y="32897"/>
            <a:ext cx="34711" cy="6825103"/>
          </a:xfrm>
          <a:prstGeom prst="line">
            <a:avLst/>
          </a:prstGeom>
          <a:ln w="1905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5619A8C1-09C2-2140-B3D4-435CCE2FB297}"/>
              </a:ext>
            </a:extLst>
          </p:cNvPr>
          <p:cNvCxnSpPr>
            <a:cxnSpLocks/>
          </p:cNvCxnSpPr>
          <p:nvPr/>
        </p:nvCxnSpPr>
        <p:spPr>
          <a:xfrm>
            <a:off x="9336166" y="9307"/>
            <a:ext cx="2855834" cy="9646"/>
          </a:xfrm>
          <a:prstGeom prst="line">
            <a:avLst/>
          </a:prstGeom>
          <a:ln w="1905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35B2CC81-7018-DE4C-8F7D-520FEAB47866}"/>
              </a:ext>
            </a:extLst>
          </p:cNvPr>
          <p:cNvSpPr txBox="1"/>
          <p:nvPr/>
        </p:nvSpPr>
        <p:spPr>
          <a:xfrm>
            <a:off x="9901216" y="75231"/>
            <a:ext cx="17411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u="sng" dirty="0">
                <a:solidFill>
                  <a:srgbClr val="0070C0"/>
                </a:solidFill>
              </a:rPr>
              <a:t>40-10 km from Storm Core</a:t>
            </a:r>
          </a:p>
        </p:txBody>
      </p:sp>
    </p:spTree>
    <p:extLst>
      <p:ext uri="{BB962C8B-B14F-4D97-AF65-F5344CB8AC3E}">
        <p14:creationId xmlns:p14="http://schemas.microsoft.com/office/powerpoint/2010/main" val="12471181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3D8EAB-1827-8840-946C-E93F5A736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E4096-3D64-DC4A-A0BF-266D8FC108F5}" type="slidenum">
              <a:rPr lang="en-US" smtClean="0"/>
              <a:t>13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1E3F3A-7A6F-8A47-8828-9F97C7B1B522}"/>
              </a:ext>
            </a:extLst>
          </p:cNvPr>
          <p:cNvSpPr txBox="1"/>
          <p:nvPr/>
        </p:nvSpPr>
        <p:spPr>
          <a:xfrm>
            <a:off x="130629" y="250371"/>
            <a:ext cx="2320315" cy="33855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Flight Leg 4:</a:t>
            </a:r>
          </a:p>
          <a:p>
            <a:endParaRPr lang="en-US" dirty="0"/>
          </a:p>
          <a:p>
            <a:r>
              <a:rPr lang="en-US" sz="1600" dirty="0"/>
              <a:t>16:21:30 – 16:27:00 UTC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1600" dirty="0"/>
              <a:t>Radar Scan: 16:28:16 UTC</a:t>
            </a:r>
          </a:p>
          <a:p>
            <a:r>
              <a:rPr lang="en-US" sz="1600" b="1" dirty="0"/>
              <a:t>10 km CAPPI</a:t>
            </a:r>
          </a:p>
          <a:p>
            <a:r>
              <a:rPr lang="en-US" sz="1600" b="1" dirty="0"/>
              <a:t>KMLB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D512D0-B451-314A-9249-D53A6A18785C}"/>
              </a:ext>
            </a:extLst>
          </p:cNvPr>
          <p:cNvSpPr txBox="1"/>
          <p:nvPr/>
        </p:nvSpPr>
        <p:spPr>
          <a:xfrm>
            <a:off x="9204306" y="0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GoPro images and TWC probe indicate that the aircraft was still in cloud.</a:t>
            </a:r>
          </a:p>
        </p:txBody>
      </p:sp>
      <p:pic>
        <p:nvPicPr>
          <p:cNvPr id="14" name="Picture 13" descr="A picture containing chart&#10;&#10;Description automatically generated">
            <a:extLst>
              <a:ext uri="{FF2B5EF4-FFF2-40B4-BE49-F238E27FC236}">
                <a16:creationId xmlns:a16="http://schemas.microsoft.com/office/drawing/2014/main" id="{F9CBBB6D-B6F9-1F42-A238-376CDA698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6983" y="723900"/>
            <a:ext cx="1079500" cy="6134100"/>
          </a:xfrm>
          <a:prstGeom prst="rect">
            <a:avLst/>
          </a:prstGeom>
        </p:spPr>
      </p:pic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29F29FCC-FF1D-4D44-B5D7-7D60C1157F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994"/>
          <a:stretch/>
        </p:blipFill>
        <p:spPr>
          <a:xfrm>
            <a:off x="2560320" y="0"/>
            <a:ext cx="6492268" cy="685800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6D692B5-DF01-B74B-8872-EF10EB2C5103}"/>
              </a:ext>
            </a:extLst>
          </p:cNvPr>
          <p:cNvCxnSpPr>
            <a:cxnSpLocks/>
          </p:cNvCxnSpPr>
          <p:nvPr/>
        </p:nvCxnSpPr>
        <p:spPr>
          <a:xfrm flipH="1">
            <a:off x="4903304" y="250371"/>
            <a:ext cx="4301658" cy="12603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44A483D-1B33-6F43-A9E9-0543A828B415}"/>
              </a:ext>
            </a:extLst>
          </p:cNvPr>
          <p:cNvCxnSpPr>
            <a:cxnSpLocks/>
          </p:cNvCxnSpPr>
          <p:nvPr/>
        </p:nvCxnSpPr>
        <p:spPr>
          <a:xfrm flipH="1" flipV="1">
            <a:off x="4810539" y="1152940"/>
            <a:ext cx="5512904" cy="503582"/>
          </a:xfrm>
          <a:prstGeom prst="straightConnector1">
            <a:avLst/>
          </a:prstGeom>
          <a:ln w="38100">
            <a:solidFill>
              <a:srgbClr val="0981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F1127BD-01BA-2F44-8297-E4F6FD3C67FC}"/>
              </a:ext>
            </a:extLst>
          </p:cNvPr>
          <p:cNvSpPr txBox="1"/>
          <p:nvPr/>
        </p:nvSpPr>
        <p:spPr>
          <a:xfrm>
            <a:off x="10065970" y="1733476"/>
            <a:ext cx="2471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Aircraft current position at time-stamp above.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6D3F5B5-F2C3-6349-8E88-45312822EDAD}"/>
              </a:ext>
            </a:extLst>
          </p:cNvPr>
          <p:cNvSpPr/>
          <p:nvPr/>
        </p:nvSpPr>
        <p:spPr>
          <a:xfrm>
            <a:off x="6504623" y="2311367"/>
            <a:ext cx="119743" cy="1306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56D868B-F059-8C48-BD9C-ED3279F7F052}"/>
              </a:ext>
            </a:extLst>
          </p:cNvPr>
          <p:cNvCxnSpPr>
            <a:cxnSpLocks/>
          </p:cNvCxnSpPr>
          <p:nvPr/>
        </p:nvCxnSpPr>
        <p:spPr>
          <a:xfrm flipH="1" flipV="1">
            <a:off x="6624366" y="2413317"/>
            <a:ext cx="3837972" cy="600074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0800A1D-1850-E546-9686-6B0A92AA0C39}"/>
              </a:ext>
            </a:extLst>
          </p:cNvPr>
          <p:cNvSpPr txBox="1"/>
          <p:nvPr/>
        </p:nvSpPr>
        <p:spPr>
          <a:xfrm>
            <a:off x="10036483" y="2551726"/>
            <a:ext cx="2471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Location of CPR-HD and Ka-band radar (white circle).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E6265C7-7462-634B-AB84-A821B24AC413}"/>
              </a:ext>
            </a:extLst>
          </p:cNvPr>
          <p:cNvCxnSpPr>
            <a:cxnSpLocks/>
          </p:cNvCxnSpPr>
          <p:nvPr/>
        </p:nvCxnSpPr>
        <p:spPr>
          <a:xfrm flipH="1">
            <a:off x="5811664" y="2376681"/>
            <a:ext cx="745653" cy="1276301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9EBB31F-0D04-A44B-BA84-D9F06BE1CB82}"/>
              </a:ext>
            </a:extLst>
          </p:cNvPr>
          <p:cNvCxnSpPr>
            <a:cxnSpLocks/>
            <a:stCxn id="20" idx="1"/>
          </p:cNvCxnSpPr>
          <p:nvPr/>
        </p:nvCxnSpPr>
        <p:spPr>
          <a:xfrm flipH="1" flipV="1">
            <a:off x="6096001" y="3357151"/>
            <a:ext cx="4020602" cy="601928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7D46D82-C65D-EC42-9A5D-C600EF1AF730}"/>
              </a:ext>
            </a:extLst>
          </p:cNvPr>
          <p:cNvSpPr txBox="1"/>
          <p:nvPr/>
        </p:nvSpPr>
        <p:spPr>
          <a:xfrm>
            <a:off x="10116603" y="3635913"/>
            <a:ext cx="2471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KASPR scan range (Azimuth 210;</a:t>
            </a:r>
          </a:p>
          <a:p>
            <a:r>
              <a:rPr lang="en-US" sz="1200" dirty="0"/>
              <a:t>30 km range)</a:t>
            </a:r>
          </a:p>
          <a:p>
            <a:r>
              <a:rPr lang="en-US" sz="1200" dirty="0"/>
              <a:t>[Plot next slide].</a:t>
            </a:r>
          </a:p>
        </p:txBody>
      </p:sp>
    </p:spTree>
    <p:extLst>
      <p:ext uri="{BB962C8B-B14F-4D97-AF65-F5344CB8AC3E}">
        <p14:creationId xmlns:p14="http://schemas.microsoft.com/office/powerpoint/2010/main" val="18914239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2F9470C0-0E81-9D47-B3BC-1F1F42BC61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8889" y="3426929"/>
            <a:ext cx="5928911" cy="3429730"/>
          </a:xfrm>
          <a:prstGeom prst="rect">
            <a:avLst/>
          </a:prstGeom>
        </p:spPr>
      </p:pic>
      <p:pic>
        <p:nvPicPr>
          <p:cNvPr id="7" name="Picture 6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D0593B41-B607-A945-9FC1-E41604B1F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4799" y="-1"/>
            <a:ext cx="5977202" cy="3426929"/>
          </a:xfrm>
          <a:prstGeom prst="rect">
            <a:avLst/>
          </a:prstGeom>
        </p:spPr>
      </p:pic>
      <p:pic>
        <p:nvPicPr>
          <p:cNvPr id="14" name="Picture 1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200C130-C0C0-5340-848B-FFC278ED77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30526"/>
            <a:ext cx="5836356" cy="53536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E4E96BE-8DAB-0046-84A5-424C5839E3DA}"/>
              </a:ext>
            </a:extLst>
          </p:cNvPr>
          <p:cNvSpPr txBox="1"/>
          <p:nvPr/>
        </p:nvSpPr>
        <p:spPr>
          <a:xfrm>
            <a:off x="153207" y="182637"/>
            <a:ext cx="1594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Flight Leg 4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3A3C507-5F5C-674D-ACE6-B7E40D8263D7}"/>
              </a:ext>
            </a:extLst>
          </p:cNvPr>
          <p:cNvCxnSpPr>
            <a:cxnSpLocks/>
          </p:cNvCxnSpPr>
          <p:nvPr/>
        </p:nvCxnSpPr>
        <p:spPr>
          <a:xfrm>
            <a:off x="7546622" y="1389368"/>
            <a:ext cx="358422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6618A60-1291-2040-B85D-5B627133002D}"/>
              </a:ext>
            </a:extLst>
          </p:cNvPr>
          <p:cNvCxnSpPr>
            <a:cxnSpLocks/>
          </p:cNvCxnSpPr>
          <p:nvPr/>
        </p:nvCxnSpPr>
        <p:spPr>
          <a:xfrm>
            <a:off x="7546622" y="4804256"/>
            <a:ext cx="358422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A67DEB4-27CD-DB40-ABBC-6CF3DC998821}"/>
              </a:ext>
            </a:extLst>
          </p:cNvPr>
          <p:cNvCxnSpPr>
            <a:cxnSpLocks/>
          </p:cNvCxnSpPr>
          <p:nvPr/>
        </p:nvCxnSpPr>
        <p:spPr>
          <a:xfrm>
            <a:off x="4278489" y="182637"/>
            <a:ext cx="50235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2EF73E3-A646-BB41-B0C8-EC98DADC5CD5}"/>
              </a:ext>
            </a:extLst>
          </p:cNvPr>
          <p:cNvSpPr txBox="1"/>
          <p:nvPr/>
        </p:nvSpPr>
        <p:spPr>
          <a:xfrm>
            <a:off x="4780845" y="44137"/>
            <a:ext cx="18647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: Aircraft Sampling Altitude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96034EA-5A51-9B4C-937F-DB2523D0F9C3}"/>
              </a:ext>
            </a:extLst>
          </p:cNvPr>
          <p:cNvCxnSpPr>
            <a:cxnSpLocks/>
          </p:cNvCxnSpPr>
          <p:nvPr/>
        </p:nvCxnSpPr>
        <p:spPr>
          <a:xfrm>
            <a:off x="6558844" y="321136"/>
            <a:ext cx="987778" cy="10187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B070BFC-98B7-D947-8A94-E4497C339D3D}"/>
              </a:ext>
            </a:extLst>
          </p:cNvPr>
          <p:cNvCxnSpPr>
            <a:cxnSpLocks/>
          </p:cNvCxnSpPr>
          <p:nvPr/>
        </p:nvCxnSpPr>
        <p:spPr>
          <a:xfrm>
            <a:off x="6558844" y="321135"/>
            <a:ext cx="1000472" cy="43524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79750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4DDD662-09E4-714C-A086-14FE51F2E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164536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BC1C61-F5B2-3945-BC86-4D9D38BE890B}"/>
              </a:ext>
            </a:extLst>
          </p:cNvPr>
          <p:cNvSpPr txBox="1"/>
          <p:nvPr/>
        </p:nvSpPr>
        <p:spPr>
          <a:xfrm>
            <a:off x="10033906" y="729343"/>
            <a:ext cx="2158094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Temperature Range (°C):</a:t>
            </a:r>
          </a:p>
          <a:p>
            <a:pPr algn="ctr"/>
            <a:r>
              <a:rPr lang="en-US" sz="1400" dirty="0"/>
              <a:t>-30.28 to -29.31</a:t>
            </a:r>
          </a:p>
          <a:p>
            <a:pPr algn="ctr"/>
            <a:endParaRPr lang="en-US" sz="1400" dirty="0"/>
          </a:p>
          <a:p>
            <a:pPr algn="ctr"/>
            <a:r>
              <a:rPr lang="en-US" sz="1400" dirty="0"/>
              <a:t>Average Temperature (°C):</a:t>
            </a:r>
          </a:p>
          <a:p>
            <a:pPr algn="ctr"/>
            <a:r>
              <a:rPr lang="en-US" sz="1400" dirty="0"/>
              <a:t>-29.79</a:t>
            </a:r>
          </a:p>
          <a:p>
            <a:pPr algn="ctr"/>
            <a:r>
              <a:rPr lang="en-US" sz="1400" dirty="0"/>
              <a:t>--------------</a:t>
            </a:r>
          </a:p>
          <a:p>
            <a:pPr algn="ctr"/>
            <a:r>
              <a:rPr lang="en-US" sz="1400" dirty="0"/>
              <a:t> CIP Mean Particle Diameter Range (</a:t>
            </a:r>
            <a:r>
              <a:rPr lang="el-GR" sz="1400" dirty="0"/>
              <a:t>μ</a:t>
            </a:r>
            <a:r>
              <a:rPr lang="en-US" sz="1400" dirty="0"/>
              <a:t>m):</a:t>
            </a:r>
          </a:p>
          <a:p>
            <a:pPr algn="ctr"/>
            <a:r>
              <a:rPr lang="en-US" sz="1400" dirty="0"/>
              <a:t>51.12 to 178.22</a:t>
            </a:r>
          </a:p>
          <a:p>
            <a:pPr algn="ctr"/>
            <a:endParaRPr lang="en-US" sz="1400" dirty="0"/>
          </a:p>
          <a:p>
            <a:pPr algn="ctr"/>
            <a:r>
              <a:rPr lang="en-US" sz="1400" dirty="0"/>
              <a:t>Mean CIP Mean Particle Diameter (</a:t>
            </a:r>
            <a:r>
              <a:rPr lang="el-GR" sz="1400" dirty="0"/>
              <a:t>μ</a:t>
            </a:r>
            <a:r>
              <a:rPr lang="en-US" sz="1400" dirty="0"/>
              <a:t>m):</a:t>
            </a:r>
          </a:p>
          <a:p>
            <a:pPr algn="ctr"/>
            <a:r>
              <a:rPr lang="en-US" sz="1400" dirty="0"/>
              <a:t>101.55</a:t>
            </a:r>
          </a:p>
          <a:p>
            <a:pPr algn="ctr"/>
            <a:r>
              <a:rPr lang="en-US" sz="1400" dirty="0"/>
              <a:t>--------------</a:t>
            </a:r>
          </a:p>
          <a:p>
            <a:pPr algn="ctr"/>
            <a:r>
              <a:rPr lang="en-US" sz="1400" dirty="0"/>
              <a:t>TWC Range (g/m^3):</a:t>
            </a:r>
          </a:p>
          <a:p>
            <a:pPr algn="ctr"/>
            <a:r>
              <a:rPr lang="en-US" sz="1400" dirty="0"/>
              <a:t>0.0165 to 0.872</a:t>
            </a:r>
          </a:p>
          <a:p>
            <a:pPr algn="ctr"/>
            <a:endParaRPr lang="en-US" sz="1400" dirty="0"/>
          </a:p>
          <a:p>
            <a:pPr algn="ctr"/>
            <a:r>
              <a:rPr lang="en-US" sz="1400" dirty="0"/>
              <a:t>Mean TWC (g/m^3):</a:t>
            </a:r>
          </a:p>
          <a:p>
            <a:pPr algn="ctr"/>
            <a:r>
              <a:rPr lang="en-US" sz="1400" dirty="0"/>
              <a:t>0.2587</a:t>
            </a:r>
          </a:p>
          <a:p>
            <a:pPr algn="ctr"/>
            <a:r>
              <a:rPr lang="en-US" sz="1400" dirty="0"/>
              <a:t>--------------</a:t>
            </a:r>
          </a:p>
          <a:p>
            <a:pPr algn="ctr"/>
            <a:r>
              <a:rPr lang="en-US" sz="1400" dirty="0"/>
              <a:t>Vert. E-Field Range (kV/m):</a:t>
            </a:r>
          </a:p>
          <a:p>
            <a:pPr algn="ctr"/>
            <a:r>
              <a:rPr lang="en-US" sz="1400" dirty="0"/>
              <a:t>-0.55 to 5.97</a:t>
            </a:r>
          </a:p>
          <a:p>
            <a:pPr algn="ctr"/>
            <a:endParaRPr lang="en-US" sz="1400" dirty="0"/>
          </a:p>
          <a:p>
            <a:pPr algn="ctr"/>
            <a:r>
              <a:rPr lang="en-US" sz="1400" dirty="0"/>
              <a:t>Mean Vert. E-Field (kV/m):</a:t>
            </a:r>
          </a:p>
          <a:p>
            <a:pPr algn="ctr"/>
            <a:r>
              <a:rPr lang="en-US" sz="1400" dirty="0"/>
              <a:t>0.93</a:t>
            </a:r>
          </a:p>
          <a:p>
            <a:pPr algn="ctr"/>
            <a:r>
              <a:rPr lang="en-US" sz="1400" dirty="0"/>
              <a:t>--------------</a:t>
            </a:r>
          </a:p>
          <a:p>
            <a:pPr algn="ctr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515960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4DDD662-09E4-714C-A086-14FE51F2E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0796" y="0"/>
            <a:ext cx="6450407" cy="4352081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4F932897-2BD9-8644-B649-A60ADDEC22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353" b="40788"/>
          <a:stretch/>
        </p:blipFill>
        <p:spPr>
          <a:xfrm>
            <a:off x="0" y="339876"/>
            <a:ext cx="2554917" cy="20844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D8ED3FA-E292-604A-8E34-29ACED8848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2209" b="7679"/>
          <a:stretch/>
        </p:blipFill>
        <p:spPr>
          <a:xfrm>
            <a:off x="-23683" y="2453761"/>
            <a:ext cx="2248980" cy="270413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DDA79B6-BE79-8543-BC26-6001E268D219}"/>
              </a:ext>
            </a:extLst>
          </p:cNvPr>
          <p:cNvSpPr txBox="1"/>
          <p:nvPr/>
        </p:nvSpPr>
        <p:spPr>
          <a:xfrm>
            <a:off x="1100807" y="339876"/>
            <a:ext cx="8883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16:21:47 UTC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722F59-AA97-354B-B9E9-906C7963123E}"/>
              </a:ext>
            </a:extLst>
          </p:cNvPr>
          <p:cNvSpPr txBox="1"/>
          <p:nvPr/>
        </p:nvSpPr>
        <p:spPr>
          <a:xfrm>
            <a:off x="0" y="2564144"/>
            <a:ext cx="8883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16:22:15 UTC</a:t>
            </a:r>
          </a:p>
        </p:txBody>
      </p:sp>
      <p:pic>
        <p:nvPicPr>
          <p:cNvPr id="17" name="Picture 16" descr="A picture containing air&#10;&#10;Description automatically generated">
            <a:extLst>
              <a:ext uri="{FF2B5EF4-FFF2-40B4-BE49-F238E27FC236}">
                <a16:creationId xmlns:a16="http://schemas.microsoft.com/office/drawing/2014/main" id="{513C6E63-7B3D-004D-87A0-9B1900D122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302" r="27427" b="9638"/>
          <a:stretch/>
        </p:blipFill>
        <p:spPr>
          <a:xfrm rot="5400000">
            <a:off x="588236" y="4575441"/>
            <a:ext cx="1670641" cy="28944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C01269F-7F88-794D-8BA1-C97B3DFAA4A8}"/>
              </a:ext>
            </a:extLst>
          </p:cNvPr>
          <p:cNvSpPr txBox="1"/>
          <p:nvPr/>
        </p:nvSpPr>
        <p:spPr>
          <a:xfrm>
            <a:off x="1781104" y="5286124"/>
            <a:ext cx="8883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16:22:34 UTC</a:t>
            </a:r>
          </a:p>
        </p:txBody>
      </p:sp>
      <p:pic>
        <p:nvPicPr>
          <p:cNvPr id="22" name="Picture 21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1D02FDA0-AF78-5E41-B532-95F5A0A796A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41" r="5490" b="20840"/>
          <a:stretch/>
        </p:blipFill>
        <p:spPr>
          <a:xfrm>
            <a:off x="2976418" y="4631396"/>
            <a:ext cx="3398330" cy="222660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1E9F7CA-777F-3C4A-8127-C3D96E7D4899}"/>
              </a:ext>
            </a:extLst>
          </p:cNvPr>
          <p:cNvSpPr txBox="1"/>
          <p:nvPr/>
        </p:nvSpPr>
        <p:spPr>
          <a:xfrm>
            <a:off x="5436976" y="4744043"/>
            <a:ext cx="8883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16:24:22 UTC</a:t>
            </a:r>
          </a:p>
        </p:txBody>
      </p:sp>
      <p:pic>
        <p:nvPicPr>
          <p:cNvPr id="27" name="Picture 26" descr="A picture containing white&#10;&#10;Description automatically generated">
            <a:extLst>
              <a:ext uri="{FF2B5EF4-FFF2-40B4-BE49-F238E27FC236}">
                <a16:creationId xmlns:a16="http://schemas.microsoft.com/office/drawing/2014/main" id="{16B1B1C7-9F69-E340-AA76-C83EFFD34D5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0609" b="49122"/>
          <a:stretch/>
        </p:blipFill>
        <p:spPr>
          <a:xfrm>
            <a:off x="6827563" y="4631396"/>
            <a:ext cx="3453193" cy="222660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1C106E7-93C3-8F4B-BC18-D16F2F4BFD93}"/>
              </a:ext>
            </a:extLst>
          </p:cNvPr>
          <p:cNvSpPr txBox="1"/>
          <p:nvPr/>
        </p:nvSpPr>
        <p:spPr>
          <a:xfrm>
            <a:off x="9240154" y="4990264"/>
            <a:ext cx="8883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16:25:16 UTC</a:t>
            </a:r>
          </a:p>
        </p:txBody>
      </p:sp>
      <p:pic>
        <p:nvPicPr>
          <p:cNvPr id="33" name="Picture 32" descr="A picture containing text&#10;&#10;Description automatically generated">
            <a:extLst>
              <a:ext uri="{FF2B5EF4-FFF2-40B4-BE49-F238E27FC236}">
                <a16:creationId xmlns:a16="http://schemas.microsoft.com/office/drawing/2014/main" id="{2C6D82C8-1919-A744-AC73-6893EF6D8DC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41216" b="68538"/>
          <a:stretch/>
        </p:blipFill>
        <p:spPr>
          <a:xfrm rot="5400000">
            <a:off x="9315497" y="4501948"/>
            <a:ext cx="3402857" cy="1370821"/>
          </a:xfrm>
          <a:prstGeom prst="rect">
            <a:avLst/>
          </a:prstGeom>
        </p:spPr>
      </p:pic>
      <p:pic>
        <p:nvPicPr>
          <p:cNvPr id="35" name="Picture 34" descr="A picture containing text&#10;&#10;Description automatically generated">
            <a:extLst>
              <a:ext uri="{FF2B5EF4-FFF2-40B4-BE49-F238E27FC236}">
                <a16:creationId xmlns:a16="http://schemas.microsoft.com/office/drawing/2014/main" id="{2B6C416D-3100-7740-913A-FDD33DD17C5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2810" t="1" r="21866" b="-154"/>
          <a:stretch/>
        </p:blipFill>
        <p:spPr>
          <a:xfrm>
            <a:off x="9493672" y="339876"/>
            <a:ext cx="2687150" cy="310201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E4A2DDB9-59FE-C644-9781-E621F6AB5B52}"/>
              </a:ext>
            </a:extLst>
          </p:cNvPr>
          <p:cNvSpPr txBox="1"/>
          <p:nvPr/>
        </p:nvSpPr>
        <p:spPr>
          <a:xfrm>
            <a:off x="10572732" y="3682717"/>
            <a:ext cx="8883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16:25:36 UTC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2F88232-ED55-9046-9A81-B11CE7F1682F}"/>
              </a:ext>
            </a:extLst>
          </p:cNvPr>
          <p:cNvSpPr txBox="1"/>
          <p:nvPr/>
        </p:nvSpPr>
        <p:spPr>
          <a:xfrm>
            <a:off x="9684347" y="476647"/>
            <a:ext cx="8883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16:26:38 UTC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9FE3C28-88C5-F74B-9748-350938F0A3EC}"/>
              </a:ext>
            </a:extLst>
          </p:cNvPr>
          <p:cNvCxnSpPr>
            <a:cxnSpLocks/>
          </p:cNvCxnSpPr>
          <p:nvPr/>
        </p:nvCxnSpPr>
        <p:spPr>
          <a:xfrm flipH="1">
            <a:off x="0" y="37983"/>
            <a:ext cx="2870796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68808C9-C5DF-8A4C-8189-F34306966ED1}"/>
              </a:ext>
            </a:extLst>
          </p:cNvPr>
          <p:cNvCxnSpPr>
            <a:cxnSpLocks/>
          </p:cNvCxnSpPr>
          <p:nvPr/>
        </p:nvCxnSpPr>
        <p:spPr>
          <a:xfrm>
            <a:off x="2870796" y="75967"/>
            <a:ext cx="0" cy="4395721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6045DAE-84ED-1D40-85C8-18953FB8B39D}"/>
              </a:ext>
            </a:extLst>
          </p:cNvPr>
          <p:cNvCxnSpPr>
            <a:cxnSpLocks/>
          </p:cNvCxnSpPr>
          <p:nvPr/>
        </p:nvCxnSpPr>
        <p:spPr>
          <a:xfrm flipH="1">
            <a:off x="2870796" y="4433704"/>
            <a:ext cx="3668900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D9E367D-133D-AD4E-8A2B-73405ECA3DDE}"/>
              </a:ext>
            </a:extLst>
          </p:cNvPr>
          <p:cNvCxnSpPr>
            <a:cxnSpLocks/>
          </p:cNvCxnSpPr>
          <p:nvPr/>
        </p:nvCxnSpPr>
        <p:spPr>
          <a:xfrm>
            <a:off x="6539696" y="4433704"/>
            <a:ext cx="0" cy="2455083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14014AEA-3962-FD49-B1C8-C8AABE5289B3}"/>
              </a:ext>
            </a:extLst>
          </p:cNvPr>
          <p:cNvSpPr txBox="1"/>
          <p:nvPr/>
        </p:nvSpPr>
        <p:spPr>
          <a:xfrm>
            <a:off x="484114" y="75967"/>
            <a:ext cx="17411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u="sng" dirty="0">
                <a:solidFill>
                  <a:schemeClr val="accent6">
                    <a:lumMod val="75000"/>
                  </a:schemeClr>
                </a:solidFill>
              </a:rPr>
              <a:t>70-40 km from Storm Core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B5D37049-3913-2C45-9E40-1B0D758C12F6}"/>
              </a:ext>
            </a:extLst>
          </p:cNvPr>
          <p:cNvCxnSpPr>
            <a:cxnSpLocks/>
          </p:cNvCxnSpPr>
          <p:nvPr/>
        </p:nvCxnSpPr>
        <p:spPr>
          <a:xfrm>
            <a:off x="6701742" y="4433704"/>
            <a:ext cx="2636548" cy="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7C73EFA-E9DF-A54C-AC48-8E48E7576057}"/>
              </a:ext>
            </a:extLst>
          </p:cNvPr>
          <p:cNvCxnSpPr>
            <a:cxnSpLocks/>
          </p:cNvCxnSpPr>
          <p:nvPr/>
        </p:nvCxnSpPr>
        <p:spPr>
          <a:xfrm>
            <a:off x="6701742" y="4463713"/>
            <a:ext cx="0" cy="2394287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39924401-638C-0A4A-A171-1B2A89496EC6}"/>
              </a:ext>
            </a:extLst>
          </p:cNvPr>
          <p:cNvCxnSpPr>
            <a:cxnSpLocks/>
          </p:cNvCxnSpPr>
          <p:nvPr/>
        </p:nvCxnSpPr>
        <p:spPr>
          <a:xfrm>
            <a:off x="9338290" y="37983"/>
            <a:ext cx="0" cy="4395721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65928BA1-B7CF-DF4E-8628-64BFA5DD56B0}"/>
              </a:ext>
            </a:extLst>
          </p:cNvPr>
          <p:cNvCxnSpPr>
            <a:cxnSpLocks/>
          </p:cNvCxnSpPr>
          <p:nvPr/>
        </p:nvCxnSpPr>
        <p:spPr>
          <a:xfrm>
            <a:off x="9338290" y="37983"/>
            <a:ext cx="2853710" cy="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4741F6FD-5B7F-CB41-B160-85EAE6DE2FC8}"/>
              </a:ext>
            </a:extLst>
          </p:cNvPr>
          <p:cNvSpPr txBox="1"/>
          <p:nvPr/>
        </p:nvSpPr>
        <p:spPr>
          <a:xfrm>
            <a:off x="9930588" y="52786"/>
            <a:ext cx="18133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u="sng" dirty="0">
                <a:solidFill>
                  <a:srgbClr val="FF0000"/>
                </a:solidFill>
              </a:rPr>
              <a:t>100-70 km from Storm Core</a:t>
            </a:r>
          </a:p>
        </p:txBody>
      </p:sp>
    </p:spTree>
    <p:extLst>
      <p:ext uri="{BB962C8B-B14F-4D97-AF65-F5344CB8AC3E}">
        <p14:creationId xmlns:p14="http://schemas.microsoft.com/office/powerpoint/2010/main" val="26951525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11EF4-7A76-2E43-8677-6C29749EA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75775" y="-40580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Observed Crystal Elements of the Chain Aggregates</a:t>
            </a:r>
          </a:p>
        </p:txBody>
      </p:sp>
      <p:pic>
        <p:nvPicPr>
          <p:cNvPr id="5" name="Picture 4" descr="A picture containing scatter chart&#10;&#10;Description automatically generated">
            <a:extLst>
              <a:ext uri="{FF2B5EF4-FFF2-40B4-BE49-F238E27FC236}">
                <a16:creationId xmlns:a16="http://schemas.microsoft.com/office/drawing/2014/main" id="{7CA42C12-0B6B-4641-AEB6-1C030B4B0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0150"/>
            <a:ext cx="8567057" cy="58177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70AB178-9F18-0644-B3BA-5AB4455C8085}"/>
              </a:ext>
            </a:extLst>
          </p:cNvPr>
          <p:cNvCxnSpPr>
            <a:cxnSpLocks/>
          </p:cNvCxnSpPr>
          <p:nvPr/>
        </p:nvCxnSpPr>
        <p:spPr>
          <a:xfrm>
            <a:off x="8133194" y="5043813"/>
            <a:ext cx="1" cy="46137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7522221-D311-2E49-8D3F-636AC0EEE6BC}"/>
              </a:ext>
            </a:extLst>
          </p:cNvPr>
          <p:cNvCxnSpPr>
            <a:cxnSpLocks/>
          </p:cNvCxnSpPr>
          <p:nvPr/>
        </p:nvCxnSpPr>
        <p:spPr>
          <a:xfrm>
            <a:off x="4763693" y="5505189"/>
            <a:ext cx="336950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B7006B9-0AF0-BD48-B310-57CC8A5C90C1}"/>
              </a:ext>
            </a:extLst>
          </p:cNvPr>
          <p:cNvCxnSpPr>
            <a:cxnSpLocks/>
          </p:cNvCxnSpPr>
          <p:nvPr/>
        </p:nvCxnSpPr>
        <p:spPr>
          <a:xfrm>
            <a:off x="3454724" y="5085566"/>
            <a:ext cx="0" cy="42588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ADBA31B-92D7-5848-87F4-78A22B264B23}"/>
              </a:ext>
            </a:extLst>
          </p:cNvPr>
          <p:cNvCxnSpPr>
            <a:cxnSpLocks/>
          </p:cNvCxnSpPr>
          <p:nvPr/>
        </p:nvCxnSpPr>
        <p:spPr>
          <a:xfrm flipV="1">
            <a:off x="3454724" y="4966570"/>
            <a:ext cx="0" cy="11899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21DBAE7-4116-6B40-83D7-4FD53C4CA114}"/>
              </a:ext>
            </a:extLst>
          </p:cNvPr>
          <p:cNvCxnSpPr>
            <a:cxnSpLocks/>
          </p:cNvCxnSpPr>
          <p:nvPr/>
        </p:nvCxnSpPr>
        <p:spPr>
          <a:xfrm flipH="1">
            <a:off x="4482025" y="4741101"/>
            <a:ext cx="1590638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F56FEAF-40F3-4E4E-9119-BE256555E3C2}"/>
              </a:ext>
            </a:extLst>
          </p:cNvPr>
          <p:cNvCxnSpPr>
            <a:cxnSpLocks/>
          </p:cNvCxnSpPr>
          <p:nvPr/>
        </p:nvCxnSpPr>
        <p:spPr>
          <a:xfrm flipV="1">
            <a:off x="6072663" y="4590789"/>
            <a:ext cx="0" cy="15031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D4D6AC3-AFE4-1A46-84B8-932B60A936C3}"/>
              </a:ext>
            </a:extLst>
          </p:cNvPr>
          <p:cNvCxnSpPr>
            <a:cxnSpLocks/>
          </p:cNvCxnSpPr>
          <p:nvPr/>
        </p:nvCxnSpPr>
        <p:spPr>
          <a:xfrm>
            <a:off x="6072663" y="4203700"/>
            <a:ext cx="0" cy="38708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BEFAC7F-D605-2941-9CD6-390FE9C8EA65}"/>
              </a:ext>
            </a:extLst>
          </p:cNvPr>
          <p:cNvCxnSpPr>
            <a:cxnSpLocks/>
          </p:cNvCxnSpPr>
          <p:nvPr/>
        </p:nvCxnSpPr>
        <p:spPr>
          <a:xfrm>
            <a:off x="6483599" y="4534422"/>
            <a:ext cx="501525" cy="5636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164391D-15D2-C144-9CC0-F21729FF3162}"/>
              </a:ext>
            </a:extLst>
          </p:cNvPr>
          <p:cNvCxnSpPr>
            <a:cxnSpLocks/>
          </p:cNvCxnSpPr>
          <p:nvPr/>
        </p:nvCxnSpPr>
        <p:spPr>
          <a:xfrm flipV="1">
            <a:off x="6985124" y="4590790"/>
            <a:ext cx="0" cy="15031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82DBA07-E60E-094B-A2E5-971AFB818443}"/>
              </a:ext>
            </a:extLst>
          </p:cNvPr>
          <p:cNvCxnSpPr>
            <a:cxnSpLocks/>
          </p:cNvCxnSpPr>
          <p:nvPr/>
        </p:nvCxnSpPr>
        <p:spPr>
          <a:xfrm flipH="1">
            <a:off x="6985124" y="4741101"/>
            <a:ext cx="410937" cy="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3860552-1D16-0749-B8F0-52DF74F1BC73}"/>
              </a:ext>
            </a:extLst>
          </p:cNvPr>
          <p:cNvCxnSpPr>
            <a:cxnSpLocks/>
          </p:cNvCxnSpPr>
          <p:nvPr/>
        </p:nvCxnSpPr>
        <p:spPr>
          <a:xfrm>
            <a:off x="7396061" y="4741101"/>
            <a:ext cx="0" cy="338203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1D52BF0-BD91-2C40-BCA4-F65836B749CE}"/>
              </a:ext>
            </a:extLst>
          </p:cNvPr>
          <p:cNvCxnSpPr>
            <a:cxnSpLocks/>
          </p:cNvCxnSpPr>
          <p:nvPr/>
        </p:nvCxnSpPr>
        <p:spPr>
          <a:xfrm>
            <a:off x="7396061" y="5079304"/>
            <a:ext cx="21730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D6E2000-ED1C-B947-BAEF-AB5FED9F402F}"/>
              </a:ext>
            </a:extLst>
          </p:cNvPr>
          <p:cNvCxnSpPr>
            <a:cxnSpLocks/>
          </p:cNvCxnSpPr>
          <p:nvPr/>
        </p:nvCxnSpPr>
        <p:spPr>
          <a:xfrm flipV="1">
            <a:off x="7613365" y="5079304"/>
            <a:ext cx="0" cy="8141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AB73625-4F2B-674E-8390-1A53F7AEB636}"/>
              </a:ext>
            </a:extLst>
          </p:cNvPr>
          <p:cNvCxnSpPr>
            <a:cxnSpLocks/>
          </p:cNvCxnSpPr>
          <p:nvPr/>
        </p:nvCxnSpPr>
        <p:spPr>
          <a:xfrm flipH="1">
            <a:off x="7613365" y="5160723"/>
            <a:ext cx="306887" cy="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DC034A44-7914-3F4F-B17A-C487F8AFFFF9}"/>
              </a:ext>
            </a:extLst>
          </p:cNvPr>
          <p:cNvCxnSpPr>
            <a:cxnSpLocks/>
          </p:cNvCxnSpPr>
          <p:nvPr/>
        </p:nvCxnSpPr>
        <p:spPr>
          <a:xfrm flipV="1">
            <a:off x="7920252" y="5043813"/>
            <a:ext cx="0" cy="11691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CD63ECF3-2BA1-AA4D-9135-EA1D93C8E0A9}"/>
              </a:ext>
            </a:extLst>
          </p:cNvPr>
          <p:cNvCxnSpPr>
            <a:cxnSpLocks/>
          </p:cNvCxnSpPr>
          <p:nvPr/>
        </p:nvCxnSpPr>
        <p:spPr>
          <a:xfrm flipH="1">
            <a:off x="7920252" y="5043813"/>
            <a:ext cx="21294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E2FD9E7E-E298-1446-8E83-6311D3731033}"/>
              </a:ext>
            </a:extLst>
          </p:cNvPr>
          <p:cNvCxnSpPr>
            <a:cxnSpLocks/>
          </p:cNvCxnSpPr>
          <p:nvPr/>
        </p:nvCxnSpPr>
        <p:spPr>
          <a:xfrm flipH="1">
            <a:off x="5930701" y="3261783"/>
            <a:ext cx="517743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EC397F43-B022-2043-904B-2E137FEDCDC6}"/>
              </a:ext>
            </a:extLst>
          </p:cNvPr>
          <p:cNvCxnSpPr>
            <a:cxnSpLocks/>
          </p:cNvCxnSpPr>
          <p:nvPr/>
        </p:nvCxnSpPr>
        <p:spPr>
          <a:xfrm flipV="1">
            <a:off x="5930701" y="3261783"/>
            <a:ext cx="0" cy="50855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9584ABD-8E57-D34F-95E8-579F3AD08395}"/>
              </a:ext>
            </a:extLst>
          </p:cNvPr>
          <p:cNvCxnSpPr>
            <a:cxnSpLocks/>
          </p:cNvCxnSpPr>
          <p:nvPr/>
        </p:nvCxnSpPr>
        <p:spPr>
          <a:xfrm flipV="1">
            <a:off x="6448444" y="3261783"/>
            <a:ext cx="0" cy="50855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4B65323F-7E80-3546-ACBC-22EE4A86C3D7}"/>
              </a:ext>
            </a:extLst>
          </p:cNvPr>
          <p:cNvCxnSpPr>
            <a:cxnSpLocks/>
          </p:cNvCxnSpPr>
          <p:nvPr/>
        </p:nvCxnSpPr>
        <p:spPr>
          <a:xfrm flipH="1">
            <a:off x="5930700" y="3770334"/>
            <a:ext cx="517743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182B1C1A-EC1B-A544-89B8-2F7BA5B4A2DE}"/>
              </a:ext>
            </a:extLst>
          </p:cNvPr>
          <p:cNvCxnSpPr>
            <a:cxnSpLocks/>
          </p:cNvCxnSpPr>
          <p:nvPr/>
        </p:nvCxnSpPr>
        <p:spPr>
          <a:xfrm>
            <a:off x="3454724" y="4966570"/>
            <a:ext cx="1027301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A0D80122-BE45-F542-8B5E-1B973DBCA741}"/>
              </a:ext>
            </a:extLst>
          </p:cNvPr>
          <p:cNvCxnSpPr>
            <a:cxnSpLocks/>
          </p:cNvCxnSpPr>
          <p:nvPr/>
        </p:nvCxnSpPr>
        <p:spPr>
          <a:xfrm>
            <a:off x="4482025" y="4741101"/>
            <a:ext cx="0" cy="22546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3EB0F35B-FE83-A74A-80DE-F25B8CC93CDB}"/>
              </a:ext>
            </a:extLst>
          </p:cNvPr>
          <p:cNvCxnSpPr>
            <a:cxnSpLocks/>
          </p:cNvCxnSpPr>
          <p:nvPr/>
        </p:nvCxnSpPr>
        <p:spPr>
          <a:xfrm>
            <a:off x="3454724" y="5505189"/>
            <a:ext cx="130896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C1256784-8420-6149-8EE1-E8A23C4513FF}"/>
              </a:ext>
            </a:extLst>
          </p:cNvPr>
          <p:cNvCxnSpPr>
            <a:cxnSpLocks/>
          </p:cNvCxnSpPr>
          <p:nvPr/>
        </p:nvCxnSpPr>
        <p:spPr>
          <a:xfrm>
            <a:off x="2780573" y="4665945"/>
            <a:ext cx="0" cy="24425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61FEF3B6-395D-384A-8D47-78F170C117F8}"/>
              </a:ext>
            </a:extLst>
          </p:cNvPr>
          <p:cNvCxnSpPr>
            <a:cxnSpLocks/>
          </p:cNvCxnSpPr>
          <p:nvPr/>
        </p:nvCxnSpPr>
        <p:spPr>
          <a:xfrm>
            <a:off x="3108338" y="4677426"/>
            <a:ext cx="0" cy="24425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D4E75D46-8C9B-9F4C-8E58-07E2EA6A5F3D}"/>
              </a:ext>
            </a:extLst>
          </p:cNvPr>
          <p:cNvCxnSpPr>
            <a:cxnSpLocks/>
          </p:cNvCxnSpPr>
          <p:nvPr/>
        </p:nvCxnSpPr>
        <p:spPr>
          <a:xfrm>
            <a:off x="2780573" y="4677426"/>
            <a:ext cx="33585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69AFFA62-AA3D-CE46-8431-C93A4E8EFCBC}"/>
              </a:ext>
            </a:extLst>
          </p:cNvPr>
          <p:cNvCxnSpPr>
            <a:cxnSpLocks/>
          </p:cNvCxnSpPr>
          <p:nvPr/>
        </p:nvCxnSpPr>
        <p:spPr>
          <a:xfrm>
            <a:off x="2772482" y="4917507"/>
            <a:ext cx="33585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" name="Picture 81" descr="A picture containing wall&#10;&#10;Description automatically generated">
            <a:extLst>
              <a:ext uri="{FF2B5EF4-FFF2-40B4-BE49-F238E27FC236}">
                <a16:creationId xmlns:a16="http://schemas.microsoft.com/office/drawing/2014/main" id="{2C4CA300-9123-2E4C-9107-7B7B82EAD5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60"/>
          <a:stretch/>
        </p:blipFill>
        <p:spPr>
          <a:xfrm>
            <a:off x="9419518" y="2592610"/>
            <a:ext cx="2752052" cy="2355448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BBE82A4F-6FF8-1549-B914-4DF0EA2F8B58}"/>
              </a:ext>
            </a:extLst>
          </p:cNvPr>
          <p:cNvSpPr txBox="1"/>
          <p:nvPr/>
        </p:nvSpPr>
        <p:spPr>
          <a:xfrm>
            <a:off x="11118929" y="2675532"/>
            <a:ext cx="8883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16:16:12 UTC</a:t>
            </a:r>
          </a:p>
        </p:txBody>
      </p:sp>
      <p:pic>
        <p:nvPicPr>
          <p:cNvPr id="84" name="Picture 83" descr="A picture containing dark&#10;&#10;Description automatically generated">
            <a:extLst>
              <a:ext uri="{FF2B5EF4-FFF2-40B4-BE49-F238E27FC236}">
                <a16:creationId xmlns:a16="http://schemas.microsoft.com/office/drawing/2014/main" id="{ABA0F6FB-299D-7745-A68C-F0C499DDAA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797" b="18377"/>
          <a:stretch/>
        </p:blipFill>
        <p:spPr>
          <a:xfrm>
            <a:off x="9667067" y="-6966"/>
            <a:ext cx="2524933" cy="2242307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99970AC7-156E-814F-9A97-ECCDB1DCDBF5}"/>
              </a:ext>
            </a:extLst>
          </p:cNvPr>
          <p:cNvSpPr txBox="1"/>
          <p:nvPr/>
        </p:nvSpPr>
        <p:spPr>
          <a:xfrm>
            <a:off x="11118929" y="135610"/>
            <a:ext cx="8883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16:16:44 UTC</a:t>
            </a:r>
          </a:p>
        </p:txBody>
      </p:sp>
      <p:pic>
        <p:nvPicPr>
          <p:cNvPr id="88" name="Picture 87" descr="A picture containing key&#10;&#10;Description automatically generated">
            <a:extLst>
              <a:ext uri="{FF2B5EF4-FFF2-40B4-BE49-F238E27FC236}">
                <a16:creationId xmlns:a16="http://schemas.microsoft.com/office/drawing/2014/main" id="{F5E06B6B-791B-DC40-90FB-6022BA17234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t="1" r="40943" b="25166"/>
          <a:stretch/>
        </p:blipFill>
        <p:spPr>
          <a:xfrm>
            <a:off x="8307263" y="4951269"/>
            <a:ext cx="2002834" cy="1910210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9AA1D30B-F21B-704D-8ED5-506983BF1ED0}"/>
              </a:ext>
            </a:extLst>
          </p:cNvPr>
          <p:cNvSpPr txBox="1"/>
          <p:nvPr/>
        </p:nvSpPr>
        <p:spPr>
          <a:xfrm>
            <a:off x="8322285" y="4980635"/>
            <a:ext cx="8883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15:54:17 UTC</a:t>
            </a:r>
          </a:p>
        </p:txBody>
      </p:sp>
      <p:pic>
        <p:nvPicPr>
          <p:cNvPr id="86" name="Picture 85" descr="A picture containing text&#10;&#10;Description automatically generated">
            <a:extLst>
              <a:ext uri="{FF2B5EF4-FFF2-40B4-BE49-F238E27FC236}">
                <a16:creationId xmlns:a16="http://schemas.microsoft.com/office/drawing/2014/main" id="{782426C3-58DC-9946-8CCB-E4401FE1BE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1386" b="32875"/>
          <a:stretch/>
        </p:blipFill>
        <p:spPr>
          <a:xfrm>
            <a:off x="10204188" y="5144560"/>
            <a:ext cx="1987812" cy="1713440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4939B1E0-0F7E-F842-9E8E-8EEE4A7E546D}"/>
              </a:ext>
            </a:extLst>
          </p:cNvPr>
          <p:cNvSpPr txBox="1"/>
          <p:nvPr/>
        </p:nvSpPr>
        <p:spPr>
          <a:xfrm>
            <a:off x="10204188" y="5144560"/>
            <a:ext cx="8883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15:51:18 UTC</a:t>
            </a:r>
          </a:p>
        </p:txBody>
      </p:sp>
      <p:pic>
        <p:nvPicPr>
          <p:cNvPr id="90" name="Picture 89" descr="A picture containing white&#10;&#10;Description automatically generated">
            <a:extLst>
              <a:ext uri="{FF2B5EF4-FFF2-40B4-BE49-F238E27FC236}">
                <a16:creationId xmlns:a16="http://schemas.microsoft.com/office/drawing/2014/main" id="{AA8A9B49-51D7-E141-9A2D-610FEE2DCE0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0609" b="49122"/>
          <a:stretch/>
        </p:blipFill>
        <p:spPr>
          <a:xfrm rot="5400000">
            <a:off x="7936292" y="860122"/>
            <a:ext cx="2088776" cy="1346834"/>
          </a:xfrm>
          <a:prstGeom prst="rect">
            <a:avLst/>
          </a:prstGeom>
        </p:spPr>
      </p:pic>
      <p:sp>
        <p:nvSpPr>
          <p:cNvPr id="91" name="TextBox 90">
            <a:extLst>
              <a:ext uri="{FF2B5EF4-FFF2-40B4-BE49-F238E27FC236}">
                <a16:creationId xmlns:a16="http://schemas.microsoft.com/office/drawing/2014/main" id="{E05763FE-B577-B642-9B3D-140371591B18}"/>
              </a:ext>
            </a:extLst>
          </p:cNvPr>
          <p:cNvSpPr txBox="1"/>
          <p:nvPr/>
        </p:nvSpPr>
        <p:spPr>
          <a:xfrm>
            <a:off x="8346164" y="647928"/>
            <a:ext cx="8883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16:25:16 UTC</a:t>
            </a:r>
          </a:p>
        </p:txBody>
      </p: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D473FAD-4900-A34A-B9E5-B3301368350D}"/>
              </a:ext>
            </a:extLst>
          </p:cNvPr>
          <p:cNvCxnSpPr>
            <a:cxnSpLocks/>
          </p:cNvCxnSpPr>
          <p:nvPr/>
        </p:nvCxnSpPr>
        <p:spPr>
          <a:xfrm>
            <a:off x="6096000" y="4203700"/>
            <a:ext cx="38759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F4FB6C1C-2D63-6343-9616-75BE2F027FB6}"/>
              </a:ext>
            </a:extLst>
          </p:cNvPr>
          <p:cNvCxnSpPr>
            <a:cxnSpLocks/>
          </p:cNvCxnSpPr>
          <p:nvPr/>
        </p:nvCxnSpPr>
        <p:spPr>
          <a:xfrm flipV="1">
            <a:off x="6483599" y="4203700"/>
            <a:ext cx="0" cy="33072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DC236FB-790A-B04D-811D-AE5EA579117D}"/>
              </a:ext>
            </a:extLst>
          </p:cNvPr>
          <p:cNvSpPr txBox="1"/>
          <p:nvPr/>
        </p:nvSpPr>
        <p:spPr>
          <a:xfrm>
            <a:off x="3558350" y="6332092"/>
            <a:ext cx="2211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Bailey &amp; Hallett 2009</a:t>
            </a:r>
          </a:p>
        </p:txBody>
      </p:sp>
    </p:spTree>
    <p:extLst>
      <p:ext uri="{BB962C8B-B14F-4D97-AF65-F5344CB8AC3E}">
        <p14:creationId xmlns:p14="http://schemas.microsoft.com/office/powerpoint/2010/main" val="18925893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857D2-1FB7-5A49-A366-58378EE82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6B22A8-4480-CC4C-A451-5ABC242EBE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60493"/>
            <a:ext cx="12192000" cy="538613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During FL1-5 the E-field does not meet the threshold of 50 kV/m (as depicted by Saunders and Wahab 1975).</a:t>
            </a:r>
          </a:p>
          <a:p>
            <a:pPr lvl="1"/>
            <a:r>
              <a:rPr lang="en-US" dirty="0"/>
              <a:t>Though E-fields did reach up to –</a:t>
            </a:r>
            <a:r>
              <a:rPr lang="en-US" dirty="0" err="1"/>
              <a:t>Ez</a:t>
            </a:r>
            <a:r>
              <a:rPr lang="en-US" dirty="0"/>
              <a:t> = 21 kV/m (during FL1)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The lack of riming on the chain aggregates are also observed (similar to observations by Connolly et al 2005).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Some chain aggregates show signs of sublimation.</a:t>
            </a:r>
          </a:p>
          <a:p>
            <a:pPr lvl="1"/>
            <a:r>
              <a:rPr lang="en-US" dirty="0"/>
              <a:t>Possible by entrainment within the edges of the thunderstorm?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Some chains are comprised of just plates. Others are a mixture of crystal elements from different temperature regimes (~ -50°C to 0°C)  .</a:t>
            </a:r>
          </a:p>
          <a:p>
            <a:pPr lvl="1"/>
            <a:r>
              <a:rPr lang="en-US" dirty="0"/>
              <a:t>Due to internal mixing via turbulent eddies? Shear zones from the updraft and downdrafts?</a:t>
            </a:r>
          </a:p>
          <a:p>
            <a:pPr lvl="1"/>
            <a:r>
              <a:rPr lang="en-US" dirty="0"/>
              <a:t>Possible optimization of chain aggregation near the upper positive charge region (~10 km AGL)?</a:t>
            </a:r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2692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7F462-31C1-8A4B-A966-8B6E37E73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90929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6D9C0B-6846-904A-B2E8-02AE0C57D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84226"/>
            <a:ext cx="12192000" cy="5373774"/>
          </a:xfrm>
        </p:spPr>
        <p:txBody>
          <a:bodyPr/>
          <a:lstStyle/>
          <a:p>
            <a:r>
              <a:rPr lang="en-US" dirty="0"/>
              <a:t>In order to conclude that chain aggregation is occurring in the cirrus anvil region…</a:t>
            </a:r>
          </a:p>
          <a:p>
            <a:pPr lvl="1"/>
            <a:r>
              <a:rPr lang="en-US" dirty="0"/>
              <a:t>An analysis of other flights during the CapeEx19 Campaign (Fall AGU2021 Meeting).  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More cloud chamber work using more realistic ice concentrations, colder temperatures, and lower applied electric fields (5-30 kV/m)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More conducted flights to sample different heights within the storm</a:t>
            </a:r>
          </a:p>
          <a:p>
            <a:pPr lvl="2"/>
            <a:r>
              <a:rPr lang="en-US" dirty="0"/>
              <a:t>Storm core penetration? -&gt; safety restraints? </a:t>
            </a:r>
          </a:p>
          <a:p>
            <a:pPr marL="914400" lvl="2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805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3B44A-3966-4A43-BF46-93E50AD02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48093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42D52D-9C13-BA49-B2C7-522A7A6D7C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12812"/>
            <a:ext cx="12192000" cy="5032376"/>
          </a:xfrm>
        </p:spPr>
        <p:txBody>
          <a:bodyPr>
            <a:normAutofit/>
          </a:bodyPr>
          <a:lstStyle/>
          <a:p>
            <a:r>
              <a:rPr lang="en-US" sz="2400" dirty="0"/>
              <a:t>Evidence since the 1960’s has shown that electric fields have an influence on aggregation. </a:t>
            </a:r>
          </a:p>
          <a:p>
            <a:pPr marL="0" indent="0">
              <a:buNone/>
            </a:pPr>
            <a:r>
              <a:rPr lang="en-US" sz="2400" dirty="0"/>
              <a:t>Previous Cloud Chamber Experiments:</a:t>
            </a:r>
            <a:endParaRPr lang="en-US" sz="2000" dirty="0"/>
          </a:p>
          <a:p>
            <a:pPr lvl="1"/>
            <a:r>
              <a:rPr lang="en-US" sz="2000" dirty="0"/>
              <a:t>Crowther and Saunders (1973): Tested aggregation and fragmentation of ice crystals in the presence of electric fields (10</a:t>
            </a:r>
            <a:r>
              <a:rPr lang="en-US" sz="2000" baseline="30000" dirty="0"/>
              <a:t>5</a:t>
            </a:r>
            <a:r>
              <a:rPr lang="en-US" sz="2000" dirty="0"/>
              <a:t> V m</a:t>
            </a:r>
            <a:r>
              <a:rPr lang="en-US" sz="2000" baseline="30000" dirty="0"/>
              <a:t>-1</a:t>
            </a:r>
            <a:r>
              <a:rPr lang="en-US" sz="2000" dirty="0"/>
              <a:t>). </a:t>
            </a:r>
          </a:p>
          <a:p>
            <a:pPr lvl="2"/>
            <a:r>
              <a:rPr lang="en-US" sz="1600" dirty="0"/>
              <a:t>Observed aggregates not in clumps, but in an elongated, quasi-linear, chain-like orientation occasionally containing 10 or more ice crystal elements.</a:t>
            </a:r>
            <a:r>
              <a:rPr lang="en-US" sz="1600" dirty="0">
                <a:effectLst/>
              </a:rPr>
              <a:t> </a:t>
            </a:r>
          </a:p>
          <a:p>
            <a:pPr marL="914400" lvl="2" indent="0">
              <a:buNone/>
            </a:pPr>
            <a:endParaRPr lang="en-US" sz="2000" dirty="0"/>
          </a:p>
          <a:p>
            <a:pPr lvl="1"/>
            <a:r>
              <a:rPr lang="en-US" sz="2000" dirty="0"/>
              <a:t>Saunders and Wahab (1975): Tested aggregation and fragmentation of ice crystals in the presence of electric fields (10</a:t>
            </a:r>
            <a:r>
              <a:rPr lang="en-US" sz="2000" baseline="30000" dirty="0"/>
              <a:t>5</a:t>
            </a:r>
            <a:r>
              <a:rPr lang="en-US" sz="2000" dirty="0"/>
              <a:t> V m</a:t>
            </a:r>
            <a:r>
              <a:rPr lang="en-US" sz="2000" baseline="30000" dirty="0"/>
              <a:t>-1</a:t>
            </a:r>
            <a:r>
              <a:rPr lang="en-US" sz="2000" dirty="0"/>
              <a:t>) using high, but more realistic ice crystal concentrations (than previous cloud chamber work).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C40F02-A6F4-6142-A17A-8C765EF1B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CC68B-C77F-9648-A59F-C3AAC0C6F570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0024C355-54F0-5643-AB84-70362BCF163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495" y="3872714"/>
            <a:ext cx="3285579" cy="2993572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3CA19B43-D022-8948-9D89-71D76AF1A57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5679" y="3872713"/>
            <a:ext cx="2743200" cy="2993573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1E9F9D79-3906-444F-B296-A96958FF00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651" y="4317078"/>
            <a:ext cx="4689384" cy="2540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0763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860CE-D7C0-A449-BD1F-30150F897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D3C26E-E895-D942-916C-20D46A0416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98350"/>
            <a:ext cx="10813774" cy="4351338"/>
          </a:xfrm>
        </p:spPr>
        <p:txBody>
          <a:bodyPr wrap="square">
            <a:normAutofit fontScale="85000" lnSpcReduction="20000"/>
          </a:bodyPr>
          <a:lstStyle/>
          <a:p>
            <a:pPr marL="915988" indent="-915988" algn="just">
              <a:buNone/>
            </a:pPr>
            <a:r>
              <a:rPr lang="en-US" dirty="0"/>
              <a:t>Bailey, M. P., and J. Hallett, 2009: A Comprehensive Habit Diagram for Atmospheric Ice Crystals: Confirmation from the Laboratory, AIRS II, and Other Field Studies. </a:t>
            </a:r>
            <a:r>
              <a:rPr lang="en-US" i="1" dirty="0"/>
              <a:t>Journal of the Atmospheric Sciences</a:t>
            </a:r>
            <a:r>
              <a:rPr lang="en-US" dirty="0"/>
              <a:t>, </a:t>
            </a:r>
            <a:r>
              <a:rPr lang="en-US" b="1" dirty="0"/>
              <a:t>66</a:t>
            </a:r>
            <a:r>
              <a:rPr lang="en-US" dirty="0"/>
              <a:t>, 2888–2899, https://doi.org/10.1175/2009JAS2883.1</a:t>
            </a:r>
          </a:p>
          <a:p>
            <a:pPr marL="0" indent="0">
              <a:buNone/>
            </a:pPr>
            <a:endParaRPr lang="en-US" dirty="0"/>
          </a:p>
          <a:p>
            <a:pPr marL="915988" indent="-915988" algn="just">
              <a:buNone/>
            </a:pPr>
            <a:r>
              <a:rPr lang="en-US" dirty="0"/>
              <a:t>Connolly, P. J., C. P. R. Saunders, M. W. Gallagher, K. N. Bower, M. J. Flynn, T. W. </a:t>
            </a:r>
            <a:r>
              <a:rPr lang="en-US" dirty="0" err="1"/>
              <a:t>Choularton</a:t>
            </a:r>
            <a:r>
              <a:rPr lang="en-US" dirty="0"/>
              <a:t>, J. Whiteway, and R. P. Lawson, 2005: Aircraft Observations of the Influence of Electric Fields on the Aggregation of Ice Crystals. </a:t>
            </a:r>
            <a:r>
              <a:rPr lang="en-US" i="1" dirty="0"/>
              <a:t>Quarterly Journal of the Royal Meteorological Society</a:t>
            </a:r>
            <a:r>
              <a:rPr lang="en-US" dirty="0"/>
              <a:t>, </a:t>
            </a:r>
            <a:r>
              <a:rPr lang="en-US" b="1" dirty="0"/>
              <a:t>131</a:t>
            </a:r>
            <a:r>
              <a:rPr lang="en-US" dirty="0"/>
              <a:t>, 1695–1712, https://doi.org/10.1256/qj.03.217</a:t>
            </a:r>
          </a:p>
          <a:p>
            <a:endParaRPr lang="en-US" dirty="0"/>
          </a:p>
          <a:p>
            <a:pPr marL="915988" indent="-915988" algn="just">
              <a:buNone/>
            </a:pPr>
            <a:r>
              <a:rPr lang="en-US" dirty="0"/>
              <a:t>Saunders, C. P. R., and N. M. A. Wahab, 1975: The Influence of Electric Fields on the Aggregation of Ice Crystals. </a:t>
            </a:r>
            <a:r>
              <a:rPr lang="en-US" i="1" dirty="0"/>
              <a:t>Journal of the Meteorological Society of Japan</a:t>
            </a:r>
            <a:r>
              <a:rPr lang="en-US" dirty="0"/>
              <a:t>, </a:t>
            </a:r>
            <a:r>
              <a:rPr lang="en-US" b="1" dirty="0"/>
              <a:t>53</a:t>
            </a:r>
            <a:r>
              <a:rPr lang="en-US" dirty="0"/>
              <a:t>, 121–126, https://doi.org/10.2151/jmsj1965.53.2_121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237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C204D-28FF-2B45-B02F-C38911C5E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084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Introduction</a:t>
            </a:r>
            <a:br>
              <a:rPr lang="en-US" dirty="0"/>
            </a:br>
            <a:r>
              <a:rPr lang="en-US" dirty="0"/>
              <a:t>Connolly et al. 2005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7FBBE-198F-6C41-8AE1-34FBD97DF9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4"/>
            <a:ext cx="12192000" cy="5032375"/>
          </a:xfrm>
        </p:spPr>
        <p:txBody>
          <a:bodyPr>
            <a:normAutofit fontScale="85000" lnSpcReduction="20000"/>
          </a:bodyPr>
          <a:lstStyle/>
          <a:p>
            <a:pPr marL="285750" indent="-285750"/>
            <a:r>
              <a:rPr lang="en-US" dirty="0"/>
              <a:t>Island forced convection over the Tiwi Islands.</a:t>
            </a:r>
          </a:p>
          <a:p>
            <a:pPr marL="742950" lvl="1" indent="-285750"/>
            <a:r>
              <a:rPr lang="en-US" dirty="0"/>
              <a:t>Aerosol inflow tends to be from continental Australia and so it is classed as continental.</a:t>
            </a:r>
          </a:p>
          <a:p>
            <a:pPr marL="457200" lvl="1" indent="0">
              <a:buNone/>
            </a:pPr>
            <a:endParaRPr lang="en-US" dirty="0"/>
          </a:p>
          <a:p>
            <a:pPr marL="285750" indent="-285750"/>
            <a:r>
              <a:rPr lang="en-US" dirty="0"/>
              <a:t>Ice-crystal chains were found in the highest frequencies near the anvil base (continental).</a:t>
            </a:r>
          </a:p>
          <a:p>
            <a:pPr marL="742950" lvl="1" indent="-285750"/>
            <a:r>
              <a:rPr lang="en-US" sz="2600" dirty="0"/>
              <a:t>Sedimentation and/or other mechanisms.</a:t>
            </a:r>
          </a:p>
          <a:p>
            <a:pPr lvl="1"/>
            <a:endParaRPr lang="en-US" sz="2800" dirty="0"/>
          </a:p>
          <a:p>
            <a:pPr marL="285750" indent="-285750"/>
            <a:r>
              <a:rPr lang="en-US" b="1" u="sng" dirty="0"/>
              <a:t>No direct measurements of electric fields were made.</a:t>
            </a:r>
          </a:p>
          <a:p>
            <a:endParaRPr lang="en-US" dirty="0"/>
          </a:p>
          <a:p>
            <a:pPr marL="285750" indent="-285750"/>
            <a:r>
              <a:rPr lang="en-US" b="1" u="sng" dirty="0"/>
              <a:t>Possible that the aggregates originated higher above the mixed-phase updraught region?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Distinct lack of riming on the crystal aggregate chains observed in the outflow (Tiwi Island convection)</a:t>
            </a:r>
          </a:p>
          <a:p>
            <a:pPr lvl="1"/>
            <a:r>
              <a:rPr lang="en-US" dirty="0"/>
              <a:t>Gives some evidence to support the idea that the majority of the chains in the dataset formed in fully glaciated regions below approximately −37°C.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DE0C7D-61BB-A24F-87DE-9C321F842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CC68B-C77F-9648-A59F-C3AAC0C6F57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0252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25747-83D5-184A-B5FC-21AD9890A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Objective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202690-A01F-BF49-BB48-A25E32904E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24769"/>
            <a:ext cx="12192000" cy="5533231"/>
          </a:xfrm>
        </p:spPr>
        <p:txBody>
          <a:bodyPr>
            <a:normAutofit/>
          </a:bodyPr>
          <a:lstStyle/>
          <a:p>
            <a:r>
              <a:rPr lang="en-US" b="1" u="sng" dirty="0"/>
              <a:t>Question of interest: </a:t>
            </a:r>
          </a:p>
          <a:p>
            <a:pPr lvl="1"/>
            <a:r>
              <a:rPr lang="en-US" b="1" dirty="0"/>
              <a:t>Is chain aggregation occurring in the cirrus anvil region of Florida thunderstorms?</a:t>
            </a:r>
          </a:p>
          <a:p>
            <a:pPr marL="0" indent="0">
              <a:buNone/>
            </a:pPr>
            <a:endParaRPr lang="en-US" b="1" u="sng" dirty="0"/>
          </a:p>
          <a:p>
            <a:r>
              <a:rPr lang="en-US" dirty="0"/>
              <a:t>Utilize the CapeEx19 dataset and characterize the observed chain aggregates in cirrus anvil region.</a:t>
            </a:r>
          </a:p>
          <a:p>
            <a:pPr lvl="1"/>
            <a:r>
              <a:rPr lang="en-US" dirty="0"/>
              <a:t>Microphysical properties and crystal elements.</a:t>
            </a:r>
          </a:p>
          <a:p>
            <a:pPr lvl="1"/>
            <a:r>
              <a:rPr lang="en-US" dirty="0"/>
              <a:t>In-situ electric field and environmental properties/measurements (where the chains were sampled).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Compare data to the Saunders and Wahab (1975) criteria. Is the cirrus anvil environment conducive for chain aggregation? </a:t>
            </a:r>
            <a:endParaRPr lang="en-US" b="1" u="sng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86A470-C040-5940-91C6-6E4EA6379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CC68B-C77F-9648-A59F-C3AAC0C6F57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2631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622C4-7A82-0540-BEEE-733127ACB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C0A40-054B-B145-81D1-D209704E56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68399"/>
            <a:ext cx="6096000" cy="5032375"/>
          </a:xfrm>
        </p:spPr>
        <p:txBody>
          <a:bodyPr/>
          <a:lstStyle/>
          <a:p>
            <a:r>
              <a:rPr lang="en-US" b="1" u="sng" dirty="0"/>
              <a:t>CapeEx19 Field Campaign</a:t>
            </a:r>
          </a:p>
          <a:p>
            <a:r>
              <a:rPr lang="en-US" dirty="0"/>
              <a:t>Location: Cape Canaveral, Florida</a:t>
            </a:r>
          </a:p>
          <a:p>
            <a:r>
              <a:rPr lang="en-US" dirty="0"/>
              <a:t>Time Frame: Late July 2019 – Early August 2019</a:t>
            </a:r>
          </a:p>
          <a:p>
            <a:r>
              <a:rPr lang="en-US" dirty="0"/>
              <a:t>Field Campaign Objectives:</a:t>
            </a:r>
          </a:p>
          <a:p>
            <a:pPr lvl="1"/>
            <a:r>
              <a:rPr lang="en-US" b="1" dirty="0"/>
              <a:t>Continue improvements to both cirrus cloud modeling and radar interpretation by utilizing aircraft observations to enhance our understanding of Florida convection.</a:t>
            </a:r>
          </a:p>
          <a:p>
            <a:pPr lvl="1"/>
            <a:r>
              <a:rPr lang="en-US" b="1" dirty="0"/>
              <a:t>Understanding the various processes that result in chain aggregate formation</a:t>
            </a:r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928423-5AFC-0F43-A1ED-2B21271D1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CC68B-C77F-9648-A59F-C3AAC0C6F570}" type="slidenum">
              <a:rPr lang="en-US" smtClean="0"/>
              <a:t>5</a:t>
            </a:fld>
            <a:endParaRPr lang="en-US"/>
          </a:p>
        </p:txBody>
      </p:sp>
      <p:pic>
        <p:nvPicPr>
          <p:cNvPr id="6" name="Content Placeholder 3" descr="Diagram, schematic&#10;&#10;Description automatically generated">
            <a:extLst>
              <a:ext uri="{FF2B5EF4-FFF2-40B4-BE49-F238E27FC236}">
                <a16:creationId xmlns:a16="http://schemas.microsoft.com/office/drawing/2014/main" id="{BBAAD145-272E-CC46-943C-ED14193659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70"/>
          <a:stretch/>
        </p:blipFill>
        <p:spPr>
          <a:xfrm>
            <a:off x="6284855" y="2039937"/>
            <a:ext cx="5907145" cy="41608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A250DF-5BBD-B547-A3D5-FA96C1ABD6B1}"/>
              </a:ext>
            </a:extLst>
          </p:cNvPr>
          <p:cNvSpPr txBox="1"/>
          <p:nvPr/>
        </p:nvSpPr>
        <p:spPr>
          <a:xfrm>
            <a:off x="9482775" y="1116607"/>
            <a:ext cx="18710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Not pictured</a:t>
            </a:r>
            <a:r>
              <a:rPr lang="en-US" dirty="0"/>
              <a:t>:</a:t>
            </a:r>
          </a:p>
          <a:p>
            <a:r>
              <a:rPr lang="en-US" dirty="0"/>
              <a:t>6-Rotating Vane</a:t>
            </a:r>
          </a:p>
          <a:p>
            <a:r>
              <a:rPr lang="en-US" dirty="0"/>
              <a:t>Electric Field Mills</a:t>
            </a:r>
          </a:p>
        </p:txBody>
      </p:sp>
    </p:spTree>
    <p:extLst>
      <p:ext uri="{BB962C8B-B14F-4D97-AF65-F5344CB8AC3E}">
        <p14:creationId xmlns:p14="http://schemas.microsoft.com/office/powerpoint/2010/main" val="15347030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E40F5-CC00-8941-82AE-A4B5043AD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892" y="-23987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AEE0C3-F1ED-D742-85BD-3AD024DEC8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97231"/>
            <a:ext cx="5229921" cy="5806439"/>
          </a:xfrm>
        </p:spPr>
        <p:txBody>
          <a:bodyPr/>
          <a:lstStyle/>
          <a:p>
            <a:r>
              <a:rPr lang="en-US" sz="2000" dirty="0"/>
              <a:t>3 August 2019 flight (20190803a) during the CapeEx19 field Campaign</a:t>
            </a:r>
          </a:p>
          <a:p>
            <a:r>
              <a:rPr lang="en-US" sz="2000" dirty="0"/>
              <a:t>Sea-breeze induced convection over western Florida. Later enhanced by convergence zone west of Cape Canaveral, Florida. </a:t>
            </a:r>
          </a:p>
          <a:p>
            <a:pPr lvl="1"/>
            <a:r>
              <a:rPr lang="en-US" sz="1800" dirty="0"/>
              <a:t>14:24:00 – 17:26:00 UTC</a:t>
            </a:r>
          </a:p>
          <a:p>
            <a:pPr lvl="1"/>
            <a:r>
              <a:rPr lang="en-US" sz="1800" dirty="0"/>
              <a:t>North Dakota Citation II Research Aircraft sampled through the cirrus anvil regions (9.5 – 11.5 km above ground level).</a:t>
            </a:r>
          </a:p>
          <a:p>
            <a:pPr lvl="2"/>
            <a:r>
              <a:rPr lang="en-US" sz="1600" dirty="0"/>
              <a:t>Chain Aggregates observed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989495-A574-5149-84B6-7575D3349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2072" y="57785"/>
            <a:ext cx="2743200" cy="365125"/>
          </a:xfrm>
        </p:spPr>
        <p:txBody>
          <a:bodyPr/>
          <a:lstStyle/>
          <a:p>
            <a:fld id="{01CCC68B-C77F-9648-A59F-C3AAC0C6F570}" type="slidenum">
              <a:rPr lang="en-US" smtClean="0"/>
              <a:t>6</a:t>
            </a:fld>
            <a:endParaRPr lang="en-US" dirty="0"/>
          </a:p>
        </p:txBody>
      </p:sp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94593AC7-7407-E54B-93F3-8FFED46A3A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3082" y="1659895"/>
            <a:ext cx="5618918" cy="5244324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87F2A110-2A1B-2444-865B-A495DEE186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3978" y="4486910"/>
            <a:ext cx="3149104" cy="2371090"/>
          </a:xfrm>
          <a:prstGeom prst="rect">
            <a:avLst/>
          </a:prstGeom>
        </p:spPr>
      </p:pic>
      <p:pic>
        <p:nvPicPr>
          <p:cNvPr id="9" name="Picture 8" descr="A picture containing key&#10;&#10;Description automatically generated">
            <a:extLst>
              <a:ext uri="{FF2B5EF4-FFF2-40B4-BE49-F238E27FC236}">
                <a16:creationId xmlns:a16="http://schemas.microsoft.com/office/drawing/2014/main" id="{9AB5934A-C6DE-8943-A6A9-5DA7627CA7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57241"/>
            <a:ext cx="3322500" cy="25007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53510E9-27B6-E942-9510-32CF2A221B0B}"/>
              </a:ext>
            </a:extLst>
          </p:cNvPr>
          <p:cNvSpPr txBox="1"/>
          <p:nvPr/>
        </p:nvSpPr>
        <p:spPr>
          <a:xfrm>
            <a:off x="4619437" y="4249571"/>
            <a:ext cx="11652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16:10:56 UTC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46234D-CA24-1740-8144-42B3BAFF91D7}"/>
              </a:ext>
            </a:extLst>
          </p:cNvPr>
          <p:cNvSpPr txBox="1"/>
          <p:nvPr/>
        </p:nvSpPr>
        <p:spPr>
          <a:xfrm>
            <a:off x="1144462" y="4128168"/>
            <a:ext cx="11652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15:54:16 UTC</a:t>
            </a:r>
          </a:p>
        </p:txBody>
      </p:sp>
    </p:spTree>
    <p:extLst>
      <p:ext uri="{BB962C8B-B14F-4D97-AF65-F5344CB8AC3E}">
        <p14:creationId xmlns:p14="http://schemas.microsoft.com/office/powerpoint/2010/main" val="142236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BF430F0-EC66-A34F-AF88-B6EC6F2F20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732" y="0"/>
            <a:ext cx="10164536" cy="6858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94B4533-FEC6-B842-9962-78609E78459F}"/>
              </a:ext>
            </a:extLst>
          </p:cNvPr>
          <p:cNvCxnSpPr>
            <a:cxnSpLocks/>
          </p:cNvCxnSpPr>
          <p:nvPr/>
        </p:nvCxnSpPr>
        <p:spPr>
          <a:xfrm>
            <a:off x="7035135" y="5976530"/>
            <a:ext cx="0" cy="1362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B553576-0E63-2448-9500-969552DB7FC6}"/>
              </a:ext>
            </a:extLst>
          </p:cNvPr>
          <p:cNvCxnSpPr>
            <a:cxnSpLocks/>
          </p:cNvCxnSpPr>
          <p:nvPr/>
        </p:nvCxnSpPr>
        <p:spPr>
          <a:xfrm>
            <a:off x="7592709" y="5976530"/>
            <a:ext cx="0" cy="1362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94EB96E-22CE-FB44-9103-A0CAC896E7B4}"/>
              </a:ext>
            </a:extLst>
          </p:cNvPr>
          <p:cNvCxnSpPr>
            <a:cxnSpLocks/>
          </p:cNvCxnSpPr>
          <p:nvPr/>
        </p:nvCxnSpPr>
        <p:spPr>
          <a:xfrm flipH="1">
            <a:off x="7035135" y="6050507"/>
            <a:ext cx="55757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1DBC44E-83BD-E944-8468-8864C0CE31AE}"/>
              </a:ext>
            </a:extLst>
          </p:cNvPr>
          <p:cNvCxnSpPr>
            <a:cxnSpLocks/>
          </p:cNvCxnSpPr>
          <p:nvPr/>
        </p:nvCxnSpPr>
        <p:spPr>
          <a:xfrm>
            <a:off x="7664506" y="5978728"/>
            <a:ext cx="0" cy="1362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75A08BC-0E1C-1344-8018-C898A70E1147}"/>
              </a:ext>
            </a:extLst>
          </p:cNvPr>
          <p:cNvCxnSpPr>
            <a:cxnSpLocks/>
          </p:cNvCxnSpPr>
          <p:nvPr/>
        </p:nvCxnSpPr>
        <p:spPr>
          <a:xfrm>
            <a:off x="7975620" y="5976530"/>
            <a:ext cx="0" cy="1362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44B4EB-6E68-FB48-A0F4-ACCCDAE1CA6D}"/>
              </a:ext>
            </a:extLst>
          </p:cNvPr>
          <p:cNvCxnSpPr>
            <a:cxnSpLocks/>
          </p:cNvCxnSpPr>
          <p:nvPr/>
        </p:nvCxnSpPr>
        <p:spPr>
          <a:xfrm flipH="1">
            <a:off x="7664506" y="6044670"/>
            <a:ext cx="3092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B6579B2-B9BB-0D49-8CBC-33A7733727F6}"/>
              </a:ext>
            </a:extLst>
          </p:cNvPr>
          <p:cNvCxnSpPr>
            <a:cxnSpLocks/>
          </p:cNvCxnSpPr>
          <p:nvPr/>
        </p:nvCxnSpPr>
        <p:spPr>
          <a:xfrm>
            <a:off x="8070250" y="5978728"/>
            <a:ext cx="0" cy="1362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DED1C5D-4BE0-ED4A-AAB4-29EFFA3A77A7}"/>
              </a:ext>
            </a:extLst>
          </p:cNvPr>
          <p:cNvCxnSpPr>
            <a:cxnSpLocks/>
          </p:cNvCxnSpPr>
          <p:nvPr/>
        </p:nvCxnSpPr>
        <p:spPr>
          <a:xfrm>
            <a:off x="8553796" y="5988283"/>
            <a:ext cx="0" cy="1362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8CF83D9-8F7B-8F4B-A65B-9592817C8DA7}"/>
              </a:ext>
            </a:extLst>
          </p:cNvPr>
          <p:cNvCxnSpPr>
            <a:cxnSpLocks/>
          </p:cNvCxnSpPr>
          <p:nvPr/>
        </p:nvCxnSpPr>
        <p:spPr>
          <a:xfrm flipH="1">
            <a:off x="8070954" y="6044670"/>
            <a:ext cx="4828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42F48B5-C6CA-1548-BEF9-E96DC101112E}"/>
              </a:ext>
            </a:extLst>
          </p:cNvPr>
          <p:cNvCxnSpPr>
            <a:cxnSpLocks/>
          </p:cNvCxnSpPr>
          <p:nvPr/>
        </p:nvCxnSpPr>
        <p:spPr>
          <a:xfrm>
            <a:off x="8815647" y="5988283"/>
            <a:ext cx="0" cy="1362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97E2CE7-46C8-F94D-91A9-93F35363CFD2}"/>
              </a:ext>
            </a:extLst>
          </p:cNvPr>
          <p:cNvCxnSpPr>
            <a:cxnSpLocks/>
          </p:cNvCxnSpPr>
          <p:nvPr/>
        </p:nvCxnSpPr>
        <p:spPr>
          <a:xfrm>
            <a:off x="9156195" y="5988284"/>
            <a:ext cx="0" cy="1362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007EE09-BAD0-874B-82BA-5F0A264DF4E2}"/>
              </a:ext>
            </a:extLst>
          </p:cNvPr>
          <p:cNvCxnSpPr>
            <a:cxnSpLocks/>
          </p:cNvCxnSpPr>
          <p:nvPr/>
        </p:nvCxnSpPr>
        <p:spPr>
          <a:xfrm flipH="1">
            <a:off x="8815647" y="6050142"/>
            <a:ext cx="3405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C13B616-774D-C54C-8036-4ED302691AE1}"/>
              </a:ext>
            </a:extLst>
          </p:cNvPr>
          <p:cNvCxnSpPr>
            <a:cxnSpLocks/>
          </p:cNvCxnSpPr>
          <p:nvPr/>
        </p:nvCxnSpPr>
        <p:spPr>
          <a:xfrm>
            <a:off x="9897849" y="4754154"/>
            <a:ext cx="0" cy="1362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56CE097-17C5-5049-B9D3-D1C854DFE985}"/>
              </a:ext>
            </a:extLst>
          </p:cNvPr>
          <p:cNvCxnSpPr>
            <a:cxnSpLocks/>
          </p:cNvCxnSpPr>
          <p:nvPr/>
        </p:nvCxnSpPr>
        <p:spPr>
          <a:xfrm>
            <a:off x="10276136" y="4754154"/>
            <a:ext cx="0" cy="1362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B12DEF6-CAF7-E745-B806-13EB8A756E2F}"/>
              </a:ext>
            </a:extLst>
          </p:cNvPr>
          <p:cNvCxnSpPr>
            <a:cxnSpLocks/>
          </p:cNvCxnSpPr>
          <p:nvPr/>
        </p:nvCxnSpPr>
        <p:spPr>
          <a:xfrm flipH="1">
            <a:off x="9897850" y="4821071"/>
            <a:ext cx="37668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DE593D0F-D0B8-A744-BEAA-C6D1A0FD1F6B}"/>
              </a:ext>
            </a:extLst>
          </p:cNvPr>
          <p:cNvSpPr txBox="1"/>
          <p:nvPr/>
        </p:nvSpPr>
        <p:spPr>
          <a:xfrm>
            <a:off x="7061458" y="6082003"/>
            <a:ext cx="505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D584F83-77CF-D642-A55F-F43127473953}"/>
              </a:ext>
            </a:extLst>
          </p:cNvPr>
          <p:cNvSpPr txBox="1"/>
          <p:nvPr/>
        </p:nvSpPr>
        <p:spPr>
          <a:xfrm>
            <a:off x="7564983" y="6086918"/>
            <a:ext cx="505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48CD846-908A-D440-A495-ECF7CD1FF2BF}"/>
              </a:ext>
            </a:extLst>
          </p:cNvPr>
          <p:cNvSpPr txBox="1"/>
          <p:nvPr/>
        </p:nvSpPr>
        <p:spPr>
          <a:xfrm>
            <a:off x="8057746" y="6082003"/>
            <a:ext cx="505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7321C1C-2D5B-5D4C-A27C-FD38BD92D83B}"/>
              </a:ext>
            </a:extLst>
          </p:cNvPr>
          <p:cNvSpPr txBox="1"/>
          <p:nvPr/>
        </p:nvSpPr>
        <p:spPr>
          <a:xfrm>
            <a:off x="8733287" y="6084739"/>
            <a:ext cx="505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366D3C2-F57F-ED4F-BFE7-EB6B59621D62}"/>
              </a:ext>
            </a:extLst>
          </p:cNvPr>
          <p:cNvSpPr txBox="1"/>
          <p:nvPr/>
        </p:nvSpPr>
        <p:spPr>
          <a:xfrm>
            <a:off x="9836012" y="4867313"/>
            <a:ext cx="505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FL5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74F7799-56D5-5A42-9A65-1FF31D490DDE}"/>
              </a:ext>
            </a:extLst>
          </p:cNvPr>
          <p:cNvCxnSpPr>
            <a:cxnSpLocks/>
          </p:cNvCxnSpPr>
          <p:nvPr/>
        </p:nvCxnSpPr>
        <p:spPr>
          <a:xfrm>
            <a:off x="1706919" y="5976530"/>
            <a:ext cx="0" cy="1362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F16434F-9A8D-7146-9C96-8468C475EC9E}"/>
              </a:ext>
            </a:extLst>
          </p:cNvPr>
          <p:cNvCxnSpPr>
            <a:cxnSpLocks/>
          </p:cNvCxnSpPr>
          <p:nvPr/>
        </p:nvCxnSpPr>
        <p:spPr>
          <a:xfrm>
            <a:off x="2264493" y="5976530"/>
            <a:ext cx="0" cy="1362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148915A2-4FA1-8A45-B3FD-1A6FAF1D7525}"/>
              </a:ext>
            </a:extLst>
          </p:cNvPr>
          <p:cNvCxnSpPr>
            <a:cxnSpLocks/>
          </p:cNvCxnSpPr>
          <p:nvPr/>
        </p:nvCxnSpPr>
        <p:spPr>
          <a:xfrm flipH="1">
            <a:off x="1706919" y="6050507"/>
            <a:ext cx="55757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A9FE0508-49BF-1D47-90B3-A30F138C2580}"/>
              </a:ext>
            </a:extLst>
          </p:cNvPr>
          <p:cNvCxnSpPr>
            <a:cxnSpLocks/>
          </p:cNvCxnSpPr>
          <p:nvPr/>
        </p:nvCxnSpPr>
        <p:spPr>
          <a:xfrm>
            <a:off x="2336290" y="5978728"/>
            <a:ext cx="0" cy="1362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93A74EE4-CD80-8F44-897B-15FF5A5D1C22}"/>
              </a:ext>
            </a:extLst>
          </p:cNvPr>
          <p:cNvCxnSpPr>
            <a:cxnSpLocks/>
          </p:cNvCxnSpPr>
          <p:nvPr/>
        </p:nvCxnSpPr>
        <p:spPr>
          <a:xfrm>
            <a:off x="2647404" y="5976530"/>
            <a:ext cx="0" cy="1362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7BF430C3-7E86-0441-8CC6-B490CE5ED9B2}"/>
              </a:ext>
            </a:extLst>
          </p:cNvPr>
          <p:cNvCxnSpPr>
            <a:cxnSpLocks/>
          </p:cNvCxnSpPr>
          <p:nvPr/>
        </p:nvCxnSpPr>
        <p:spPr>
          <a:xfrm flipH="1">
            <a:off x="2336290" y="6044670"/>
            <a:ext cx="3092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7B97F6D8-A1BE-FF47-B811-7BC4A4F221BD}"/>
              </a:ext>
            </a:extLst>
          </p:cNvPr>
          <p:cNvCxnSpPr>
            <a:cxnSpLocks/>
          </p:cNvCxnSpPr>
          <p:nvPr/>
        </p:nvCxnSpPr>
        <p:spPr>
          <a:xfrm>
            <a:off x="2742034" y="5978728"/>
            <a:ext cx="0" cy="1362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E8AFEF9B-719C-2E48-B13A-25007C75D5E6}"/>
              </a:ext>
            </a:extLst>
          </p:cNvPr>
          <p:cNvCxnSpPr>
            <a:cxnSpLocks/>
          </p:cNvCxnSpPr>
          <p:nvPr/>
        </p:nvCxnSpPr>
        <p:spPr>
          <a:xfrm>
            <a:off x="3225580" y="5988283"/>
            <a:ext cx="0" cy="1362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4822C77A-0A95-2146-964A-595ABEFA1EFA}"/>
              </a:ext>
            </a:extLst>
          </p:cNvPr>
          <p:cNvCxnSpPr>
            <a:cxnSpLocks/>
          </p:cNvCxnSpPr>
          <p:nvPr/>
        </p:nvCxnSpPr>
        <p:spPr>
          <a:xfrm flipH="1">
            <a:off x="2742738" y="6044670"/>
            <a:ext cx="4828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768B2B9-5C16-CF48-A5AD-9DB3F4A62B4A}"/>
              </a:ext>
            </a:extLst>
          </p:cNvPr>
          <p:cNvCxnSpPr>
            <a:cxnSpLocks/>
          </p:cNvCxnSpPr>
          <p:nvPr/>
        </p:nvCxnSpPr>
        <p:spPr>
          <a:xfrm>
            <a:off x="3487431" y="5988283"/>
            <a:ext cx="0" cy="1362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0B6A0A57-7A5D-BD47-83D5-08D55F2B5B5E}"/>
              </a:ext>
            </a:extLst>
          </p:cNvPr>
          <p:cNvCxnSpPr>
            <a:cxnSpLocks/>
          </p:cNvCxnSpPr>
          <p:nvPr/>
        </p:nvCxnSpPr>
        <p:spPr>
          <a:xfrm>
            <a:off x="3827979" y="5988284"/>
            <a:ext cx="0" cy="1362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80553072-3B32-A44B-A7F8-FB5124B25030}"/>
              </a:ext>
            </a:extLst>
          </p:cNvPr>
          <p:cNvCxnSpPr>
            <a:cxnSpLocks/>
          </p:cNvCxnSpPr>
          <p:nvPr/>
        </p:nvCxnSpPr>
        <p:spPr>
          <a:xfrm flipH="1">
            <a:off x="3487431" y="6050142"/>
            <a:ext cx="3405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20CDD4B-F6FD-E34C-A9F3-3EB9AE3CBAB1}"/>
              </a:ext>
            </a:extLst>
          </p:cNvPr>
          <p:cNvCxnSpPr>
            <a:cxnSpLocks/>
          </p:cNvCxnSpPr>
          <p:nvPr/>
        </p:nvCxnSpPr>
        <p:spPr>
          <a:xfrm>
            <a:off x="4569633" y="4754154"/>
            <a:ext cx="0" cy="1362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D519124-ABD4-4E4C-B467-377FA8618A56}"/>
              </a:ext>
            </a:extLst>
          </p:cNvPr>
          <p:cNvCxnSpPr>
            <a:cxnSpLocks/>
          </p:cNvCxnSpPr>
          <p:nvPr/>
        </p:nvCxnSpPr>
        <p:spPr>
          <a:xfrm>
            <a:off x="4947920" y="4754154"/>
            <a:ext cx="0" cy="1362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EB581AE5-3267-434C-A4D0-8F3D90A5FDED}"/>
              </a:ext>
            </a:extLst>
          </p:cNvPr>
          <p:cNvCxnSpPr>
            <a:cxnSpLocks/>
          </p:cNvCxnSpPr>
          <p:nvPr/>
        </p:nvCxnSpPr>
        <p:spPr>
          <a:xfrm flipH="1">
            <a:off x="4569634" y="4821071"/>
            <a:ext cx="37668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A77BB64C-96BC-5B45-A8F0-4DA4AAABC733}"/>
              </a:ext>
            </a:extLst>
          </p:cNvPr>
          <p:cNvSpPr txBox="1"/>
          <p:nvPr/>
        </p:nvSpPr>
        <p:spPr>
          <a:xfrm>
            <a:off x="1733242" y="6082003"/>
            <a:ext cx="505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FL1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4C19D1B-D0BC-D445-A7FF-6EC0F07A5C02}"/>
              </a:ext>
            </a:extLst>
          </p:cNvPr>
          <p:cNvSpPr txBox="1"/>
          <p:nvPr/>
        </p:nvSpPr>
        <p:spPr>
          <a:xfrm>
            <a:off x="2236767" y="6086918"/>
            <a:ext cx="505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FL2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7066538-026B-D04B-ADE8-EC43D94B09DD}"/>
              </a:ext>
            </a:extLst>
          </p:cNvPr>
          <p:cNvSpPr txBox="1"/>
          <p:nvPr/>
        </p:nvSpPr>
        <p:spPr>
          <a:xfrm>
            <a:off x="2729530" y="6082003"/>
            <a:ext cx="505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FL3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8815F3B-01C1-994F-BD1F-3BDA4B61A4D6}"/>
              </a:ext>
            </a:extLst>
          </p:cNvPr>
          <p:cNvSpPr txBox="1"/>
          <p:nvPr/>
        </p:nvSpPr>
        <p:spPr>
          <a:xfrm>
            <a:off x="3405071" y="6084739"/>
            <a:ext cx="505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FL4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96C318E-CDE6-5A49-8319-E145DC98DD81}"/>
              </a:ext>
            </a:extLst>
          </p:cNvPr>
          <p:cNvSpPr txBox="1"/>
          <p:nvPr/>
        </p:nvSpPr>
        <p:spPr>
          <a:xfrm>
            <a:off x="4507796" y="4867313"/>
            <a:ext cx="505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FL5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7E1E0B24-EEAC-F148-8F24-158AA7CD690A}"/>
              </a:ext>
            </a:extLst>
          </p:cNvPr>
          <p:cNvCxnSpPr>
            <a:cxnSpLocks/>
          </p:cNvCxnSpPr>
          <p:nvPr/>
        </p:nvCxnSpPr>
        <p:spPr>
          <a:xfrm>
            <a:off x="1706919" y="2884603"/>
            <a:ext cx="0" cy="1362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6C9DB940-ABC8-1A43-BBD1-AA12B7A1DD07}"/>
              </a:ext>
            </a:extLst>
          </p:cNvPr>
          <p:cNvCxnSpPr>
            <a:cxnSpLocks/>
          </p:cNvCxnSpPr>
          <p:nvPr/>
        </p:nvCxnSpPr>
        <p:spPr>
          <a:xfrm>
            <a:off x="2264493" y="2884603"/>
            <a:ext cx="0" cy="1362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998F34D9-32CE-884A-A907-B0B06D4363FA}"/>
              </a:ext>
            </a:extLst>
          </p:cNvPr>
          <p:cNvCxnSpPr>
            <a:cxnSpLocks/>
          </p:cNvCxnSpPr>
          <p:nvPr/>
        </p:nvCxnSpPr>
        <p:spPr>
          <a:xfrm flipH="1">
            <a:off x="1706919" y="2958580"/>
            <a:ext cx="55757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0510A2CE-8B8D-A84C-9597-FED901DD5850}"/>
              </a:ext>
            </a:extLst>
          </p:cNvPr>
          <p:cNvCxnSpPr>
            <a:cxnSpLocks/>
          </p:cNvCxnSpPr>
          <p:nvPr/>
        </p:nvCxnSpPr>
        <p:spPr>
          <a:xfrm>
            <a:off x="2336290" y="2886801"/>
            <a:ext cx="0" cy="1362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DA17F9BE-60D6-FA43-BE04-67C0470F0FCA}"/>
              </a:ext>
            </a:extLst>
          </p:cNvPr>
          <p:cNvCxnSpPr>
            <a:cxnSpLocks/>
          </p:cNvCxnSpPr>
          <p:nvPr/>
        </p:nvCxnSpPr>
        <p:spPr>
          <a:xfrm>
            <a:off x="2647404" y="2884603"/>
            <a:ext cx="0" cy="1362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28EAFD34-E2BA-7B4B-BE09-55238671489E}"/>
              </a:ext>
            </a:extLst>
          </p:cNvPr>
          <p:cNvCxnSpPr>
            <a:cxnSpLocks/>
          </p:cNvCxnSpPr>
          <p:nvPr/>
        </p:nvCxnSpPr>
        <p:spPr>
          <a:xfrm flipH="1">
            <a:off x="2336290" y="2952743"/>
            <a:ext cx="3092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5B36F4B-AAA5-4840-8849-E1BFA5DD5282}"/>
              </a:ext>
            </a:extLst>
          </p:cNvPr>
          <p:cNvCxnSpPr>
            <a:cxnSpLocks/>
          </p:cNvCxnSpPr>
          <p:nvPr/>
        </p:nvCxnSpPr>
        <p:spPr>
          <a:xfrm>
            <a:off x="2742034" y="2886801"/>
            <a:ext cx="0" cy="1362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D65FF78E-6483-BF48-893A-9CA098993761}"/>
              </a:ext>
            </a:extLst>
          </p:cNvPr>
          <p:cNvCxnSpPr>
            <a:cxnSpLocks/>
          </p:cNvCxnSpPr>
          <p:nvPr/>
        </p:nvCxnSpPr>
        <p:spPr>
          <a:xfrm>
            <a:off x="3225580" y="2896356"/>
            <a:ext cx="0" cy="1362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76EFC3A6-1C8C-F749-B529-EA5CE82DDC3C}"/>
              </a:ext>
            </a:extLst>
          </p:cNvPr>
          <p:cNvCxnSpPr>
            <a:cxnSpLocks/>
          </p:cNvCxnSpPr>
          <p:nvPr/>
        </p:nvCxnSpPr>
        <p:spPr>
          <a:xfrm flipH="1">
            <a:off x="2742738" y="2952743"/>
            <a:ext cx="4828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21714A82-73B9-0842-AAA9-1167CA305B1D}"/>
              </a:ext>
            </a:extLst>
          </p:cNvPr>
          <p:cNvCxnSpPr>
            <a:cxnSpLocks/>
          </p:cNvCxnSpPr>
          <p:nvPr/>
        </p:nvCxnSpPr>
        <p:spPr>
          <a:xfrm>
            <a:off x="3487431" y="2896356"/>
            <a:ext cx="0" cy="1362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7F7D08D1-D275-E34B-AF5F-B9630A77BFB1}"/>
              </a:ext>
            </a:extLst>
          </p:cNvPr>
          <p:cNvCxnSpPr>
            <a:cxnSpLocks/>
          </p:cNvCxnSpPr>
          <p:nvPr/>
        </p:nvCxnSpPr>
        <p:spPr>
          <a:xfrm>
            <a:off x="3827979" y="2896357"/>
            <a:ext cx="0" cy="1362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70AB1E53-23DF-7E44-A697-F72516D6FD58}"/>
              </a:ext>
            </a:extLst>
          </p:cNvPr>
          <p:cNvCxnSpPr>
            <a:cxnSpLocks/>
          </p:cNvCxnSpPr>
          <p:nvPr/>
        </p:nvCxnSpPr>
        <p:spPr>
          <a:xfrm flipH="1">
            <a:off x="3487431" y="2958215"/>
            <a:ext cx="3405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BD92F8F0-70A4-604A-81D8-A97AFD017199}"/>
              </a:ext>
            </a:extLst>
          </p:cNvPr>
          <p:cNvCxnSpPr>
            <a:cxnSpLocks/>
          </p:cNvCxnSpPr>
          <p:nvPr/>
        </p:nvCxnSpPr>
        <p:spPr>
          <a:xfrm>
            <a:off x="4569633" y="1662227"/>
            <a:ext cx="0" cy="1362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5017604C-B98D-9E46-9880-9852BDA349B4}"/>
              </a:ext>
            </a:extLst>
          </p:cNvPr>
          <p:cNvCxnSpPr>
            <a:cxnSpLocks/>
          </p:cNvCxnSpPr>
          <p:nvPr/>
        </p:nvCxnSpPr>
        <p:spPr>
          <a:xfrm>
            <a:off x="4947920" y="1662227"/>
            <a:ext cx="0" cy="1362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2BCC9E7E-C32E-DD44-8D07-9A9FDEB35509}"/>
              </a:ext>
            </a:extLst>
          </p:cNvPr>
          <p:cNvCxnSpPr>
            <a:cxnSpLocks/>
          </p:cNvCxnSpPr>
          <p:nvPr/>
        </p:nvCxnSpPr>
        <p:spPr>
          <a:xfrm flipH="1">
            <a:off x="4569634" y="1729144"/>
            <a:ext cx="37668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A71E0CDE-A866-DA45-AD11-3F17F1188500}"/>
              </a:ext>
            </a:extLst>
          </p:cNvPr>
          <p:cNvSpPr txBox="1"/>
          <p:nvPr/>
        </p:nvSpPr>
        <p:spPr>
          <a:xfrm>
            <a:off x="1733242" y="2990076"/>
            <a:ext cx="505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FL1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C0F396A7-E4A7-E241-BFDD-210FC4FC1C33}"/>
              </a:ext>
            </a:extLst>
          </p:cNvPr>
          <p:cNvSpPr txBox="1"/>
          <p:nvPr/>
        </p:nvSpPr>
        <p:spPr>
          <a:xfrm>
            <a:off x="2236767" y="2994991"/>
            <a:ext cx="505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FL2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9DBFE057-8CF2-6C47-B584-CFB08F08054C}"/>
              </a:ext>
            </a:extLst>
          </p:cNvPr>
          <p:cNvSpPr txBox="1"/>
          <p:nvPr/>
        </p:nvSpPr>
        <p:spPr>
          <a:xfrm>
            <a:off x="2729530" y="2990076"/>
            <a:ext cx="505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FL3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24BDF356-51F8-514E-95B3-7BFFCEC19FAE}"/>
              </a:ext>
            </a:extLst>
          </p:cNvPr>
          <p:cNvSpPr txBox="1"/>
          <p:nvPr/>
        </p:nvSpPr>
        <p:spPr>
          <a:xfrm>
            <a:off x="3405071" y="2992812"/>
            <a:ext cx="505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FL4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9EBE5ECB-E2CA-AB44-AC07-046F223F6F0E}"/>
              </a:ext>
            </a:extLst>
          </p:cNvPr>
          <p:cNvSpPr txBox="1"/>
          <p:nvPr/>
        </p:nvSpPr>
        <p:spPr>
          <a:xfrm>
            <a:off x="4507796" y="1775386"/>
            <a:ext cx="505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FL5</a:t>
            </a: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E6514934-251B-7D48-BEE2-D085D2145A7B}"/>
              </a:ext>
            </a:extLst>
          </p:cNvPr>
          <p:cNvCxnSpPr>
            <a:cxnSpLocks/>
          </p:cNvCxnSpPr>
          <p:nvPr/>
        </p:nvCxnSpPr>
        <p:spPr>
          <a:xfrm>
            <a:off x="7035135" y="2884603"/>
            <a:ext cx="0" cy="1362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DFED4929-05F3-1E4C-9A45-D72D0115655F}"/>
              </a:ext>
            </a:extLst>
          </p:cNvPr>
          <p:cNvCxnSpPr>
            <a:cxnSpLocks/>
          </p:cNvCxnSpPr>
          <p:nvPr/>
        </p:nvCxnSpPr>
        <p:spPr>
          <a:xfrm>
            <a:off x="7592709" y="2884603"/>
            <a:ext cx="0" cy="1362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1AF07950-B590-9E48-BDA0-15E8213CE856}"/>
              </a:ext>
            </a:extLst>
          </p:cNvPr>
          <p:cNvCxnSpPr>
            <a:cxnSpLocks/>
          </p:cNvCxnSpPr>
          <p:nvPr/>
        </p:nvCxnSpPr>
        <p:spPr>
          <a:xfrm flipH="1">
            <a:off x="7035135" y="2958580"/>
            <a:ext cx="55757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4204542A-C615-5A49-97ED-194C1E768BC5}"/>
              </a:ext>
            </a:extLst>
          </p:cNvPr>
          <p:cNvCxnSpPr>
            <a:cxnSpLocks/>
          </p:cNvCxnSpPr>
          <p:nvPr/>
        </p:nvCxnSpPr>
        <p:spPr>
          <a:xfrm>
            <a:off x="7664506" y="2886801"/>
            <a:ext cx="0" cy="1362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BEB48F82-49A6-7F45-B9EA-D5F1B3DEC79D}"/>
              </a:ext>
            </a:extLst>
          </p:cNvPr>
          <p:cNvCxnSpPr>
            <a:cxnSpLocks/>
          </p:cNvCxnSpPr>
          <p:nvPr/>
        </p:nvCxnSpPr>
        <p:spPr>
          <a:xfrm>
            <a:off x="7975620" y="2884603"/>
            <a:ext cx="0" cy="1362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8D7BA310-7176-FA45-8645-D4CA99135CB4}"/>
              </a:ext>
            </a:extLst>
          </p:cNvPr>
          <p:cNvCxnSpPr>
            <a:cxnSpLocks/>
          </p:cNvCxnSpPr>
          <p:nvPr/>
        </p:nvCxnSpPr>
        <p:spPr>
          <a:xfrm flipH="1">
            <a:off x="7664506" y="2952743"/>
            <a:ext cx="3092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BE5450CA-01EA-5142-AB18-DE595063AC03}"/>
              </a:ext>
            </a:extLst>
          </p:cNvPr>
          <p:cNvCxnSpPr>
            <a:cxnSpLocks/>
          </p:cNvCxnSpPr>
          <p:nvPr/>
        </p:nvCxnSpPr>
        <p:spPr>
          <a:xfrm>
            <a:off x="8070250" y="2886801"/>
            <a:ext cx="0" cy="1362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BC642317-5791-FC41-876E-6F42E7B9F374}"/>
              </a:ext>
            </a:extLst>
          </p:cNvPr>
          <p:cNvCxnSpPr>
            <a:cxnSpLocks/>
          </p:cNvCxnSpPr>
          <p:nvPr/>
        </p:nvCxnSpPr>
        <p:spPr>
          <a:xfrm>
            <a:off x="8553796" y="2896356"/>
            <a:ext cx="0" cy="1362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E8C446D9-AFB8-6444-9377-E868E2CD1333}"/>
              </a:ext>
            </a:extLst>
          </p:cNvPr>
          <p:cNvCxnSpPr>
            <a:cxnSpLocks/>
          </p:cNvCxnSpPr>
          <p:nvPr/>
        </p:nvCxnSpPr>
        <p:spPr>
          <a:xfrm flipH="1">
            <a:off x="8070954" y="2952743"/>
            <a:ext cx="4828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71F4BF46-4F58-5149-8860-0068A90830D9}"/>
              </a:ext>
            </a:extLst>
          </p:cNvPr>
          <p:cNvCxnSpPr>
            <a:cxnSpLocks/>
          </p:cNvCxnSpPr>
          <p:nvPr/>
        </p:nvCxnSpPr>
        <p:spPr>
          <a:xfrm>
            <a:off x="8815647" y="2896356"/>
            <a:ext cx="0" cy="1362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BF2B749C-A435-2041-A968-94CF45DB4F11}"/>
              </a:ext>
            </a:extLst>
          </p:cNvPr>
          <p:cNvCxnSpPr>
            <a:cxnSpLocks/>
          </p:cNvCxnSpPr>
          <p:nvPr/>
        </p:nvCxnSpPr>
        <p:spPr>
          <a:xfrm>
            <a:off x="9156195" y="2896357"/>
            <a:ext cx="0" cy="1362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51DCAC2C-6561-864E-A633-554B3A2CB314}"/>
              </a:ext>
            </a:extLst>
          </p:cNvPr>
          <p:cNvCxnSpPr>
            <a:cxnSpLocks/>
          </p:cNvCxnSpPr>
          <p:nvPr/>
        </p:nvCxnSpPr>
        <p:spPr>
          <a:xfrm flipH="1">
            <a:off x="8815647" y="2958215"/>
            <a:ext cx="3405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3CD4248B-BBDD-654D-BC51-77B45FD76D43}"/>
              </a:ext>
            </a:extLst>
          </p:cNvPr>
          <p:cNvCxnSpPr>
            <a:cxnSpLocks/>
          </p:cNvCxnSpPr>
          <p:nvPr/>
        </p:nvCxnSpPr>
        <p:spPr>
          <a:xfrm>
            <a:off x="9897849" y="1662227"/>
            <a:ext cx="0" cy="1362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57FBDB0E-3650-5347-B89A-192600FF0D0C}"/>
              </a:ext>
            </a:extLst>
          </p:cNvPr>
          <p:cNvCxnSpPr>
            <a:cxnSpLocks/>
          </p:cNvCxnSpPr>
          <p:nvPr/>
        </p:nvCxnSpPr>
        <p:spPr>
          <a:xfrm>
            <a:off x="10276136" y="1662227"/>
            <a:ext cx="0" cy="1362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DE0944BB-611E-9F41-B08C-B14D5CAEFD48}"/>
              </a:ext>
            </a:extLst>
          </p:cNvPr>
          <p:cNvCxnSpPr>
            <a:cxnSpLocks/>
          </p:cNvCxnSpPr>
          <p:nvPr/>
        </p:nvCxnSpPr>
        <p:spPr>
          <a:xfrm flipH="1">
            <a:off x="9897850" y="1729144"/>
            <a:ext cx="37668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>
            <a:extLst>
              <a:ext uri="{FF2B5EF4-FFF2-40B4-BE49-F238E27FC236}">
                <a16:creationId xmlns:a16="http://schemas.microsoft.com/office/drawing/2014/main" id="{4AFD2E54-3E3C-BB4B-841A-B7A33E4F0F40}"/>
              </a:ext>
            </a:extLst>
          </p:cNvPr>
          <p:cNvSpPr txBox="1"/>
          <p:nvPr/>
        </p:nvSpPr>
        <p:spPr>
          <a:xfrm>
            <a:off x="7061458" y="2990076"/>
            <a:ext cx="505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FL1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8E41A9A5-62B8-0A49-A54A-E92299F51F52}"/>
              </a:ext>
            </a:extLst>
          </p:cNvPr>
          <p:cNvSpPr txBox="1"/>
          <p:nvPr/>
        </p:nvSpPr>
        <p:spPr>
          <a:xfrm>
            <a:off x="7564983" y="2994991"/>
            <a:ext cx="505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FL2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607B184C-E291-1049-9718-2A15D87FE7A3}"/>
              </a:ext>
            </a:extLst>
          </p:cNvPr>
          <p:cNvSpPr txBox="1"/>
          <p:nvPr/>
        </p:nvSpPr>
        <p:spPr>
          <a:xfrm>
            <a:off x="8057746" y="2990076"/>
            <a:ext cx="505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FL3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8E3115F8-918E-F944-B23D-56C29C443C41}"/>
              </a:ext>
            </a:extLst>
          </p:cNvPr>
          <p:cNvSpPr txBox="1"/>
          <p:nvPr/>
        </p:nvSpPr>
        <p:spPr>
          <a:xfrm>
            <a:off x="8733287" y="2992812"/>
            <a:ext cx="505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FL4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F0819D27-013C-FD44-9E8B-39AAD2CBB126}"/>
              </a:ext>
            </a:extLst>
          </p:cNvPr>
          <p:cNvSpPr txBox="1"/>
          <p:nvPr/>
        </p:nvSpPr>
        <p:spPr>
          <a:xfrm>
            <a:off x="9836012" y="1775386"/>
            <a:ext cx="505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FL5</a:t>
            </a:r>
          </a:p>
        </p:txBody>
      </p:sp>
    </p:spTree>
    <p:extLst>
      <p:ext uri="{BB962C8B-B14F-4D97-AF65-F5344CB8AC3E}">
        <p14:creationId xmlns:p14="http://schemas.microsoft.com/office/powerpoint/2010/main" val="29166708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F2155-1241-5A4E-A034-0A17F5942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001" y="773502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NLDN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3AB40C-004C-714A-A537-1B8E94C09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53871-24CD-054C-815D-2D173F4A6F76}" type="slidenum">
              <a:rPr lang="en-US" smtClean="0"/>
              <a:t>8</a:t>
            </a:fld>
            <a:endParaRPr lang="en-US"/>
          </a:p>
        </p:txBody>
      </p:sp>
      <p:pic>
        <p:nvPicPr>
          <p:cNvPr id="14" name="Picture 13" descr="Chart, scatter chart&#10;&#10;Description automatically generated">
            <a:extLst>
              <a:ext uri="{FF2B5EF4-FFF2-40B4-BE49-F238E27FC236}">
                <a16:creationId xmlns:a16="http://schemas.microsoft.com/office/drawing/2014/main" id="{89607EE7-7677-CC4A-82B2-B9A22B39B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65" y="1898823"/>
            <a:ext cx="6093266" cy="3532448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DB03829-F08C-3442-B4A5-2E84C1C7599F}"/>
              </a:ext>
            </a:extLst>
          </p:cNvPr>
          <p:cNvCxnSpPr>
            <a:cxnSpLocks/>
          </p:cNvCxnSpPr>
          <p:nvPr/>
        </p:nvCxnSpPr>
        <p:spPr>
          <a:xfrm>
            <a:off x="6087801" y="1741714"/>
            <a:ext cx="5466" cy="51162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D08A7C3-01DF-D74B-8A24-DAE50BD41C8F}"/>
              </a:ext>
            </a:extLst>
          </p:cNvPr>
          <p:cNvSpPr txBox="1"/>
          <p:nvPr/>
        </p:nvSpPr>
        <p:spPr>
          <a:xfrm>
            <a:off x="3041168" y="311837"/>
            <a:ext cx="6165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/>
              <a:t>How Electrically Active was the Sampled Storm?</a:t>
            </a:r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C722C949-0B18-1C44-97D8-1696F9907F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898823"/>
            <a:ext cx="6107504" cy="3532448"/>
          </a:xfrm>
          <a:prstGeom prst="rect">
            <a:avLst/>
          </a:prstGeom>
        </p:spPr>
      </p:pic>
      <p:pic>
        <p:nvPicPr>
          <p:cNvPr id="8" name="Picture 7" descr="Chart, radar chart&#10;&#10;Description automatically generated">
            <a:extLst>
              <a:ext uri="{FF2B5EF4-FFF2-40B4-BE49-F238E27FC236}">
                <a16:creationId xmlns:a16="http://schemas.microsoft.com/office/drawing/2014/main" id="{C548E5D0-F7C5-454A-BF29-7C3323BFE1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435" t="6689" b="68981"/>
          <a:stretch/>
        </p:blipFill>
        <p:spPr>
          <a:xfrm>
            <a:off x="9759065" y="5034784"/>
            <a:ext cx="2268742" cy="79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0487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AA69B-260F-B14E-80E0-BEB9F286E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58346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Kennedy Space Center Lightning Mapping Array</a:t>
            </a:r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3EEC3119-7744-E54F-BF68-9C6B4B1AF6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153" y="683012"/>
            <a:ext cx="4533900" cy="6057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279DF7-D381-5F41-96C6-FB8EB1C9E785}"/>
              </a:ext>
            </a:extLst>
          </p:cNvPr>
          <p:cNvSpPr txBox="1"/>
          <p:nvPr/>
        </p:nvSpPr>
        <p:spPr>
          <a:xfrm>
            <a:off x="5148651" y="967217"/>
            <a:ext cx="65011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Intra/inner-cloud lightning strike that occurred at ~ 16:01:43 UTC within 5 km from aircraft (right after FL1 and right before FL2).</a:t>
            </a:r>
          </a:p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72E3703-003C-0B48-8315-3DD96536CA69}"/>
              </a:ext>
            </a:extLst>
          </p:cNvPr>
          <p:cNvSpPr txBox="1"/>
          <p:nvPr/>
        </p:nvSpPr>
        <p:spPr>
          <a:xfrm>
            <a:off x="9892839" y="2978340"/>
            <a:ext cx="2383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Upper-positive charge region?</a:t>
            </a:r>
          </a:p>
          <a:p>
            <a:r>
              <a:rPr lang="en-US" sz="1400" dirty="0"/>
              <a:t>~11 km AGL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B1AFEAF-46CF-EA4C-9363-FFF748C2AA21}"/>
              </a:ext>
            </a:extLst>
          </p:cNvPr>
          <p:cNvSpPr txBox="1"/>
          <p:nvPr/>
        </p:nvSpPr>
        <p:spPr>
          <a:xfrm>
            <a:off x="9892839" y="4037900"/>
            <a:ext cx="2390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lower-negative charge region?</a:t>
            </a:r>
          </a:p>
          <a:p>
            <a:r>
              <a:rPr lang="en-US" sz="1400" dirty="0"/>
              <a:t>~6 km AGL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C4E187D-E927-6E4C-8CF6-92E082152277}"/>
              </a:ext>
            </a:extLst>
          </p:cNvPr>
          <p:cNvCxnSpPr>
            <a:cxnSpLocks/>
          </p:cNvCxnSpPr>
          <p:nvPr/>
        </p:nvCxnSpPr>
        <p:spPr>
          <a:xfrm flipV="1">
            <a:off x="4510981" y="2404071"/>
            <a:ext cx="4911284" cy="64633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FAFCB78-8E20-644B-8C72-F608F5E4CD3C}"/>
              </a:ext>
            </a:extLst>
          </p:cNvPr>
          <p:cNvCxnSpPr>
            <a:cxnSpLocks/>
          </p:cNvCxnSpPr>
          <p:nvPr/>
        </p:nvCxnSpPr>
        <p:spPr>
          <a:xfrm flipV="1">
            <a:off x="3620530" y="2404072"/>
            <a:ext cx="2475470" cy="57219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9F13208-18A7-7647-B224-3E169E098931}"/>
              </a:ext>
            </a:extLst>
          </p:cNvPr>
          <p:cNvCxnSpPr>
            <a:cxnSpLocks/>
          </p:cNvCxnSpPr>
          <p:nvPr/>
        </p:nvCxnSpPr>
        <p:spPr>
          <a:xfrm>
            <a:off x="3585002" y="4105038"/>
            <a:ext cx="2361294" cy="83861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B933A73-6DFC-7143-A80A-216A4F30D0BC}"/>
              </a:ext>
            </a:extLst>
          </p:cNvPr>
          <p:cNvCxnSpPr>
            <a:cxnSpLocks/>
          </p:cNvCxnSpPr>
          <p:nvPr/>
        </p:nvCxnSpPr>
        <p:spPr>
          <a:xfrm>
            <a:off x="4510981" y="4065640"/>
            <a:ext cx="4781300" cy="87801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chart&#10;&#10;Description automatically generated">
            <a:extLst>
              <a:ext uri="{FF2B5EF4-FFF2-40B4-BE49-F238E27FC236}">
                <a16:creationId xmlns:a16="http://schemas.microsoft.com/office/drawing/2014/main" id="{3419F352-31E9-3D44-8137-FA0366EB5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1302" y="2404076"/>
            <a:ext cx="2760963" cy="2611722"/>
          </a:xfrm>
          <a:prstGeom prst="rect">
            <a:avLst/>
          </a:prstGeom>
        </p:spPr>
      </p:pic>
      <p:pic>
        <p:nvPicPr>
          <p:cNvPr id="11" name="Picture 10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DE4378EA-838D-3F40-95FC-9CEEF79668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2032" y="2404074"/>
            <a:ext cx="659270" cy="2611723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130FA94-595D-FC41-8629-B26535E5B38D}"/>
              </a:ext>
            </a:extLst>
          </p:cNvPr>
          <p:cNvCxnSpPr>
            <a:cxnSpLocks/>
          </p:cNvCxnSpPr>
          <p:nvPr/>
        </p:nvCxnSpPr>
        <p:spPr>
          <a:xfrm flipV="1">
            <a:off x="6002032" y="2404070"/>
            <a:ext cx="0" cy="2611727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78C9B07-A058-754B-9A76-B6AE69CD4DDB}"/>
              </a:ext>
            </a:extLst>
          </p:cNvPr>
          <p:cNvCxnSpPr>
            <a:cxnSpLocks/>
          </p:cNvCxnSpPr>
          <p:nvPr/>
        </p:nvCxnSpPr>
        <p:spPr>
          <a:xfrm flipV="1">
            <a:off x="9422265" y="2404070"/>
            <a:ext cx="0" cy="2611727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BBE3C73-A3DB-C24F-9F84-1C83D1FCC609}"/>
              </a:ext>
            </a:extLst>
          </p:cNvPr>
          <p:cNvCxnSpPr>
            <a:cxnSpLocks/>
          </p:cNvCxnSpPr>
          <p:nvPr/>
        </p:nvCxnSpPr>
        <p:spPr>
          <a:xfrm flipH="1">
            <a:off x="6002032" y="2404070"/>
            <a:ext cx="3449335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1F0AC40-FF94-B143-B1E2-C723B1292F13}"/>
              </a:ext>
            </a:extLst>
          </p:cNvPr>
          <p:cNvCxnSpPr>
            <a:cxnSpLocks/>
          </p:cNvCxnSpPr>
          <p:nvPr/>
        </p:nvCxnSpPr>
        <p:spPr>
          <a:xfrm flipH="1">
            <a:off x="6002032" y="5015797"/>
            <a:ext cx="3449335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EFFE86D-9A17-974E-8E86-6248D97748DF}"/>
              </a:ext>
            </a:extLst>
          </p:cNvPr>
          <p:cNvCxnSpPr>
            <a:cxnSpLocks/>
          </p:cNvCxnSpPr>
          <p:nvPr/>
        </p:nvCxnSpPr>
        <p:spPr>
          <a:xfrm flipH="1">
            <a:off x="8903282" y="3143235"/>
            <a:ext cx="989557" cy="285765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66240C8-5D8C-A945-A562-07D5C7ECC4D4}"/>
              </a:ext>
            </a:extLst>
          </p:cNvPr>
          <p:cNvCxnSpPr>
            <a:cxnSpLocks/>
          </p:cNvCxnSpPr>
          <p:nvPr/>
        </p:nvCxnSpPr>
        <p:spPr>
          <a:xfrm flipH="1" flipV="1">
            <a:off x="8371943" y="3990546"/>
            <a:ext cx="1520896" cy="177613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37008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1500</Words>
  <Application>Microsoft Macintosh PowerPoint</Application>
  <PresentationFormat>Widescreen</PresentationFormat>
  <Paragraphs>243</Paragraphs>
  <Slides>20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Observations of Chain Aggregates in Florida Cirrus Cloud Anvils </vt:lpstr>
      <vt:lpstr>Introduction</vt:lpstr>
      <vt:lpstr>Introduction Connolly et al. 2005</vt:lpstr>
      <vt:lpstr>Objective</vt:lpstr>
      <vt:lpstr>Methodology</vt:lpstr>
      <vt:lpstr>Methodology</vt:lpstr>
      <vt:lpstr>PowerPoint Presentation</vt:lpstr>
      <vt:lpstr>NLDN Data</vt:lpstr>
      <vt:lpstr>Kennedy Space Center Lightning Mapping Array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Observed Crystal Elements of the Chain Aggregates</vt:lpstr>
      <vt:lpstr>Conclusions</vt:lpstr>
      <vt:lpstr>Future Work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Observations of Chain Aggregates in Florida Cirrus Cloud Anvils </dc:title>
  <dc:creator>Nairy, Christian</dc:creator>
  <cp:lastModifiedBy>Nairy, Christian</cp:lastModifiedBy>
  <cp:revision>6</cp:revision>
  <dcterms:created xsi:type="dcterms:W3CDTF">2021-08-10T18:22:39Z</dcterms:created>
  <dcterms:modified xsi:type="dcterms:W3CDTF">2021-08-10T20:03:47Z</dcterms:modified>
</cp:coreProperties>
</file>