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94"/>
  </p:normalViewPr>
  <p:slideViewPr>
    <p:cSldViewPr snapToGrid="0" snapToObjects="1">
      <p:cViewPr>
        <p:scale>
          <a:sx n="111" d="100"/>
          <a:sy n="111" d="100"/>
        </p:scale>
        <p:origin x="63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CB97C-C490-8449-B84B-ED83610850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E1454-CA49-2F47-86E7-49317A566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E388-9E31-A04E-AA0B-A44BAB55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1602D-11A1-CD48-92E6-63137CC4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474FD-3B69-2544-8A2D-247D3064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368C-32B8-2A40-978D-90F659E8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25AD6-8D26-7446-A56A-3986F640E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305C-ECA7-CF45-A46B-FC6C6B77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AC31C-4085-1B4A-A08B-298E87E80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B51E0-432D-924E-AC6F-A17C00945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5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D7884-15D4-6A49-B79A-FDEAF3F38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37C60-0081-9649-96F9-2CC7DB845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8A336-D311-BC4F-BE68-4AC3E1CF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47218-0633-B54C-B885-8D846E03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CBD57-F5A6-5046-B040-C25965FD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CA53-55C2-5047-B657-9638BAD0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5888D-6B00-3E4E-B28E-CAE6E5BF8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B207-CEB0-EF43-B54E-11A22883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93561-AE87-DE42-B486-ADBAA2C6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AC383-43A4-114E-A99E-B526D17C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0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6B8A-B06C-7B42-9FDD-40990BE8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9CADE-E36A-224D-A2C5-A939B1927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79797-F5A3-0542-ACF5-2C3736D4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A1AE4-12BF-3049-A6E0-EF48DC43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E9DC-0DF7-B64A-A8AB-58A87F5D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1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A086-F989-B249-BF3C-B6669AEF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3D07-4895-D54B-AEBA-F27F6E2DE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151E4F-10DE-F84E-BC67-DEE73191B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45771-900F-CA49-9307-25244B5E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08B10-CA95-6949-93B4-0D550C4A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E3753-2E31-D445-BA57-BBB51498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3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EF69-BE33-F347-BFE7-DC1B4CCB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437FD-6F44-404F-B03C-2B708EAC0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524C3-F672-8D44-936F-B75FD50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4781A-86E0-F94C-95CA-56E87132F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6159D1-BF15-D443-B0CA-ECEDD9BA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E50100-04CC-B24D-8CDB-ABD1C00F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0017B-1686-C048-B3B2-4B59E094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041C9-EB63-064F-AD26-B5D4C03C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252D-025C-C440-9BE7-E7AA0852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08A27-3B6F-C34A-80EC-E88DDCDDC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05364-509D-C341-BC0E-E1E9CCE4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D160A-4545-3949-B367-1999B6DA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1C165-28A4-4249-AB05-41AAC4C9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A4C79-CBD1-E149-9DED-A98F1466E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097CF-1E9F-5443-B4FD-77BCDB53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E5B0-BBF6-524E-86B7-E92CFE96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2B16-F495-2442-9784-134A63B0E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E0C5D-7540-5747-A562-C928EBCF0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2A195E-D421-DB4A-9B58-ED39A4ED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D621A-BE8A-4D4E-BD3C-825F3B85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97E2D-138A-3B4C-90BE-971EB699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3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F590-A2F6-C444-92B8-8D6565E8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C23F54-C894-DC45-A60D-60BD236DD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DB5C8-0D3E-664D-88E7-DC2531652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639DF-578F-CC46-AE40-F389374D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DF0F7-19FA-6146-9FB5-57E345B9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5DE82-6794-594F-B781-B042A9FF9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C7018-41B2-CD4D-B2A5-CD406353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8491D-1DFF-8D42-B807-DFFB401E6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75E67-3C1F-D743-82A3-0952DD749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6FDD-2BBE-0D4E-9487-93F4937A376A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94187-C033-BD4A-81EE-602A93DAE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FAE18-571A-E440-B24B-1314108DD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A817-7438-3C4D-9BBE-4CE3ED0B2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29/97JD0023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CE286-0EB2-B747-B7AE-935F3CEB2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Florida Cirrus Anvil Extent during CapeEx19 using the WRF-ARW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D46BB-D0E5-934C-AD40-6B5998266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Numerical Weather Prediction (ATSC 530) – Final Project</a:t>
            </a:r>
          </a:p>
          <a:p>
            <a:endParaRPr lang="en-US" dirty="0"/>
          </a:p>
          <a:p>
            <a:r>
              <a:rPr lang="en-US" dirty="0"/>
              <a:t>Christian Nairy</a:t>
            </a:r>
          </a:p>
        </p:txBody>
      </p:sp>
    </p:spTree>
    <p:extLst>
      <p:ext uri="{BB962C8B-B14F-4D97-AF65-F5344CB8AC3E}">
        <p14:creationId xmlns:p14="http://schemas.microsoft.com/office/powerpoint/2010/main" val="170226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2F6F-346A-7047-BB01-EF9F2BBFD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285"/>
            <a:ext cx="2090057" cy="1325563"/>
          </a:xfrm>
        </p:spPr>
        <p:txBody>
          <a:bodyPr/>
          <a:lstStyle/>
          <a:p>
            <a:r>
              <a:rPr lang="en-US" b="1" dirty="0"/>
              <a:t>WSM 5</a:t>
            </a:r>
          </a:p>
        </p:txBody>
      </p:sp>
      <p:pic>
        <p:nvPicPr>
          <p:cNvPr id="9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36479166-FBBF-034F-A175-78D247E4A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2" y="3212432"/>
            <a:ext cx="6096007" cy="3645567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F00BDE67-FF55-FF41-9E0F-A5361C3F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53" y="0"/>
            <a:ext cx="3694297" cy="32124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39747F-94D0-9045-B51D-E66DF382E899}"/>
              </a:ext>
            </a:extLst>
          </p:cNvPr>
          <p:cNvSpPr txBox="1"/>
          <p:nvPr/>
        </p:nvSpPr>
        <p:spPr>
          <a:xfrm>
            <a:off x="108284" y="806116"/>
            <a:ext cx="5161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Reflectivity (vert. cross-section): 45 – 50 </a:t>
            </a:r>
            <a:r>
              <a:rPr lang="en-US" dirty="0" err="1"/>
              <a:t>dbz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Anvil Extent: No abundant anvil signature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at 10 km AGL: -35°C to -30°C  </a:t>
            </a:r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BA33142-DE7F-FA4A-A23B-C1D69F658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0" y="2131679"/>
            <a:ext cx="6089904" cy="464850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170717-8B93-ED41-BF74-DFBDDF14426D}"/>
              </a:ext>
            </a:extLst>
          </p:cNvPr>
          <p:cNvCxnSpPr>
            <a:cxnSpLocks/>
          </p:cNvCxnSpPr>
          <p:nvPr/>
        </p:nvCxnSpPr>
        <p:spPr>
          <a:xfrm>
            <a:off x="2858947" y="3958542"/>
            <a:ext cx="162045" cy="24306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D3067-676C-F042-A162-E5DC174B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3790"/>
            <a:ext cx="2133600" cy="1325563"/>
          </a:xfrm>
        </p:spPr>
        <p:txBody>
          <a:bodyPr/>
          <a:lstStyle/>
          <a:p>
            <a:r>
              <a:rPr lang="en-US" b="1" dirty="0"/>
              <a:t>WDM 5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BB99B92-2CBA-1B42-8219-FD44A0268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85" y="2209493"/>
            <a:ext cx="6089904" cy="4648507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CC94AD6-918E-714C-B7B1-F3E3AC26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04" y="3208792"/>
            <a:ext cx="6102096" cy="3649208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187C6371-68AC-2140-83C4-AAE7688F1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318" y="0"/>
            <a:ext cx="3689268" cy="3208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602B98-910B-E244-B13A-4E4627A0F214}"/>
              </a:ext>
            </a:extLst>
          </p:cNvPr>
          <p:cNvSpPr txBox="1"/>
          <p:nvPr/>
        </p:nvSpPr>
        <p:spPr>
          <a:xfrm>
            <a:off x="156033" y="713910"/>
            <a:ext cx="5161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Reflectivity (vert. cross-section): 50 – 55 </a:t>
            </a:r>
            <a:r>
              <a:rPr lang="en-US" dirty="0" err="1"/>
              <a:t>dbz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Anvil Extent: No abundant anvil signature at 10 km AGL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Cloud extent at 10 km: 19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at 10 km AGL: -35°C to -30°C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43DD87-151E-BC49-B50A-B86B72578C5F}"/>
              </a:ext>
            </a:extLst>
          </p:cNvPr>
          <p:cNvCxnSpPr>
            <a:cxnSpLocks/>
          </p:cNvCxnSpPr>
          <p:nvPr/>
        </p:nvCxnSpPr>
        <p:spPr>
          <a:xfrm flipH="1">
            <a:off x="2905246" y="4051139"/>
            <a:ext cx="127322" cy="219919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06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6CD5-549B-944B-996B-FB2EF31D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74959-DA27-894B-92FD-6399A1A16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Overall: WDM 6-class scheme outperformed the other microphysical schemes in terms of anvil extent at 10 km.</a:t>
            </a:r>
          </a:p>
          <a:p>
            <a:r>
              <a:rPr lang="en-US" dirty="0"/>
              <a:t>Lin et al. scheme was overall the best scheme where it accurately simulated the storm updraft height and intensity and anvil extent. </a:t>
            </a:r>
          </a:p>
          <a:p>
            <a:r>
              <a:rPr lang="en-US" dirty="0"/>
              <a:t>All schemes accurately represented the temperature at the 10 km AGL level</a:t>
            </a:r>
          </a:p>
          <a:p>
            <a:pPr lvl="1"/>
            <a:r>
              <a:rPr lang="en-US" dirty="0"/>
              <a:t>However, all schemes had the convection being mature much later than observed.</a:t>
            </a:r>
          </a:p>
          <a:p>
            <a:endParaRPr lang="en-US" dirty="0"/>
          </a:p>
          <a:p>
            <a:r>
              <a:rPr lang="en-US" dirty="0"/>
              <a:t>The cirrus anvil extent (for thin anvils) is still a major issue within numerical models.</a:t>
            </a:r>
          </a:p>
          <a:p>
            <a:pPr lvl="1"/>
            <a:r>
              <a:rPr lang="en-US" dirty="0"/>
              <a:t>If chain aggregates are abundant and not simulated before hand, this may cause issues for militaristic applications (nose cone cratering).</a:t>
            </a:r>
          </a:p>
          <a:p>
            <a:r>
              <a:rPr lang="en-US" dirty="0"/>
              <a:t>Future work would include manipulating surface characteristics (albedo) which may help the convection initiation issue (has shown to work with the COAMPS model).</a:t>
            </a:r>
          </a:p>
        </p:txBody>
      </p:sp>
    </p:spTree>
    <p:extLst>
      <p:ext uri="{BB962C8B-B14F-4D97-AF65-F5344CB8AC3E}">
        <p14:creationId xmlns:p14="http://schemas.microsoft.com/office/powerpoint/2010/main" val="302254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9692-5733-8746-8F95-F5AF3A59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A5F0D-10C8-514F-A1A9-42AE552D1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﻿﻿﻿Hong, S.Y., 2004: A Revised Approach to Ice Microphysical Processes for the Bulk Parameterization of Clouds and Precipitation, </a:t>
            </a:r>
            <a:r>
              <a:rPr lang="en-US" i="1" dirty="0"/>
              <a:t>Monthly Weather Review</a:t>
            </a:r>
            <a:r>
              <a:rPr lang="en-US" dirty="0"/>
              <a:t>, </a:t>
            </a:r>
            <a:r>
              <a:rPr lang="en-US" b="1" dirty="0"/>
              <a:t>132</a:t>
            </a:r>
            <a:r>
              <a:rPr lang="en-US" dirty="0"/>
              <a:t>, 103-120, https://</a:t>
            </a:r>
            <a:r>
              <a:rPr lang="en-US" dirty="0" err="1"/>
              <a:t>doi.org</a:t>
            </a:r>
            <a:r>
              <a:rPr lang="en-US" dirty="0"/>
              <a:t>/10.1175/1520-0493(2004)132&lt;0103:ARATIM&gt;2.0.CO;2</a:t>
            </a:r>
          </a:p>
          <a:p>
            <a:r>
              <a:rPr lang="en-US" dirty="0" err="1"/>
              <a:t>Mlawer</a:t>
            </a:r>
            <a:r>
              <a:rPr lang="en-US" dirty="0"/>
              <a:t>, E. J., and Coauthors, 1997: Radiative transfer for inhomogeneous atmospheres: RRTM, a validated correlated-k model for the longwave</a:t>
            </a:r>
            <a:r>
              <a:rPr lang="en-US" i="1" dirty="0"/>
              <a:t>, Journal of Geophysical Research Atmospheres</a:t>
            </a:r>
            <a:r>
              <a:rPr lang="en-US" dirty="0"/>
              <a:t>, </a:t>
            </a:r>
            <a:r>
              <a:rPr lang="en-US" b="1" dirty="0"/>
              <a:t>102</a:t>
            </a:r>
            <a:r>
              <a:rPr lang="en-US" dirty="0"/>
              <a:t>, no. D14 (16663-16682), </a:t>
            </a:r>
            <a:r>
              <a:rPr lang="en-US" dirty="0">
                <a:hlinkClick r:id="rId2"/>
              </a:rPr>
              <a:t>https://doi.org/10.1029/97JD00237</a:t>
            </a:r>
            <a:endParaRPr lang="en-US" dirty="0"/>
          </a:p>
          <a:p>
            <a:r>
              <a:rPr lang="en-US" dirty="0" err="1"/>
              <a:t>Niu</a:t>
            </a:r>
            <a:r>
              <a:rPr lang="en-US" dirty="0"/>
              <a:t>, G., and Coauthors, 2011: The community Noah land surface model with </a:t>
            </a:r>
            <a:r>
              <a:rPr lang="en-US" dirty="0" err="1"/>
              <a:t>multiparameterization</a:t>
            </a:r>
            <a:r>
              <a:rPr lang="en-US" dirty="0"/>
              <a:t> options (Noah-MP) 1. Model description and evaluation with local-scale measurements, </a:t>
            </a:r>
            <a:r>
              <a:rPr lang="en-US" i="1" dirty="0"/>
              <a:t>Journal of Geophysical Research Atmospheres</a:t>
            </a:r>
            <a:r>
              <a:rPr lang="en-US" dirty="0"/>
              <a:t>, </a:t>
            </a:r>
            <a:r>
              <a:rPr lang="en-US" b="1" dirty="0"/>
              <a:t>116</a:t>
            </a:r>
            <a:r>
              <a:rPr lang="en-US" dirty="0"/>
              <a:t>, no. D12, https://</a:t>
            </a:r>
            <a:r>
              <a:rPr lang="en-US" dirty="0" err="1"/>
              <a:t>doi.org</a:t>
            </a:r>
            <a:r>
              <a:rPr lang="en-US" dirty="0"/>
              <a:t>/10.1029/2010JD015139</a:t>
            </a:r>
          </a:p>
          <a:p>
            <a:r>
              <a:rPr lang="en-US" dirty="0"/>
              <a:t>Liou, K. N., 1973: Transfer of Solar Irradiance through Cirrus Cloud Layers., J. </a:t>
            </a:r>
            <a:r>
              <a:rPr lang="en-US" dirty="0" err="1"/>
              <a:t>Geophys</a:t>
            </a:r>
            <a:r>
              <a:rPr lang="en-US" dirty="0"/>
              <a:t>. Res., 78, 1409–1418.</a:t>
            </a:r>
          </a:p>
          <a:p>
            <a:r>
              <a:rPr lang="en-US" dirty="0"/>
              <a:t>﻿</a:t>
            </a:r>
            <a:r>
              <a:rPr lang="en-US" dirty="0" err="1"/>
              <a:t>Skamarock</a:t>
            </a:r>
            <a:r>
              <a:rPr lang="en-US" dirty="0"/>
              <a:t>, W. C., and Coauthors, 2019: A Description of the Advanced Research WRF Model Version 4 (No. NCAR/TN-556+STR). doi:10.5065/1dfh-6p97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6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2E75-4881-C445-B964-F0AB6D949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0797-E533-8C44-B0D3-23D69B680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76" y="1834414"/>
            <a:ext cx="682268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Investigators for the CapeEx19 field campaign have shown that summer-time convection and convection produced cirrus anvils near Cape Canaveral, Florida was poorly represented in models.</a:t>
            </a:r>
          </a:p>
          <a:p>
            <a:pPr lvl="1"/>
            <a:r>
              <a:rPr lang="en-US" dirty="0"/>
              <a:t>More specifically – </a:t>
            </a:r>
            <a:r>
              <a:rPr lang="en-US" b="1" dirty="0"/>
              <a:t>Cirrus anvil extent </a:t>
            </a:r>
            <a:r>
              <a:rPr lang="en-US" dirty="0"/>
              <a:t>and updraft locations.</a:t>
            </a:r>
          </a:p>
          <a:p>
            <a:r>
              <a:rPr lang="en-US" dirty="0"/>
              <a:t>Observations of large particles (chain aggregates) were found in the FL cirrus anvil regions (Figure 1).</a:t>
            </a:r>
          </a:p>
          <a:p>
            <a:pPr lvl="1"/>
            <a:r>
              <a:rPr lang="en-US" dirty="0"/>
              <a:t>Have significant impact on radiation budget (Liou 1973).</a:t>
            </a: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D6258F63-DC5C-084F-A039-8E0A58E3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28" y="1"/>
            <a:ext cx="5115671" cy="232959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42EE5AA-1F06-DC40-8494-069C19CA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546" y="2351087"/>
            <a:ext cx="2921619" cy="4507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030D06-2619-1048-BB6A-6AD629AB98CC}"/>
              </a:ext>
            </a:extLst>
          </p:cNvPr>
          <p:cNvSpPr txBox="1"/>
          <p:nvPr/>
        </p:nvSpPr>
        <p:spPr>
          <a:xfrm>
            <a:off x="5608911" y="6155473"/>
            <a:ext cx="336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Particle images from cirrus anvil</a:t>
            </a:r>
          </a:p>
          <a:p>
            <a:r>
              <a:rPr lang="en-US" dirty="0"/>
              <a:t>~10.5km AGL // -30°C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3B00F15-FA7A-0749-A754-9307413AB5E1}"/>
              </a:ext>
            </a:extLst>
          </p:cNvPr>
          <p:cNvCxnSpPr>
            <a:stCxn id="6" idx="0"/>
          </p:cNvCxnSpPr>
          <p:nvPr/>
        </p:nvCxnSpPr>
        <p:spPr>
          <a:xfrm flipV="1">
            <a:off x="7342478" y="996583"/>
            <a:ext cx="998634" cy="51588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7322DB-FAE5-0045-864D-92B71DECFEC4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7342478" y="4159405"/>
            <a:ext cx="1768068" cy="19960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571B15-0259-7E48-8129-A488DD8F82C3}"/>
              </a:ext>
            </a:extLst>
          </p:cNvPr>
          <p:cNvCxnSpPr>
            <a:cxnSpLocks/>
          </p:cNvCxnSpPr>
          <p:nvPr/>
        </p:nvCxnSpPr>
        <p:spPr>
          <a:xfrm>
            <a:off x="5608911" y="6155473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0FEBE1-3DC6-4445-A284-944FEA44A0E9}"/>
              </a:ext>
            </a:extLst>
          </p:cNvPr>
          <p:cNvCxnSpPr>
            <a:cxnSpLocks/>
          </p:cNvCxnSpPr>
          <p:nvPr/>
        </p:nvCxnSpPr>
        <p:spPr>
          <a:xfrm>
            <a:off x="8727536" y="6155473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7D270C-86E2-F040-B0F3-9E0F0D845224}"/>
              </a:ext>
            </a:extLst>
          </p:cNvPr>
          <p:cNvCxnSpPr>
            <a:cxnSpLocks/>
          </p:cNvCxnSpPr>
          <p:nvPr/>
        </p:nvCxnSpPr>
        <p:spPr>
          <a:xfrm flipH="1">
            <a:off x="5608911" y="6155473"/>
            <a:ext cx="311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68184B-2C19-F045-B369-D83A1DEC0E1F}"/>
              </a:ext>
            </a:extLst>
          </p:cNvPr>
          <p:cNvCxnSpPr>
            <a:cxnSpLocks/>
          </p:cNvCxnSpPr>
          <p:nvPr/>
        </p:nvCxnSpPr>
        <p:spPr>
          <a:xfrm flipH="1">
            <a:off x="5608911" y="6798087"/>
            <a:ext cx="311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2535E3D-9FA1-B14A-8487-3E46B18DBF9B}"/>
              </a:ext>
            </a:extLst>
          </p:cNvPr>
          <p:cNvSpPr txBox="1"/>
          <p:nvPr/>
        </p:nvSpPr>
        <p:spPr>
          <a:xfrm>
            <a:off x="6969512" y="111512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287756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5E10B-8585-E34B-B531-153F2F28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8B081-C896-AD4E-8F63-5D60A16EA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Run the WRF_V4.0 (</a:t>
            </a:r>
            <a:r>
              <a:rPr lang="en-US" dirty="0" err="1"/>
              <a:t>Skamarock</a:t>
            </a:r>
            <a:r>
              <a:rPr lang="en-US" dirty="0"/>
              <a:t> et al. 2019) utilizing different microphysical parameterizations.</a:t>
            </a:r>
          </a:p>
          <a:p>
            <a:pPr lvl="1"/>
            <a:r>
              <a:rPr lang="en-US" dirty="0"/>
              <a:t>WDM 6-class scheme – First WRF run</a:t>
            </a:r>
          </a:p>
          <a:p>
            <a:pPr lvl="1"/>
            <a:r>
              <a:rPr lang="en-US" dirty="0"/>
              <a:t>Lin et al. scheme – Second WRF run</a:t>
            </a:r>
          </a:p>
          <a:p>
            <a:pPr lvl="1"/>
            <a:r>
              <a:rPr lang="en-US" dirty="0"/>
              <a:t>WSM 5-class scheme – Third WRF run</a:t>
            </a:r>
          </a:p>
          <a:p>
            <a:pPr lvl="1"/>
            <a:r>
              <a:rPr lang="en-US" dirty="0"/>
              <a:t>WDM 5-class scheme – Fourth WRF run</a:t>
            </a:r>
          </a:p>
          <a:p>
            <a:r>
              <a:rPr lang="en-US" dirty="0"/>
              <a:t>Run 24-hr simulation on 3 August 2019.</a:t>
            </a:r>
          </a:p>
          <a:p>
            <a:pPr lvl="1"/>
            <a:r>
              <a:rPr lang="en-US" dirty="0"/>
              <a:t>4 total WRF simulations.</a:t>
            </a:r>
          </a:p>
          <a:p>
            <a:r>
              <a:rPr lang="en-US" dirty="0"/>
              <a:t>Compare WRF output results to in-situ and radar observations from the CapeEx19 field campaign.</a:t>
            </a:r>
          </a:p>
          <a:p>
            <a:r>
              <a:rPr lang="en-US" dirty="0"/>
              <a:t>What Microphysical scheme worked the best in modeling the cirrus anvil extent at ~10 km AGL?</a:t>
            </a:r>
          </a:p>
        </p:txBody>
      </p:sp>
    </p:spTree>
    <p:extLst>
      <p:ext uri="{BB962C8B-B14F-4D97-AF65-F5344CB8AC3E}">
        <p14:creationId xmlns:p14="http://schemas.microsoft.com/office/powerpoint/2010/main" val="375538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1824-8B12-AC4C-8A99-DD07342D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WRF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BC73-8228-544C-97C6-315AB394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86" y="1836776"/>
            <a:ext cx="7190678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Utilized the WRF-ARW Version 4.0</a:t>
            </a:r>
          </a:p>
          <a:p>
            <a:r>
              <a:rPr lang="en-US" sz="2400" dirty="0"/>
              <a:t>Input data for WRF: NCEP North American Regional Reanalysis (NARR) data </a:t>
            </a:r>
          </a:p>
          <a:p>
            <a:r>
              <a:rPr lang="en-US" sz="2400" dirty="0"/>
              <a:t>All model runs ran on a 3:1 grid ratio with 2 inner-nests (Figure 2).</a:t>
            </a:r>
          </a:p>
          <a:p>
            <a:pPr lvl="1"/>
            <a:r>
              <a:rPr lang="en-US" sz="2000" dirty="0"/>
              <a:t>Parent domain </a:t>
            </a:r>
            <a:r>
              <a:rPr lang="en-US" sz="2000"/>
              <a:t>= 27 </a:t>
            </a:r>
            <a:r>
              <a:rPr lang="en-US" sz="2000" dirty="0"/>
              <a:t>km; Outer nest = 9 km; Inner nest = 3 km</a:t>
            </a:r>
          </a:p>
          <a:p>
            <a:r>
              <a:rPr lang="en-US" sz="2400" dirty="0"/>
              <a:t>30 vertical levels.</a:t>
            </a:r>
          </a:p>
          <a:p>
            <a:r>
              <a:rPr lang="en-US" sz="2400" dirty="0"/>
              <a:t>Land-surface types - ﻿Noah land surface model scheme (</a:t>
            </a:r>
            <a:r>
              <a:rPr lang="en-US" sz="2400" dirty="0" err="1"/>
              <a:t>Niu</a:t>
            </a:r>
            <a:r>
              <a:rPr lang="en-US" sz="2400" dirty="0"/>
              <a:t> et al., 2011)</a:t>
            </a:r>
          </a:p>
          <a:p>
            <a:r>
              <a:rPr lang="en-US" sz="2400" dirty="0"/>
              <a:t>The shortwave (</a:t>
            </a:r>
            <a:r>
              <a:rPr lang="en-US" sz="2400" dirty="0" err="1"/>
              <a:t>Dudhia</a:t>
            </a:r>
            <a:r>
              <a:rPr lang="en-US" sz="2400" dirty="0"/>
              <a:t> scheme [Hong, 2004]) and longwave radiation scheme (Rapid Radiative Transfer Model ﻿[</a:t>
            </a:r>
            <a:r>
              <a:rPr lang="en-US" sz="2400" dirty="0" err="1"/>
              <a:t>Mlawer</a:t>
            </a:r>
            <a:r>
              <a:rPr lang="en-US" sz="2400" dirty="0"/>
              <a:t> et al. 1997]) are used.</a:t>
            </a:r>
          </a:p>
          <a:p>
            <a:endParaRPr lang="en-US" sz="24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DF08A17-D2FF-7C46-A6F3-2C0DD9831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3" b="2471"/>
          <a:stretch/>
        </p:blipFill>
        <p:spPr>
          <a:xfrm>
            <a:off x="7632700" y="1226635"/>
            <a:ext cx="4455222" cy="3802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23ECD6-27DC-2541-BAEA-9244544AD80B}"/>
              </a:ext>
            </a:extLst>
          </p:cNvPr>
          <p:cNvSpPr txBox="1"/>
          <p:nvPr/>
        </p:nvSpPr>
        <p:spPr>
          <a:xfrm>
            <a:off x="7437864" y="784259"/>
            <a:ext cx="94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Figure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350D9-B70B-F94E-A2C0-5A6475B1F548}"/>
              </a:ext>
            </a:extLst>
          </p:cNvPr>
          <p:cNvSpPr txBox="1"/>
          <p:nvPr/>
        </p:nvSpPr>
        <p:spPr>
          <a:xfrm>
            <a:off x="8770814" y="5029200"/>
            <a:ext cx="2178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Domain for all WRF simulations </a:t>
            </a:r>
          </a:p>
        </p:txBody>
      </p:sp>
    </p:spTree>
    <p:extLst>
      <p:ext uri="{BB962C8B-B14F-4D97-AF65-F5344CB8AC3E}">
        <p14:creationId xmlns:p14="http://schemas.microsoft.com/office/powerpoint/2010/main" val="232645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2BCCA-670D-9045-8AE2-E9D58B16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CapeEx19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3BDB2-6489-E24B-85BF-06F13C178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1810" cy="4351338"/>
          </a:xfrm>
        </p:spPr>
        <p:txBody>
          <a:bodyPr>
            <a:normAutofit/>
          </a:bodyPr>
          <a:lstStyle/>
          <a:p>
            <a:r>
              <a:rPr lang="en-US" dirty="0"/>
              <a:t>Will utilize the Nezorov Total Water Content Probe.</a:t>
            </a:r>
          </a:p>
          <a:p>
            <a:pPr lvl="1"/>
            <a:r>
              <a:rPr lang="en-US" dirty="0"/>
              <a:t>For inner-cloud threshold.</a:t>
            </a:r>
          </a:p>
          <a:p>
            <a:r>
              <a:rPr lang="en-US" dirty="0"/>
              <a:t>Aircraft </a:t>
            </a:r>
            <a:r>
              <a:rPr lang="en-US" dirty="0" err="1"/>
              <a:t>applanix</a:t>
            </a:r>
            <a:r>
              <a:rPr lang="en-US" dirty="0"/>
              <a:t> data.</a:t>
            </a:r>
          </a:p>
          <a:p>
            <a:pPr lvl="1"/>
            <a:r>
              <a:rPr lang="en-US" dirty="0"/>
              <a:t>Aircraft position, speed, heading angles,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Radar data: </a:t>
            </a:r>
          </a:p>
          <a:p>
            <a:pPr lvl="1"/>
            <a:r>
              <a:rPr lang="en-US" dirty="0"/>
              <a:t>KMLB (Melbourne, FL) WSR-88D</a:t>
            </a:r>
          </a:p>
        </p:txBody>
      </p: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487024B0-7EA9-3143-B2FC-743BAACE9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0"/>
          <a:stretch/>
        </p:blipFill>
        <p:spPr>
          <a:xfrm>
            <a:off x="6323243" y="1170878"/>
            <a:ext cx="5651809" cy="398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0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A4C1181-89F4-4342-B647-18A4B6CD5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94366"/>
            <a:ext cx="3978043" cy="303463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B1A2B1-EDC0-7C49-8DF0-F49FEE7ADE3C}"/>
              </a:ext>
            </a:extLst>
          </p:cNvPr>
          <p:cNvSpPr txBox="1"/>
          <p:nvPr/>
        </p:nvSpPr>
        <p:spPr>
          <a:xfrm>
            <a:off x="1142315" y="10873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WDM6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22011A8-50CD-F44F-A66E-8914BFE6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978" y="394366"/>
            <a:ext cx="3978043" cy="303463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76B697D-2611-0745-8A0A-747545FE86E2}"/>
              </a:ext>
            </a:extLst>
          </p:cNvPr>
          <p:cNvSpPr txBox="1"/>
          <p:nvPr/>
        </p:nvSpPr>
        <p:spPr>
          <a:xfrm>
            <a:off x="5392488" y="108732"/>
            <a:ext cx="975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 et al.</a:t>
            </a:r>
          </a:p>
        </p:txBody>
      </p:sp>
      <p:pic>
        <p:nvPicPr>
          <p:cNvPr id="21" name="Picture 20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19C05AA-2419-E740-BB8A-429CD0E3C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23366"/>
            <a:ext cx="3978043" cy="30346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9D10DF-7168-124D-B495-5EDA30E07B84}"/>
              </a:ext>
            </a:extLst>
          </p:cNvPr>
          <p:cNvSpPr txBox="1"/>
          <p:nvPr/>
        </p:nvSpPr>
        <p:spPr>
          <a:xfrm>
            <a:off x="1142315" y="3529968"/>
            <a:ext cx="8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WSM5</a:t>
            </a:r>
          </a:p>
        </p:txBody>
      </p: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EE21833A-9793-1D4A-AAEC-9C2A903F7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6978" y="3823366"/>
            <a:ext cx="3978043" cy="303463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987314E-2974-8848-B09D-9946C7ECFD4A}"/>
              </a:ext>
            </a:extLst>
          </p:cNvPr>
          <p:cNvSpPr txBox="1"/>
          <p:nvPr/>
        </p:nvSpPr>
        <p:spPr>
          <a:xfrm>
            <a:off x="5456800" y="3529968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WDM5</a:t>
            </a:r>
          </a:p>
        </p:txBody>
      </p:sp>
      <p:pic>
        <p:nvPicPr>
          <p:cNvPr id="34" name="Picture 33" descr="Chart&#10;&#10;Description automatically generated with medium confidence">
            <a:extLst>
              <a:ext uri="{FF2B5EF4-FFF2-40B4-BE49-F238E27FC236}">
                <a16:creationId xmlns:a16="http://schemas.microsoft.com/office/drawing/2014/main" id="{350655AC-9A8F-914D-8065-25AFB69D6B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689"/>
          <a:stretch/>
        </p:blipFill>
        <p:spPr>
          <a:xfrm>
            <a:off x="8142990" y="1674712"/>
            <a:ext cx="3998993" cy="4079844"/>
          </a:xfrm>
          <a:prstGeom prst="rect">
            <a:avLst/>
          </a:prstGeom>
        </p:spPr>
      </p:pic>
      <p:pic>
        <p:nvPicPr>
          <p:cNvPr id="36" name="Picture 35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2375EF55-814D-4444-8DE3-7B462EFB8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796455" y="4101091"/>
            <a:ext cx="671112" cy="39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E85A1453-D4BF-7D47-87C9-D62ECBAA5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15" t="34281" r="48210" b="30430"/>
          <a:stretch/>
        </p:blipFill>
        <p:spPr>
          <a:xfrm>
            <a:off x="0" y="2787805"/>
            <a:ext cx="4301674" cy="4070195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273CE2B-69B2-E143-8FFE-BD72A2053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13" b="1389"/>
          <a:stretch/>
        </p:blipFill>
        <p:spPr>
          <a:xfrm>
            <a:off x="4883178" y="2552361"/>
            <a:ext cx="7308822" cy="4376923"/>
          </a:xfrm>
          <a:prstGeom prst="rect">
            <a:avLst/>
          </a:prstGeom>
        </p:spPr>
      </p:pic>
      <p:pic>
        <p:nvPicPr>
          <p:cNvPr id="15" name="Picture 14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157287D7-5FAF-4949-8F87-E3654B4DF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70" t="10459" r="1219" b="41374"/>
          <a:stretch/>
        </p:blipFill>
        <p:spPr>
          <a:xfrm>
            <a:off x="3837751" y="2552360"/>
            <a:ext cx="1045427" cy="4305639"/>
          </a:xfrm>
          <a:prstGeom prst="rect">
            <a:avLst/>
          </a:prstGeom>
        </p:spPr>
      </p:pic>
      <p:pic>
        <p:nvPicPr>
          <p:cNvPr id="17" name="Picture 16" descr="A computer screen capture&#10;&#10;Description automatically generated with medium confidence">
            <a:extLst>
              <a:ext uri="{FF2B5EF4-FFF2-40B4-BE49-F238E27FC236}">
                <a16:creationId xmlns:a16="http://schemas.microsoft.com/office/drawing/2014/main" id="{25F11F7D-B9E2-4645-B369-102604629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" t="8018" r="45870" b="88637"/>
          <a:stretch/>
        </p:blipFill>
        <p:spPr>
          <a:xfrm>
            <a:off x="0" y="2552361"/>
            <a:ext cx="3837751" cy="2354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43E33A-354D-A34F-B678-C53EE4C50303}"/>
              </a:ext>
            </a:extLst>
          </p:cNvPr>
          <p:cNvSpPr txBox="1"/>
          <p:nvPr/>
        </p:nvSpPr>
        <p:spPr>
          <a:xfrm>
            <a:off x="-1" y="134974"/>
            <a:ext cx="6095963" cy="234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Real Life Case with Cross-Section – 2019/08/03</a:t>
            </a:r>
          </a:p>
          <a:p>
            <a:r>
              <a:rPr lang="en-US" b="1" dirty="0"/>
              <a:t>KMLB WSR-88D</a:t>
            </a:r>
          </a:p>
          <a:p>
            <a:pPr marL="285750" indent="-285750">
              <a:buFontTx/>
              <a:buChar char="-"/>
            </a:pPr>
            <a:r>
              <a:rPr lang="en-US" dirty="0"/>
              <a:t>Time-stamp where storm was most mature (15:38:57 UTC)</a:t>
            </a:r>
          </a:p>
          <a:p>
            <a:pPr marL="285750" indent="-285750">
              <a:buFontTx/>
              <a:buChar char="-"/>
            </a:pPr>
            <a:r>
              <a:rPr lang="en-US" dirty="0"/>
              <a:t>Maximum </a:t>
            </a:r>
            <a:r>
              <a:rPr lang="en-US" dirty="0" err="1"/>
              <a:t>dbz</a:t>
            </a:r>
            <a:r>
              <a:rPr lang="en-US" dirty="0"/>
              <a:t>: 51-54 </a:t>
            </a:r>
            <a:r>
              <a:rPr lang="en-US" dirty="0" err="1"/>
              <a:t>dbz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Cloud top height (according to radar): 15km</a:t>
            </a:r>
          </a:p>
          <a:p>
            <a:pPr marL="285750" indent="-285750">
              <a:buFontTx/>
              <a:buChar char="-"/>
            </a:pPr>
            <a:r>
              <a:rPr lang="en-US" dirty="0"/>
              <a:t>Anvil extent (white line) based on radar: </a:t>
            </a:r>
            <a:r>
              <a:rPr lang="en-US" b="1" dirty="0"/>
              <a:t>54 km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Interestingly, anvil extent 10 minutes later (based on aircraft observations [Nev. Probe] : Approx. 90 - 100 km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17F8ED-1994-3C4F-9237-90E9297F823D}"/>
              </a:ext>
            </a:extLst>
          </p:cNvPr>
          <p:cNvCxnSpPr/>
          <p:nvPr/>
        </p:nvCxnSpPr>
        <p:spPr>
          <a:xfrm>
            <a:off x="6096000" y="4291584"/>
            <a:ext cx="4303776" cy="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CF1BF3C-9FF1-0A49-92C2-EE648940B286}"/>
              </a:ext>
            </a:extLst>
          </p:cNvPr>
          <p:cNvCxnSpPr>
            <a:cxnSpLocks/>
          </p:cNvCxnSpPr>
          <p:nvPr/>
        </p:nvCxnSpPr>
        <p:spPr>
          <a:xfrm flipV="1">
            <a:off x="6096000" y="4215384"/>
            <a:ext cx="0" cy="15240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2398C3-DCF5-634E-B098-15739746C254}"/>
              </a:ext>
            </a:extLst>
          </p:cNvPr>
          <p:cNvCxnSpPr>
            <a:cxnSpLocks/>
          </p:cNvCxnSpPr>
          <p:nvPr/>
        </p:nvCxnSpPr>
        <p:spPr>
          <a:xfrm flipV="1">
            <a:off x="10401648" y="4215384"/>
            <a:ext cx="0" cy="15240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16DEF1C-3105-FA41-9977-0BE349AA8010}"/>
              </a:ext>
            </a:extLst>
          </p:cNvPr>
          <p:cNvSpPr txBox="1"/>
          <p:nvPr/>
        </p:nvSpPr>
        <p:spPr>
          <a:xfrm>
            <a:off x="6096000" y="134973"/>
            <a:ext cx="596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Aircraft Measurements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Aircraft sampled this storm at (15:50:00 UTC)</a:t>
            </a:r>
          </a:p>
          <a:p>
            <a:pPr marL="285750" indent="-285750">
              <a:buFontTx/>
              <a:buChar char="-"/>
            </a:pPr>
            <a:r>
              <a:rPr lang="en-US" dirty="0"/>
              <a:t>Height: 10 km</a:t>
            </a:r>
          </a:p>
          <a:p>
            <a:pPr marL="285750" indent="-285750">
              <a:buFontTx/>
              <a:buChar char="-"/>
            </a:pPr>
            <a:r>
              <a:rPr lang="en-US" dirty="0"/>
              <a:t>Temperature Range: -34.5°C  to -32.5°C  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3F52D2-C563-F749-83FB-7D2906362FC4}"/>
              </a:ext>
            </a:extLst>
          </p:cNvPr>
          <p:cNvCxnSpPr/>
          <p:nvPr/>
        </p:nvCxnSpPr>
        <p:spPr>
          <a:xfrm>
            <a:off x="6095962" y="134973"/>
            <a:ext cx="0" cy="2183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5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06FBB-C43E-584E-B3EF-B53AE7FE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28" y="0"/>
            <a:ext cx="2594610" cy="1325563"/>
          </a:xfrm>
        </p:spPr>
        <p:txBody>
          <a:bodyPr/>
          <a:lstStyle/>
          <a:p>
            <a:r>
              <a:rPr lang="en-US" b="1" dirty="0"/>
              <a:t>WDM 6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FB9E9E0-FD96-DF43-89CC-2AC4BF6C8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208534"/>
            <a:ext cx="6091161" cy="4649466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22C033C-C959-2845-BA62-200E29826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12435"/>
            <a:ext cx="6100838" cy="3648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DCD67-5E5E-E246-A9C9-345CC5338DB9}"/>
              </a:ext>
            </a:extLst>
          </p:cNvPr>
          <p:cNvSpPr txBox="1"/>
          <p:nvPr/>
        </p:nvSpPr>
        <p:spPr>
          <a:xfrm>
            <a:off x="308228" y="973183"/>
            <a:ext cx="545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Reflectivity (vert. cross-section): 45 – 50 </a:t>
            </a:r>
            <a:r>
              <a:rPr lang="en-US" dirty="0" err="1"/>
              <a:t>dbz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Anvil Extent: 37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at 10 km AGL: -35°C to -30°C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FDA404-8FF5-884A-B54C-9EF68231A332}"/>
              </a:ext>
            </a:extLst>
          </p:cNvPr>
          <p:cNvCxnSpPr/>
          <p:nvPr/>
        </p:nvCxnSpPr>
        <p:spPr>
          <a:xfrm>
            <a:off x="2902838" y="4025779"/>
            <a:ext cx="0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20751853-6A01-F740-B103-2C87543EE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05" y="0"/>
            <a:ext cx="3739789" cy="32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5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49D5-FD6E-2D4F-8359-054FD35B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144486" cy="1325563"/>
          </a:xfrm>
        </p:spPr>
        <p:txBody>
          <a:bodyPr/>
          <a:lstStyle/>
          <a:p>
            <a:r>
              <a:rPr lang="en-US" b="1" dirty="0"/>
              <a:t>Lin et al.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329DD7F-8548-B04B-8434-DD1ECAA1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172144"/>
            <a:ext cx="6089904" cy="4648506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CA02B52-39DC-0048-A6D6-849FADEB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164" y="3209544"/>
            <a:ext cx="6100836" cy="36484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A43974-158F-F94B-B835-833615065DEC}"/>
              </a:ext>
            </a:extLst>
          </p:cNvPr>
          <p:cNvSpPr txBox="1"/>
          <p:nvPr/>
        </p:nvSpPr>
        <p:spPr>
          <a:xfrm>
            <a:off x="308228" y="973183"/>
            <a:ext cx="545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 Reflectivity (vert. cross-section): 55 – 60 </a:t>
            </a:r>
            <a:r>
              <a:rPr lang="en-US" dirty="0" err="1"/>
              <a:t>dbz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Anvil Extent: 36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 at 10 km AGL: -35°C to -30°C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00414029-E92A-6746-897F-555E9174B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624" y="0"/>
            <a:ext cx="3730242" cy="32436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E6A65B-95CE-6740-8622-998CB2488704}"/>
              </a:ext>
            </a:extLst>
          </p:cNvPr>
          <p:cNvCxnSpPr/>
          <p:nvPr/>
        </p:nvCxnSpPr>
        <p:spPr>
          <a:xfrm>
            <a:off x="2848652" y="3937725"/>
            <a:ext cx="0" cy="3048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5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9879</TotalTime>
  <Words>951</Words>
  <Application>Microsoft Macintosh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Florida Cirrus Anvil Extent during CapeEx19 using the WRF-ARW</vt:lpstr>
      <vt:lpstr>Background Information</vt:lpstr>
      <vt:lpstr>Methodology</vt:lpstr>
      <vt:lpstr>Data – WRF Model</vt:lpstr>
      <vt:lpstr>Data – CapeEx19</vt:lpstr>
      <vt:lpstr>PowerPoint Presentation</vt:lpstr>
      <vt:lpstr>PowerPoint Presentation</vt:lpstr>
      <vt:lpstr>WDM 6</vt:lpstr>
      <vt:lpstr>Lin et al.</vt:lpstr>
      <vt:lpstr>WSM 5</vt:lpstr>
      <vt:lpstr>WDM 5</vt:lpstr>
      <vt:lpstr>Results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Florida Cirrus Anvil Extent using the WRF-ARW</dc:title>
  <dc:creator>Nairy, Christian</dc:creator>
  <cp:lastModifiedBy>Nairy, Christian</cp:lastModifiedBy>
  <cp:revision>27</cp:revision>
  <dcterms:created xsi:type="dcterms:W3CDTF">2021-04-26T17:04:29Z</dcterms:created>
  <dcterms:modified xsi:type="dcterms:W3CDTF">2021-05-03T15:39:48Z</dcterms:modified>
</cp:coreProperties>
</file>