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380" r:id="rId4"/>
    <p:sldId id="258" r:id="rId5"/>
    <p:sldId id="259" r:id="rId6"/>
    <p:sldId id="313" r:id="rId7"/>
    <p:sldId id="304" r:id="rId8"/>
    <p:sldId id="324" r:id="rId9"/>
    <p:sldId id="325" r:id="rId10"/>
    <p:sldId id="326" r:id="rId11"/>
    <p:sldId id="328" r:id="rId12"/>
    <p:sldId id="318" r:id="rId13"/>
    <p:sldId id="319" r:id="rId14"/>
    <p:sldId id="317" r:id="rId15"/>
    <p:sldId id="322" r:id="rId16"/>
    <p:sldId id="336" r:id="rId17"/>
    <p:sldId id="294" r:id="rId18"/>
    <p:sldId id="320" r:id="rId19"/>
    <p:sldId id="327" r:id="rId20"/>
    <p:sldId id="337" r:id="rId21"/>
    <p:sldId id="377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23" r:id="rId30"/>
    <p:sldId id="312" r:id="rId31"/>
    <p:sldId id="295" r:id="rId32"/>
    <p:sldId id="333" r:id="rId33"/>
    <p:sldId id="334" r:id="rId34"/>
    <p:sldId id="335" r:id="rId35"/>
    <p:sldId id="378" r:id="rId36"/>
    <p:sldId id="374" r:id="rId37"/>
    <p:sldId id="379" r:id="rId38"/>
    <p:sldId id="375" r:id="rId39"/>
    <p:sldId id="381" r:id="rId40"/>
    <p:sldId id="376" r:id="rId41"/>
    <p:sldId id="338" r:id="rId42"/>
    <p:sldId id="349" r:id="rId43"/>
    <p:sldId id="350" r:id="rId44"/>
    <p:sldId id="358" r:id="rId45"/>
    <p:sldId id="356" r:id="rId46"/>
    <p:sldId id="351" r:id="rId47"/>
    <p:sldId id="359" r:id="rId48"/>
    <p:sldId id="357" r:id="rId49"/>
    <p:sldId id="352" r:id="rId50"/>
    <p:sldId id="360" r:id="rId51"/>
    <p:sldId id="362" r:id="rId52"/>
    <p:sldId id="353" r:id="rId53"/>
    <p:sldId id="361" r:id="rId54"/>
    <p:sldId id="365" r:id="rId55"/>
    <p:sldId id="355" r:id="rId56"/>
    <p:sldId id="364" r:id="rId57"/>
    <p:sldId id="366" r:id="rId58"/>
    <p:sldId id="354" r:id="rId59"/>
    <p:sldId id="36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921"/>
  </p:normalViewPr>
  <p:slideViewPr>
    <p:cSldViewPr snapToGrid="0" snapToObjects="1">
      <p:cViewPr>
        <p:scale>
          <a:sx n="108" d="100"/>
          <a:sy n="108" d="100"/>
        </p:scale>
        <p:origin x="64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157EA-F21C-414A-885F-2BD7898BBB75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D2E49-CB34-E943-98DC-676E89138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76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y – axis to Relative chain aggregate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2E49-CB34-E943-98DC-676E891383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1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B2B1-F304-8640-A0B1-52A119176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07712-C3E6-CB44-A8FA-76FA72B55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7AA2E-3F7E-6547-BAA9-0BB9C375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3DC2-2FBD-B14C-851D-E945B558E382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83408-A008-9C4E-82B4-A3733B18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C674C-EA54-EA42-AA8F-4C4FAA9C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7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2704-DAE9-1146-B393-C919C043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B46A2-27F2-9845-88D2-811379365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BCF63-417C-7B40-B5FE-E4A2356D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68FE-1B60-6D4C-BED1-D5254628A6E1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8F55-BC73-4A4C-A9DB-21380692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71B41-FE61-F544-A8AC-6ECA3E5F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1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F4978-D328-F248-8464-770E26F9C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F927B-4E6D-4E46-923A-80536816C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CC601-0887-1F45-9ECF-C04B6E89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4D65D-C3A3-3C40-95C0-745898C035BE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0775-5867-B747-9ED7-62209FF0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84DA5-6C51-F04A-AFF5-5E19A4F1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F1C8-63D2-F146-B4E6-45FFA2EA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6827-72F4-EB4E-B1B3-BB30F6CF7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9FCD-7FD0-3544-B2D3-53D83D63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3781-3432-2F4C-A170-2C4BBB15954D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0A3AE-6AC7-D641-A42D-84E1DABE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EE-B7C0-2247-9FAD-656D34A4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F4F9-BBA1-3542-905E-A84E6BD0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0D28E-CF2E-9B41-9ED0-099E6E0DE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74C0-C5D5-1247-BA73-684A66E5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EB5C-F65B-3E45-8ABB-811A03EEAB21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8AAA-AD0F-9C49-820D-88DBEBE2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FA27-FC27-9B4A-986C-8D51590F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AD07-488B-3D4D-9BE2-63CCDF1A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C1FA2-30CD-7345-98E7-A40FA66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0448F-46F7-964D-955B-9FD27489F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1CAB-8A64-3B4C-BEB9-DEC161EB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F6BD-5B60-294F-92DC-48C09C8B8E18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0BC16-FC1B-CB47-90D0-3F2656B6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CB314-0D11-7C42-9489-B86134CF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8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2E97-8BDD-4D42-A726-8D18764D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A4525-894D-C347-A136-64B216392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1B4A7-6CF1-C247-B204-8DB233914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7FDBAB-54AB-1546-BD91-2194F7CF5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38D0C-1A15-A244-9C96-6EB68B4FF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BB41F2-176D-2142-9B9D-99BF3A2E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1B98-D688-C04A-BBBD-72D8CDA52F2F}" type="datetime1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B8A14-2F9E-E744-B6EE-2A83D9C4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ABA9A-F4C5-A44C-BDB5-78FEA0DF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2DEE-0D91-9849-9AC7-FD4CD091C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55494-5CDA-054D-8665-18D4A30D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7616-5E8C-8E4F-8518-E56F7D143E67}" type="datetime1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DFE4B-1A57-E542-80CB-8AC052A6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3AF8-61A2-E245-A27F-2EA18FBF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2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7DFCB-5B59-7C4A-92C4-632DF369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7558-2B68-594B-BDBF-5D5D3AC8CFA4}" type="datetime1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997B9B-688B-1A4D-82AA-33CD9946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1796C-B2EE-0E47-8A14-E826C55C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EDC-CEAD-FA4A-8DA1-2AA8E0BC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CC604-6D5F-0E4E-A8A8-BB6205014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038D6-9EA3-E144-9BA5-4DC883953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AFA4C-B6BE-1F47-94A1-0E4D8E2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D8B9-5EEC-A54B-8700-D6199F77FB38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577E2-4AA8-FD41-AE71-98CFA39C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B32E4-3EF4-B64F-A47C-35DA7605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11F6-325D-0C41-8CAD-DECCB134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73FC18-BB6F-1D43-A493-89AF29BDA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72B8C-FECD-AF45-84D7-874AB5E5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9ABB4-E2DC-F14E-9FDF-95AE7D29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9382-B671-8E4D-8661-F40A9CAE93B0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5A1ED-2E24-3940-BFA1-FE34725E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B4F63-913E-D64A-9B30-42330A8D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8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A7276-2BA2-C24F-8675-20CD7DB5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DCBAA-AD62-CF4E-AF43-529590C93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B445-858B-1F47-BA8B-755FECCAE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C4EF7-C585-104E-A279-834A11C93EA3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27CB7-9696-AF47-8645-AA7CBEBE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AAEA1-095E-E241-9C73-5DF596D28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F4951-65A3-DD4E-947C-2E4B733D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1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75CA-4618-3940-8FC1-624E4EF1A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Committee  Meeting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C54BA2-381E-9E47-887E-942C7BEE9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 April 2022</a:t>
            </a:r>
          </a:p>
          <a:p>
            <a:r>
              <a:rPr lang="en-US" dirty="0"/>
              <a:t>Christian Nairy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2F8AC-C79C-1D4B-982E-03C8DFDF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30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helf, colorful&#10;&#10;Description automatically generated">
            <a:extLst>
              <a:ext uri="{FF2B5EF4-FFF2-40B4-BE49-F238E27FC236}">
                <a16:creationId xmlns:a16="http://schemas.microsoft.com/office/drawing/2014/main" id="{910615AF-2C20-A143-AC51-8D91391C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A1CB4-349A-B546-A814-1EC5E18B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79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40399FB-BD3F-A54F-87F6-16FBC415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1" y="520150"/>
            <a:ext cx="8567057" cy="58177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41E25-1471-094C-B02F-53AADA7A3A20}"/>
              </a:ext>
            </a:extLst>
          </p:cNvPr>
          <p:cNvCxnSpPr>
            <a:cxnSpLocks/>
          </p:cNvCxnSpPr>
          <p:nvPr/>
        </p:nvCxnSpPr>
        <p:spPr>
          <a:xfrm>
            <a:off x="9945665" y="5043813"/>
            <a:ext cx="1" cy="461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50A4E-C754-3742-9E55-EC7DE22DC796}"/>
              </a:ext>
            </a:extLst>
          </p:cNvPr>
          <p:cNvCxnSpPr>
            <a:cxnSpLocks/>
          </p:cNvCxnSpPr>
          <p:nvPr/>
        </p:nvCxnSpPr>
        <p:spPr>
          <a:xfrm>
            <a:off x="6576164" y="5505189"/>
            <a:ext cx="3369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23FABF-9B78-D949-9182-DFD8158A955D}"/>
              </a:ext>
            </a:extLst>
          </p:cNvPr>
          <p:cNvCxnSpPr>
            <a:cxnSpLocks/>
          </p:cNvCxnSpPr>
          <p:nvPr/>
        </p:nvCxnSpPr>
        <p:spPr>
          <a:xfrm>
            <a:off x="5267195" y="5085566"/>
            <a:ext cx="0" cy="4258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9CAA4E-7960-5C45-8907-F3A8390D94B8}"/>
              </a:ext>
            </a:extLst>
          </p:cNvPr>
          <p:cNvCxnSpPr>
            <a:cxnSpLocks/>
          </p:cNvCxnSpPr>
          <p:nvPr/>
        </p:nvCxnSpPr>
        <p:spPr>
          <a:xfrm flipV="1">
            <a:off x="5267195" y="4966570"/>
            <a:ext cx="0" cy="11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7F8C44-C5CB-B745-B79B-74312C6BD16C}"/>
              </a:ext>
            </a:extLst>
          </p:cNvPr>
          <p:cNvCxnSpPr>
            <a:cxnSpLocks/>
          </p:cNvCxnSpPr>
          <p:nvPr/>
        </p:nvCxnSpPr>
        <p:spPr>
          <a:xfrm flipH="1">
            <a:off x="6294496" y="4741101"/>
            <a:ext cx="1590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9ECB2C-5D74-984A-BBC6-4E5D73A10B89}"/>
              </a:ext>
            </a:extLst>
          </p:cNvPr>
          <p:cNvCxnSpPr>
            <a:cxnSpLocks/>
          </p:cNvCxnSpPr>
          <p:nvPr/>
        </p:nvCxnSpPr>
        <p:spPr>
          <a:xfrm flipV="1">
            <a:off x="7885134" y="4590789"/>
            <a:ext cx="0" cy="150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4CC90-F603-FA4C-8435-227458940AF5}"/>
              </a:ext>
            </a:extLst>
          </p:cNvPr>
          <p:cNvCxnSpPr>
            <a:cxnSpLocks/>
          </p:cNvCxnSpPr>
          <p:nvPr/>
        </p:nvCxnSpPr>
        <p:spPr>
          <a:xfrm>
            <a:off x="7885134" y="4203700"/>
            <a:ext cx="0" cy="3870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88BD8-8ABF-EE4B-893C-194490EF59AF}"/>
              </a:ext>
            </a:extLst>
          </p:cNvPr>
          <p:cNvCxnSpPr>
            <a:cxnSpLocks/>
          </p:cNvCxnSpPr>
          <p:nvPr/>
        </p:nvCxnSpPr>
        <p:spPr>
          <a:xfrm>
            <a:off x="8296070" y="4534422"/>
            <a:ext cx="501525" cy="5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B0DD2-90E9-1042-8350-95F7AA9FDA5F}"/>
              </a:ext>
            </a:extLst>
          </p:cNvPr>
          <p:cNvCxnSpPr>
            <a:cxnSpLocks/>
          </p:cNvCxnSpPr>
          <p:nvPr/>
        </p:nvCxnSpPr>
        <p:spPr>
          <a:xfrm flipV="1">
            <a:off x="8797595" y="4590790"/>
            <a:ext cx="0" cy="15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2B4928-C2C9-6944-BD40-EFE0824665F1}"/>
              </a:ext>
            </a:extLst>
          </p:cNvPr>
          <p:cNvCxnSpPr>
            <a:cxnSpLocks/>
          </p:cNvCxnSpPr>
          <p:nvPr/>
        </p:nvCxnSpPr>
        <p:spPr>
          <a:xfrm flipH="1">
            <a:off x="8797595" y="4741101"/>
            <a:ext cx="41093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496F7A-DE51-DA4A-BB54-0C5551D6E05F}"/>
              </a:ext>
            </a:extLst>
          </p:cNvPr>
          <p:cNvCxnSpPr>
            <a:cxnSpLocks/>
          </p:cNvCxnSpPr>
          <p:nvPr/>
        </p:nvCxnSpPr>
        <p:spPr>
          <a:xfrm>
            <a:off x="9208532" y="4741101"/>
            <a:ext cx="0" cy="338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95EBB-9567-2848-A132-E10C91109A58}"/>
              </a:ext>
            </a:extLst>
          </p:cNvPr>
          <p:cNvCxnSpPr>
            <a:cxnSpLocks/>
          </p:cNvCxnSpPr>
          <p:nvPr/>
        </p:nvCxnSpPr>
        <p:spPr>
          <a:xfrm>
            <a:off x="9208532" y="5079304"/>
            <a:ext cx="217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3EE71-B2AF-9A41-A9CB-BF9C0BED576F}"/>
              </a:ext>
            </a:extLst>
          </p:cNvPr>
          <p:cNvCxnSpPr>
            <a:cxnSpLocks/>
          </p:cNvCxnSpPr>
          <p:nvPr/>
        </p:nvCxnSpPr>
        <p:spPr>
          <a:xfrm flipV="1">
            <a:off x="9425836" y="5079304"/>
            <a:ext cx="0" cy="81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3752D-D698-3D40-B4A0-16419C7664FF}"/>
              </a:ext>
            </a:extLst>
          </p:cNvPr>
          <p:cNvCxnSpPr>
            <a:cxnSpLocks/>
          </p:cNvCxnSpPr>
          <p:nvPr/>
        </p:nvCxnSpPr>
        <p:spPr>
          <a:xfrm flipH="1">
            <a:off x="9425836" y="5160723"/>
            <a:ext cx="30688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341828-B629-ED4E-9989-C3C0A4ADE752}"/>
              </a:ext>
            </a:extLst>
          </p:cNvPr>
          <p:cNvCxnSpPr>
            <a:cxnSpLocks/>
          </p:cNvCxnSpPr>
          <p:nvPr/>
        </p:nvCxnSpPr>
        <p:spPr>
          <a:xfrm flipV="1">
            <a:off x="9732723" y="5043813"/>
            <a:ext cx="0" cy="116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B0CB0-7B46-7B4B-A91A-72570030316E}"/>
              </a:ext>
            </a:extLst>
          </p:cNvPr>
          <p:cNvCxnSpPr>
            <a:cxnSpLocks/>
          </p:cNvCxnSpPr>
          <p:nvPr/>
        </p:nvCxnSpPr>
        <p:spPr>
          <a:xfrm flipH="1">
            <a:off x="9732723" y="5043813"/>
            <a:ext cx="212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FCA06-42CA-C049-8870-695F7D86EE9B}"/>
              </a:ext>
            </a:extLst>
          </p:cNvPr>
          <p:cNvCxnSpPr>
            <a:cxnSpLocks/>
          </p:cNvCxnSpPr>
          <p:nvPr/>
        </p:nvCxnSpPr>
        <p:spPr>
          <a:xfrm flipH="1">
            <a:off x="7743172" y="3261783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7C35E9-95CD-4945-972D-518B13A30D87}"/>
              </a:ext>
            </a:extLst>
          </p:cNvPr>
          <p:cNvCxnSpPr>
            <a:cxnSpLocks/>
          </p:cNvCxnSpPr>
          <p:nvPr/>
        </p:nvCxnSpPr>
        <p:spPr>
          <a:xfrm flipV="1">
            <a:off x="7743172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94A9AE-17A7-B941-B502-84DBEE48C561}"/>
              </a:ext>
            </a:extLst>
          </p:cNvPr>
          <p:cNvCxnSpPr>
            <a:cxnSpLocks/>
          </p:cNvCxnSpPr>
          <p:nvPr/>
        </p:nvCxnSpPr>
        <p:spPr>
          <a:xfrm flipV="1">
            <a:off x="8260915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BE2E1-EC5D-A64A-BBC4-4C632BC0B1C5}"/>
              </a:ext>
            </a:extLst>
          </p:cNvPr>
          <p:cNvCxnSpPr>
            <a:cxnSpLocks/>
          </p:cNvCxnSpPr>
          <p:nvPr/>
        </p:nvCxnSpPr>
        <p:spPr>
          <a:xfrm flipH="1">
            <a:off x="7743171" y="3770334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480E9-7579-D046-815B-533BC56FFF64}"/>
              </a:ext>
            </a:extLst>
          </p:cNvPr>
          <p:cNvCxnSpPr>
            <a:cxnSpLocks/>
          </p:cNvCxnSpPr>
          <p:nvPr/>
        </p:nvCxnSpPr>
        <p:spPr>
          <a:xfrm>
            <a:off x="5267195" y="4966570"/>
            <a:ext cx="10273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9029C5-D265-9A40-9841-2B243A7722AB}"/>
              </a:ext>
            </a:extLst>
          </p:cNvPr>
          <p:cNvCxnSpPr>
            <a:cxnSpLocks/>
          </p:cNvCxnSpPr>
          <p:nvPr/>
        </p:nvCxnSpPr>
        <p:spPr>
          <a:xfrm>
            <a:off x="6294496" y="4741101"/>
            <a:ext cx="0" cy="225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3C58F-A6A0-664C-8562-58342DE347AA}"/>
              </a:ext>
            </a:extLst>
          </p:cNvPr>
          <p:cNvCxnSpPr>
            <a:cxnSpLocks/>
          </p:cNvCxnSpPr>
          <p:nvPr/>
        </p:nvCxnSpPr>
        <p:spPr>
          <a:xfrm>
            <a:off x="5267195" y="5505189"/>
            <a:ext cx="13089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2B1429-11AF-2546-86D4-DE06CAF2D562}"/>
              </a:ext>
            </a:extLst>
          </p:cNvPr>
          <p:cNvCxnSpPr>
            <a:cxnSpLocks/>
          </p:cNvCxnSpPr>
          <p:nvPr/>
        </p:nvCxnSpPr>
        <p:spPr>
          <a:xfrm>
            <a:off x="4593044" y="4665945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E8104F-9DB3-8F4E-BF95-A783EC4C14C0}"/>
              </a:ext>
            </a:extLst>
          </p:cNvPr>
          <p:cNvCxnSpPr>
            <a:cxnSpLocks/>
          </p:cNvCxnSpPr>
          <p:nvPr/>
        </p:nvCxnSpPr>
        <p:spPr>
          <a:xfrm>
            <a:off x="4920809" y="4677426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584099-F5CF-E841-B259-20474398276C}"/>
              </a:ext>
            </a:extLst>
          </p:cNvPr>
          <p:cNvCxnSpPr>
            <a:cxnSpLocks/>
          </p:cNvCxnSpPr>
          <p:nvPr/>
        </p:nvCxnSpPr>
        <p:spPr>
          <a:xfrm>
            <a:off x="4593044" y="4677426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D4F572-E815-DC42-B12B-0841B3F17B7B}"/>
              </a:ext>
            </a:extLst>
          </p:cNvPr>
          <p:cNvCxnSpPr>
            <a:cxnSpLocks/>
          </p:cNvCxnSpPr>
          <p:nvPr/>
        </p:nvCxnSpPr>
        <p:spPr>
          <a:xfrm>
            <a:off x="4584953" y="4917507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5F65E9-5342-3E4D-8CA8-93B5384C9C33}"/>
              </a:ext>
            </a:extLst>
          </p:cNvPr>
          <p:cNvCxnSpPr>
            <a:cxnSpLocks/>
          </p:cNvCxnSpPr>
          <p:nvPr/>
        </p:nvCxnSpPr>
        <p:spPr>
          <a:xfrm>
            <a:off x="7908471" y="4203700"/>
            <a:ext cx="3875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2598D8-85D8-B946-A8BE-6FB532DC07D5}"/>
              </a:ext>
            </a:extLst>
          </p:cNvPr>
          <p:cNvCxnSpPr>
            <a:cxnSpLocks/>
          </p:cNvCxnSpPr>
          <p:nvPr/>
        </p:nvCxnSpPr>
        <p:spPr>
          <a:xfrm flipV="1">
            <a:off x="8296070" y="4203700"/>
            <a:ext cx="0" cy="3307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853C96-95AF-3246-A46E-A25AFD3E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0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1DCBA1D-DB6E-784B-8142-48731EAF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11353800" cy="614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0B5336-3C4E-F64F-B6B8-F7C4BAC52F71}"/>
              </a:ext>
            </a:extLst>
          </p:cNvPr>
          <p:cNvSpPr txBox="1"/>
          <p:nvPr/>
        </p:nvSpPr>
        <p:spPr>
          <a:xfrm>
            <a:off x="296883" y="6488668"/>
            <a:ext cx="144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*PHIPS Data*</a:t>
            </a:r>
          </a:p>
        </p:txBody>
      </p:sp>
    </p:spTree>
    <p:extLst>
      <p:ext uri="{BB962C8B-B14F-4D97-AF65-F5344CB8AC3E}">
        <p14:creationId xmlns:p14="http://schemas.microsoft.com/office/powerpoint/2010/main" val="100569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A19F4698-1757-1547-B462-49BD514C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09" y="-2079"/>
            <a:ext cx="10706582" cy="6358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D9F11-63B8-0847-A43F-4E5814192440}"/>
              </a:ext>
            </a:extLst>
          </p:cNvPr>
          <p:cNvSpPr txBox="1"/>
          <p:nvPr/>
        </p:nvSpPr>
        <p:spPr>
          <a:xfrm>
            <a:off x="296883" y="6488668"/>
            <a:ext cx="144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*PHIPS Data*</a:t>
            </a:r>
          </a:p>
        </p:txBody>
      </p:sp>
    </p:spTree>
    <p:extLst>
      <p:ext uri="{BB962C8B-B14F-4D97-AF65-F5344CB8AC3E}">
        <p14:creationId xmlns:p14="http://schemas.microsoft.com/office/powerpoint/2010/main" val="122042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707D-77ED-764B-B99B-0C4038CE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4D00BA4-542C-CA46-BC45-1F1FF403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28" y="0"/>
            <a:ext cx="8835744" cy="5984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36C5A-32E5-B94F-B6EF-6EC458990CE9}"/>
              </a:ext>
            </a:extLst>
          </p:cNvPr>
          <p:cNvSpPr txBox="1"/>
          <p:nvPr/>
        </p:nvSpPr>
        <p:spPr>
          <a:xfrm>
            <a:off x="0" y="6488668"/>
            <a:ext cx="285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*Using ‘all in’ PHIPS images*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4ED83-7654-D840-88F0-942A66B99C3C}"/>
              </a:ext>
            </a:extLst>
          </p:cNvPr>
          <p:cNvSpPr txBox="1"/>
          <p:nvPr/>
        </p:nvSpPr>
        <p:spPr>
          <a:xfrm>
            <a:off x="2911990" y="3738621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C31B9-9234-2940-B561-001A34F31576}"/>
              </a:ext>
            </a:extLst>
          </p:cNvPr>
          <p:cNvSpPr txBox="1"/>
          <p:nvPr/>
        </p:nvSpPr>
        <p:spPr>
          <a:xfrm>
            <a:off x="2912238" y="3239591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B1E4B-9D0A-4643-B8EC-51FABB23A59B}"/>
              </a:ext>
            </a:extLst>
          </p:cNvPr>
          <p:cNvSpPr txBox="1"/>
          <p:nvPr/>
        </p:nvSpPr>
        <p:spPr>
          <a:xfrm>
            <a:off x="2912238" y="2788048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3594076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3D64D5-C117-894D-AD93-0D736A368019}"/>
              </a:ext>
            </a:extLst>
          </p:cNvPr>
          <p:cNvSpPr txBox="1"/>
          <p:nvPr/>
        </p:nvSpPr>
        <p:spPr>
          <a:xfrm>
            <a:off x="0" y="4767194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give confidence to look at the CIP data (which has a higher sampling volume than the PHIPS) and pull the concentration of particles &gt; 495 micro-meters.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Chain aggregates = CIP particle concentrations &gt; 495 um; non-chain aggregates = CIP particle concentrations between 105 – 315 um; Particle buffer zone = CIP particle concentrations between 315 – 495 um.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DBAE036-3C1B-B84C-9A53-39B239FE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79" y="544010"/>
            <a:ext cx="8926286" cy="4745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36CAC-F6ED-A549-AE92-7B054015D73B}"/>
              </a:ext>
            </a:extLst>
          </p:cNvPr>
          <p:cNvSpPr txBox="1"/>
          <p:nvPr/>
        </p:nvSpPr>
        <p:spPr>
          <a:xfrm>
            <a:off x="2775604" y="174678"/>
            <a:ext cx="664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PHIPS Image Data of Particles with a Sizing (D</a:t>
            </a:r>
            <a:r>
              <a:rPr lang="en-US" baseline="-25000" dirty="0"/>
              <a:t>max</a:t>
            </a:r>
            <a:r>
              <a:rPr lang="en-US" dirty="0"/>
              <a:t>) Attribute &gt; 495 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F578C-05F4-7942-B629-CB6A1FB4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7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1529268D-C303-E14F-BCC3-040FCAC3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45" y="3428537"/>
            <a:ext cx="3500968" cy="3319272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96B956B-11AB-4D49-BC62-16DA21EA0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5" y="3430281"/>
            <a:ext cx="3500968" cy="331927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D160C0A-E64A-6745-B68B-D0647AFD8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145" y="-4571"/>
            <a:ext cx="3500968" cy="3319272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C6AADDE1-0C86-7146-A77F-170A0F689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75" y="-4571"/>
            <a:ext cx="3500968" cy="3319272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Chart&#10;&#10;Description automatically generated">
            <a:extLst>
              <a:ext uri="{FF2B5EF4-FFF2-40B4-BE49-F238E27FC236}">
                <a16:creationId xmlns:a16="http://schemas.microsoft.com/office/drawing/2014/main" id="{3838B8C9-960B-5C4D-8E45-486BD69F4C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809"/>
          <a:stretch/>
        </p:blipFill>
        <p:spPr>
          <a:xfrm>
            <a:off x="3467398" y="796358"/>
            <a:ext cx="5179739" cy="699744"/>
          </a:xfrm>
          <a:prstGeom prst="rect">
            <a:avLst/>
          </a:prstGeom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E326ACB-82C3-B84A-A284-1A86313BFC50}"/>
              </a:ext>
            </a:extLst>
          </p:cNvPr>
          <p:cNvGrpSpPr/>
          <p:nvPr/>
        </p:nvGrpSpPr>
        <p:grpSpPr>
          <a:xfrm>
            <a:off x="4060336" y="1475198"/>
            <a:ext cx="3993865" cy="5349504"/>
            <a:chOff x="3591051" y="670563"/>
            <a:chExt cx="4928515" cy="6148926"/>
          </a:xfrm>
        </p:grpSpPr>
        <p:pic>
          <p:nvPicPr>
            <p:cNvPr id="141" name="Picture 140" descr="Diagram&#10;&#10;Description automatically generated">
              <a:extLst>
                <a:ext uri="{FF2B5EF4-FFF2-40B4-BE49-F238E27FC236}">
                  <a16:creationId xmlns:a16="http://schemas.microsoft.com/office/drawing/2014/main" id="{4C476601-7627-6045-BA62-952FC0EB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17974765-368C-C449-B91A-3A3951A5846D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DD93592-7E67-5E4A-A02E-59A8C7DC6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2AA6B19-EEE4-D74D-A7CB-A2BE3CAE9263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DED4D2DF-70FE-EA45-B6EE-923548C73B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Picture 1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38012F5-E482-0E40-9ECB-DB35683CC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DD26C86-4D2A-964B-A25B-FFA3E2C8BADE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1FAE63E-A612-9541-AB98-B972716FE18D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8682D5E-3A1B-7F41-A2A3-7205B9C866EB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A57DC54-878E-054D-8578-8B588CB1A389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89C6C096-27C6-C445-8062-DDE7C017CA4A}"/>
                </a:ext>
              </a:extLst>
            </p:cNvPr>
            <p:cNvCxnSpPr>
              <a:cxnSpLocks/>
              <a:stCxn id="150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EDD63C94-F44B-AA4C-BE3B-962A3BD32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58CB5FDC-3084-224B-BCBB-7D485E0AD198}"/>
                </a:ext>
              </a:extLst>
            </p:cNvPr>
            <p:cNvCxnSpPr>
              <a:cxnSpLocks/>
              <a:stCxn id="147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54291B16-14A4-3E4C-A7EF-4B130FBB5FDB}"/>
                </a:ext>
              </a:extLst>
            </p:cNvPr>
            <p:cNvCxnSpPr>
              <a:cxnSpLocks/>
              <a:stCxn id="149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F97125C-EBF6-DF45-B72D-0556E4315944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1434165-634B-784B-814E-CF3D0FA4D169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84488BD-56CF-5141-8606-7B16D971C5BC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372ECA4-01E1-724E-A7D8-0C5A52271BE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B0FD42FA-1873-6A43-A6D1-34586EAF50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11CB55AA-DC6E-7F41-A6C5-0F573210F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73BAF828-BF5A-6747-B5EE-82F8347957F7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84521466-CC90-DE42-BE10-32BCC82AB1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87C3AF50-97FE-DB48-96EC-0817585CB1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842B0222-0616-1F48-ABC7-92287A2B2F34}"/>
              </a:ext>
            </a:extLst>
          </p:cNvPr>
          <p:cNvSpPr txBox="1"/>
          <p:nvPr/>
        </p:nvSpPr>
        <p:spPr>
          <a:xfrm>
            <a:off x="4278900" y="65226"/>
            <a:ext cx="3634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Total Particle Concentration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1E724-0989-E64D-80BA-1E0B5D38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632" y="108042"/>
            <a:ext cx="2743200" cy="365125"/>
          </a:xfrm>
        </p:spPr>
        <p:txBody>
          <a:bodyPr/>
          <a:lstStyle/>
          <a:p>
            <a:fld id="{C2DF4951-65A3-DD4E-947C-2E4B733D073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9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8A89CA34-E746-BE41-AAC7-2995EDF6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440" y="3429000"/>
            <a:ext cx="3500968" cy="3319272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417E5657-F201-2E4F-B719-FE9EC647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3432175"/>
            <a:ext cx="3500968" cy="3319272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3A06D70D-0485-2549-B424-AAD19A12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110" y="-4557"/>
            <a:ext cx="3500968" cy="3319272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2F726F57-FC4A-AF47-8F2B-2EFDE3B6C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8" y="-2403"/>
            <a:ext cx="3500968" cy="3319272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Chart&#10;&#10;Description automatically generated">
            <a:extLst>
              <a:ext uri="{FF2B5EF4-FFF2-40B4-BE49-F238E27FC236}">
                <a16:creationId xmlns:a16="http://schemas.microsoft.com/office/drawing/2014/main" id="{FA02F636-BA92-0341-9C28-BBF37FBE25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809"/>
          <a:stretch/>
        </p:blipFill>
        <p:spPr>
          <a:xfrm>
            <a:off x="3467398" y="796358"/>
            <a:ext cx="5179739" cy="699744"/>
          </a:xfrm>
          <a:prstGeom prst="rect">
            <a:avLst/>
          </a:prstGeom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5F57B38-D214-0940-A3D9-1BC3F02AA3A5}"/>
              </a:ext>
            </a:extLst>
          </p:cNvPr>
          <p:cNvGrpSpPr/>
          <p:nvPr/>
        </p:nvGrpSpPr>
        <p:grpSpPr>
          <a:xfrm>
            <a:off x="4060336" y="1475198"/>
            <a:ext cx="3993865" cy="5349504"/>
            <a:chOff x="3591051" y="670563"/>
            <a:chExt cx="4928515" cy="6148926"/>
          </a:xfrm>
        </p:grpSpPr>
        <p:pic>
          <p:nvPicPr>
            <p:cNvPr id="141" name="Picture 140" descr="Diagram&#10;&#10;Description automatically generated">
              <a:extLst>
                <a:ext uri="{FF2B5EF4-FFF2-40B4-BE49-F238E27FC236}">
                  <a16:creationId xmlns:a16="http://schemas.microsoft.com/office/drawing/2014/main" id="{05DF2B47-3277-8F49-AB60-C638F515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E62DF6D-24A7-7245-87BA-C6E764D568E5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6D3B8F3-ED70-DE40-A90D-8E7EF232E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7C9E0043-34DD-C845-A93D-97AA965EF7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D4D7D2B5-8BBE-384A-B353-F53161AA7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Picture 1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75F2C25-F36E-6D42-BCC2-61C5F830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B603A3E-6FF8-FD45-BDD4-A22DD9CFF0D8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F21338B-B25D-1D47-9A0B-3FD736B2F20A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DDBC363-D6C7-6145-B86B-0A7B7DD90DC8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6112640-3E5A-5540-A6BD-A25F75D17FCC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4F256ED5-33CD-534E-BDED-532BA98F1E51}"/>
                </a:ext>
              </a:extLst>
            </p:cNvPr>
            <p:cNvCxnSpPr>
              <a:cxnSpLocks/>
              <a:stCxn id="150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21586F6A-56BA-C640-85E1-36A84FE81D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67EFCA92-FD82-5F48-9096-40EBCA65075C}"/>
                </a:ext>
              </a:extLst>
            </p:cNvPr>
            <p:cNvCxnSpPr>
              <a:cxnSpLocks/>
              <a:stCxn id="147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6BCEEB93-BBE6-E441-B183-12D472AE1A32}"/>
                </a:ext>
              </a:extLst>
            </p:cNvPr>
            <p:cNvCxnSpPr>
              <a:cxnSpLocks/>
              <a:stCxn id="149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596FD73-DF44-EA42-A3BB-ED92C6FAA33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F056B10-CFC8-6849-8A00-8DCDB33833CF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4C9FA62-7CF8-174D-ACE2-31F76341F44D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C52C7E2E-4A00-314D-883C-6A89E9746DF5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E4BE5725-2A96-3947-AAD5-5361771704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9DD2A492-A48A-B647-B609-40C82D465A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059D9DAA-90A9-D645-AE63-50DDB550BEFC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8EDEA5DF-7E41-9C49-8E8F-A427529A2D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E5767665-92D2-0149-B278-DADEAE34F2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63159F96-0174-9B44-B0C3-FD03D0119119}"/>
              </a:ext>
            </a:extLst>
          </p:cNvPr>
          <p:cNvSpPr txBox="1"/>
          <p:nvPr/>
        </p:nvSpPr>
        <p:spPr>
          <a:xfrm>
            <a:off x="4062975" y="59772"/>
            <a:ext cx="4066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Chain Aggregate Concentration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E88D3-0E7A-3D4A-9E36-1269275E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7303" y="111210"/>
            <a:ext cx="2743200" cy="365125"/>
          </a:xfrm>
        </p:spPr>
        <p:txBody>
          <a:bodyPr/>
          <a:lstStyle/>
          <a:p>
            <a:fld id="{C2DF4951-65A3-DD4E-947C-2E4B733D073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6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B7A8DA8-A690-7040-81FA-FD397D753E19}"/>
              </a:ext>
            </a:extLst>
          </p:cNvPr>
          <p:cNvGrpSpPr/>
          <p:nvPr/>
        </p:nvGrpSpPr>
        <p:grpSpPr>
          <a:xfrm>
            <a:off x="724809" y="0"/>
            <a:ext cx="7423587" cy="6908957"/>
            <a:chOff x="1829214" y="-2816"/>
            <a:chExt cx="7423587" cy="6908957"/>
          </a:xfrm>
        </p:grpSpPr>
        <p:pic>
          <p:nvPicPr>
            <p:cNvPr id="172" name="Picture 171" descr="Chart&#10;&#10;Description automatically generated">
              <a:extLst>
                <a:ext uri="{FF2B5EF4-FFF2-40B4-BE49-F238E27FC236}">
                  <a16:creationId xmlns:a16="http://schemas.microsoft.com/office/drawing/2014/main" id="{6347ADCC-3BC3-6549-8A32-385CD4B19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7538" y="3427752"/>
              <a:ext cx="3404523" cy="3227832"/>
            </a:xfrm>
            <a:prstGeom prst="rect">
              <a:avLst/>
            </a:prstGeom>
          </p:spPr>
        </p:pic>
        <p:pic>
          <p:nvPicPr>
            <p:cNvPr id="173" name="Picture 172" descr="Chart, line chart&#10;&#10;Description automatically generated">
              <a:extLst>
                <a:ext uri="{FF2B5EF4-FFF2-40B4-BE49-F238E27FC236}">
                  <a16:creationId xmlns:a16="http://schemas.microsoft.com/office/drawing/2014/main" id="{4AFBE134-1323-5443-83DA-504A0139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2821" y="3429659"/>
              <a:ext cx="3404523" cy="3227832"/>
            </a:xfrm>
            <a:prstGeom prst="rect">
              <a:avLst/>
            </a:prstGeom>
          </p:spPr>
        </p:pic>
        <p:pic>
          <p:nvPicPr>
            <p:cNvPr id="174" name="Picture 173" descr="Chart, line chart&#10;&#10;Description automatically generated">
              <a:extLst>
                <a:ext uri="{FF2B5EF4-FFF2-40B4-BE49-F238E27FC236}">
                  <a16:creationId xmlns:a16="http://schemas.microsoft.com/office/drawing/2014/main" id="{469A2B38-CC9B-5143-9CFC-738FBC40E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3187" y="-2816"/>
              <a:ext cx="3404523" cy="3227832"/>
            </a:xfrm>
            <a:prstGeom prst="rect">
              <a:avLst/>
            </a:prstGeom>
          </p:spPr>
        </p:pic>
        <p:pic>
          <p:nvPicPr>
            <p:cNvPr id="175" name="Picture 174" descr="Chart, line chart&#10;&#10;Description automatically generated">
              <a:extLst>
                <a:ext uri="{FF2B5EF4-FFF2-40B4-BE49-F238E27FC236}">
                  <a16:creationId xmlns:a16="http://schemas.microsoft.com/office/drawing/2014/main" id="{0695979F-A45B-DE4A-8910-2FEAD196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214" y="0"/>
              <a:ext cx="3404523" cy="3227832"/>
            </a:xfrm>
            <a:prstGeom prst="rect">
              <a:avLst/>
            </a:prstGeom>
          </p:spPr>
        </p:pic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CE356960-18E9-6B48-81B3-6A91343E3803}"/>
                </a:ext>
              </a:extLst>
            </p:cNvPr>
            <p:cNvCxnSpPr>
              <a:cxnSpLocks/>
              <a:stCxn id="178" idx="1"/>
              <a:endCxn id="177" idx="3"/>
            </p:cNvCxnSpPr>
            <p:nvPr/>
          </p:nvCxnSpPr>
          <p:spPr>
            <a:xfrm flipH="1" flipV="1">
              <a:off x="2214717" y="3248708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6686029-63B5-F047-8EB3-5783EB7DEFFB}"/>
                </a:ext>
              </a:extLst>
            </p:cNvPr>
            <p:cNvSpPr txBox="1"/>
            <p:nvPr/>
          </p:nvSpPr>
          <p:spPr>
            <a:xfrm>
              <a:off x="1924253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731A33E-C2E6-1843-934B-DAC8B93492E3}"/>
                </a:ext>
              </a:extLst>
            </p:cNvPr>
            <p:cNvSpPr txBox="1"/>
            <p:nvPr/>
          </p:nvSpPr>
          <p:spPr>
            <a:xfrm>
              <a:off x="5049400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110C64F3-B1A4-6A4A-BC98-B8EF579C501D}"/>
                </a:ext>
              </a:extLst>
            </p:cNvPr>
            <p:cNvCxnSpPr>
              <a:cxnSpLocks/>
              <a:stCxn id="181" idx="1"/>
              <a:endCxn id="180" idx="3"/>
            </p:cNvCxnSpPr>
            <p:nvPr/>
          </p:nvCxnSpPr>
          <p:spPr>
            <a:xfrm flipH="1" flipV="1">
              <a:off x="2123685" y="6693622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1ACB4FA-D062-2343-B81C-79C9B2DAD6A9}"/>
                </a:ext>
              </a:extLst>
            </p:cNvPr>
            <p:cNvSpPr txBox="1"/>
            <p:nvPr/>
          </p:nvSpPr>
          <p:spPr>
            <a:xfrm>
              <a:off x="1833221" y="650895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AFBDE5F-9BB7-A640-A82E-801210690E77}"/>
                </a:ext>
              </a:extLst>
            </p:cNvPr>
            <p:cNvSpPr txBox="1"/>
            <p:nvPr/>
          </p:nvSpPr>
          <p:spPr>
            <a:xfrm>
              <a:off x="4958368" y="651995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B7D05731-5C79-8D4A-B550-FB313866846C}"/>
                </a:ext>
              </a:extLst>
            </p:cNvPr>
            <p:cNvCxnSpPr/>
            <p:nvPr/>
          </p:nvCxnSpPr>
          <p:spPr>
            <a:xfrm>
              <a:off x="6053314" y="3259708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7A345A9C-2534-BE40-B2AB-5FC18A3C1406}"/>
                </a:ext>
              </a:extLst>
            </p:cNvPr>
            <p:cNvSpPr txBox="1"/>
            <p:nvPr/>
          </p:nvSpPr>
          <p:spPr>
            <a:xfrm>
              <a:off x="5807355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A2905CE9-6D02-0146-A695-1CC490764016}"/>
                </a:ext>
              </a:extLst>
            </p:cNvPr>
            <p:cNvSpPr txBox="1"/>
            <p:nvPr/>
          </p:nvSpPr>
          <p:spPr>
            <a:xfrm>
              <a:off x="8919055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FB300E9A-6EA9-004C-B484-DDBBB6DB71A7}"/>
                </a:ext>
              </a:extLst>
            </p:cNvPr>
            <p:cNvCxnSpPr/>
            <p:nvPr/>
          </p:nvCxnSpPr>
          <p:spPr>
            <a:xfrm>
              <a:off x="6053314" y="6721475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FC25AAD-590D-1C4F-A6D3-17A33B5EA7EC}"/>
                </a:ext>
              </a:extLst>
            </p:cNvPr>
            <p:cNvSpPr txBox="1"/>
            <p:nvPr/>
          </p:nvSpPr>
          <p:spPr>
            <a:xfrm>
              <a:off x="5807355" y="652580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2C629E9-60A5-654F-BAB9-6BDA372B4C95}"/>
                </a:ext>
              </a:extLst>
            </p:cNvPr>
            <p:cNvSpPr txBox="1"/>
            <p:nvPr/>
          </p:nvSpPr>
          <p:spPr>
            <a:xfrm>
              <a:off x="8919055" y="653680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2D872B7-5772-0641-86F7-6B3E6F9BF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63166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43C13FCB-F736-8145-8104-2CA4FA69C39D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2" y="5110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3C1CA03-1917-6C4D-9903-E3684C74DAB8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221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E4B1B4C-558F-B249-9ECC-770ADA87DD7F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5728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78137EA-7E55-A440-9608-197EFC4AE748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001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A1BC739A-CB42-E54E-8926-1FE8522DC66D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525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CAFC34C-1C30-E247-A864-21E424CE4E06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2112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6E3AFE9-FBE2-1441-8C31-7E3B5578B2C4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1731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F0D56AD-452F-8541-B946-5BA68FE78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13333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FA8C26C-06EA-5840-9BAF-581AE757D952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2126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123A058-BAFE-3045-9D78-63CF9699D2A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1237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183C297C-7DF3-574C-9A01-CC27769FEF0A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0589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BC58DD8-C7FD-A643-9CF0-B0815B86922A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001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C317AF2-31C0-EB4B-83D0-8B3C3307B74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9541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7E703BF4-5F96-8640-9AA5-31DE7D00E3C6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9129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3AA10C8C-CFC3-884A-90B9-AA52244499CB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87480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D33235B-1320-2141-91A1-6F626FE0A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03501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E4C0627-DB96-ED4B-A647-82CCB439FD62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9143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07E9838-7090-ED42-BEB8-FB04F15CF9B4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8254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EE5347BA-766B-C74E-8ADD-FAF8B0333D4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7606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7AD173C7-217E-3E42-B6CF-55E9DCDCF53B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703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B0336EB-BCFB-0144-AEE5-C71C7C7E22A6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6558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BE69D06-96D8-3D41-A124-E39792F144C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161458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2114A1F-F937-6643-BAEA-F710F6962198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157648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00FA179E-3336-0840-B07D-26CE34A29B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73669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22BA917-C1BD-1C4C-BF18-BC18321596E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26160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A2E18DF-2505-164D-ABE7-28E0129E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5271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28D310A7-47E9-E84A-B31B-0F0D9E78E30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46230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979529A3-B9CC-2C4B-948B-A765DEB2B186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4051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D75A2C8-8513-1343-A04B-66416A98F9F7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3575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8265A75-5632-DC4B-9BB2-DC89B6D61128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31625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DD70F4D-BB28-E842-9EA7-DBD97E9DC250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227815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F0511493-D317-3E4A-BBC6-E8E956C587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406082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24A61276-49DB-2642-8EDA-79DDE9181BD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879" y="39401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E668A42-3D06-0F46-9E51-7887A4E723F6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8512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1CB374D-8881-EA48-95B3-A49419CDD8B2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78643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FB65CFCD-C5F8-D349-B6BE-916329895440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73267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B754972-7615-8741-96BB-97EFCD2511DA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6850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6B4E865C-03A7-D240-B3AB-904490A2E283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364038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59C234B4-6519-DB4E-8A96-F8164B781B65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360567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5B37CE0-6BC6-5742-B8A1-3B2A781E88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476588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1D260C32-8251-4649-9320-366106F44325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6418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3C54C00-EC55-7D4E-9EBC-5F174726EA03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5529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91E277C-5568-E44E-AEC4-98A9ECE56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48811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5912D2B-4C03-4A42-B3E5-8C7439DF5D65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43096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4BA3CB24-A688-A54B-A650-06C07A619E57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38333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3EFDACC-A179-B046-B8BC-0880348AE28B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434206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458645CD-A9D4-B84E-B1D8-861DD2C82593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430734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CDBA19FA-C9F8-9E40-97ED-81738093A1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5467560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736AEA75-428C-5E4E-B324-B1566938D481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534373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4FE5497-8BDE-454B-AB12-8F64C0307B7C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2580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B1579442-12D6-F947-9917-B5BDFF9936D5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18999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1FEA914F-2030-C346-A169-5423839122FB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1328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A66D493-4BCF-7B44-A08E-A762C3D2BDC1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0852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954ADD1-94EB-5149-9B0F-7818E99406E2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04394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B05B4896-7DD9-7848-8602-C60000922EC4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00902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EFB41B6-C71B-7446-81CB-76F6132555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616923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D3EAACF-1DA7-AC46-AE15-59966AB4D364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60454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5A3B755C-EDB0-0143-82B6-9FA7F0A86994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95968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E4DAB59-9E2F-584E-BFEC-94019185311C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89167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AFC7FD53-78ED-A445-8983-2B31315E9616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8345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888D102C-5E46-FC44-95C3-324C99695022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78689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B03A6621-F771-E94A-8488-571787A24443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74879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7E28E46A-8872-1846-A771-6B2D85CA620C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71069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800FBFC2-DCEA-1341-B2EE-B7637155F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6293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CEA34068-707D-4846-A475-F78579091897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087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5C76571E-C63B-1545-9846-C2683643299A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198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212A584-AFE7-2244-9047-917632AAE949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5498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CD678DB6-92A7-F84D-BC6A-2392E3C19B4D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978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CAE3F8F-1291-8D4A-AA4C-C92993977CDD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502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578F380-E60E-8941-8160-CCCB6A2E441A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20893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7E8DE808-DA39-894C-9AB3-A45FE8CC4F93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17083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C1C4354-C886-4E4B-92EB-53FE2C7B57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133421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EECBB99-92BD-0F4C-9FE5-7AFC4267D245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2103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812BE98E-A15B-0147-8C2E-5223BCA46BB1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1214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54E8A1D-444C-3444-8926-643EF4693479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05665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9B60AB6-7FF7-8048-8A28-95C5CB305FCD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995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15AEC4DB-D3DF-C845-8508-3299F40D1EF5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518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60AA1E87-E0D5-5843-99F0-24F4D2BD93A7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91060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9AC2CE1B-8644-AD4D-B549-0654E96F4340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87250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CD5DD1D2-D7F0-8D40-BDFD-FA19B0DDB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035894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B8DC55EF-AEBC-104F-80C5-0AE05888881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91206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81CFBC96-B763-A24F-BC8A-6D77F6362F52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8263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E921B0ED-197A-F146-9777-C5E60E1FC589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75833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D15503C6-A0FD-2245-AE78-DC404FA056D3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7011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04D74D37-C71A-2045-BF7B-3C6854960CBE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6535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538A1C3F-EF4F-3C4D-A088-9FEE2F90DB9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161228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5BE6AF2C-2B6F-8849-938D-A9442AFCE0DB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157418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CBC33F76-D431-3D4B-9BE2-8B780887DF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7375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EFAE2542-2B53-444F-BF41-AA5A8DDB14BD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26137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89C0D0CA-DB6A-C840-B61A-35D96715F71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5248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EB9065CB-C7C6-D842-A705-E464AC8F7FA2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46000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A8C7005B-A66A-B648-9FA1-4B97A4A4D5F6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4028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8C63C8F9-7A3E-5441-A6EB-5C8D1D4481F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3552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6A41FF88-511B-E349-A104-69CD7F52FA7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31395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5385D94B-C350-FE4E-AA95-CD90C3F5AF11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227585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999EAD81-5306-4846-AB83-C0B9CEC918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405852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018C725E-F02E-CF43-98CE-FBD672AC459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255" y="39378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1202A008-631E-0D41-B93F-DE89177DA82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8489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B986A7DD-2B2A-A347-9EEA-065328C6168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78414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24EF2525-4DEA-644C-B036-4075CB39868A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73037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EAA542B2-D763-2C47-88DD-9421BA363E79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6827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8EB61E1B-D7A3-2649-9520-027B6A75E971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363809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118F2E97-5880-6148-8FE5-15E2B6FCECFD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36033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25F3BE-3A41-E64A-A4FF-4623285F8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47635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3F452F81-F01F-9448-B11E-2EB6E08DC426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6395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4E35DFF9-1A55-F74A-B6DF-4528C8EB0CD2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5506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0E898D1F-860C-AC47-A601-726ED27B646C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48581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EC0AB81-00BE-0547-BD11-E46106B5EB6E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42866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786C308D-5FD0-DB45-BCBE-18979B202FCF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38104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9248D688-7482-F94C-88AF-716CB8496118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433976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365202F8-B8AF-A24A-8FDE-00A543C39922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4305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5F5EBC81-8FF1-8341-BC3D-373FCF1ED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54652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A9425901-11AC-CA48-A1DE-B49D2B577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3414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E692F77D-E5B9-E048-AC19-962DA01C0CC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2557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115F10D6-93B5-8E41-A8AD-ADF1AFACCBF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187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B3DA0DCB-490E-094B-AC37-600CB87A986E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1305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34E74D10-76FB-CF48-8025-8D1D589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0829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F30BBA7-D91F-5B4D-AE52-C3FA44CF90E9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04165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241A4309-DA7F-0349-A417-37E3A97107A2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00672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5F469A78-F927-574D-AC94-4DC0985BC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616693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19925E28-1126-044E-B1B8-D669DCABBC7A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60431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7FE67D7D-01FB-9548-99A5-4182C85F636B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9573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1353B78-82C8-2E48-8637-48A1E1354AD8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889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E5C7C9CC-9E94-A04C-87A4-7A2F6337E1DA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8322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A6E6D874-1877-C44D-8CA7-E48F4F9A1313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7846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AB3CB13-4641-D54C-B5F5-259BC7A2BAC4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7465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FFAD02F-F0E7-BF4A-AC7A-B7253EBF378C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70840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AC8A8C-3362-604F-9A40-A51747081916}"/>
              </a:ext>
            </a:extLst>
          </p:cNvPr>
          <p:cNvSpPr/>
          <p:nvPr/>
        </p:nvSpPr>
        <p:spPr>
          <a:xfrm>
            <a:off x="1233681" y="569975"/>
            <a:ext cx="1099595" cy="1365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10F6CDA-23BA-5C40-9875-7E7CD54F6115}"/>
              </a:ext>
            </a:extLst>
          </p:cNvPr>
          <p:cNvSpPr/>
          <p:nvPr/>
        </p:nvSpPr>
        <p:spPr>
          <a:xfrm>
            <a:off x="5228876" y="398284"/>
            <a:ext cx="1099595" cy="1365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283BF2B-D5C2-3F46-AE7C-292C0A321C21}"/>
              </a:ext>
            </a:extLst>
          </p:cNvPr>
          <p:cNvSpPr/>
          <p:nvPr/>
        </p:nvSpPr>
        <p:spPr>
          <a:xfrm>
            <a:off x="1353286" y="3602544"/>
            <a:ext cx="1280932" cy="20024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55857A8-77BC-9F41-B1C3-40F6C29C62A5}"/>
              </a:ext>
            </a:extLst>
          </p:cNvPr>
          <p:cNvSpPr/>
          <p:nvPr/>
        </p:nvSpPr>
        <p:spPr>
          <a:xfrm>
            <a:off x="5909852" y="3905415"/>
            <a:ext cx="939479" cy="15838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0F544C-094C-1543-8F79-02AAE59182B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460177" y="564663"/>
            <a:ext cx="2668353" cy="219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50E965-0616-3149-9C82-FDB724FF680E}"/>
              </a:ext>
            </a:extLst>
          </p:cNvPr>
          <p:cNvSpPr txBox="1"/>
          <p:nvPr/>
        </p:nvSpPr>
        <p:spPr>
          <a:xfrm>
            <a:off x="9128530" y="87609"/>
            <a:ext cx="2683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Convergence between the non-chain and chain Aggregate concentration (heading away from storm core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7EF92-D211-A041-99FC-2E8F833B75DC}"/>
              </a:ext>
            </a:extLst>
          </p:cNvPr>
          <p:cNvSpPr txBox="1"/>
          <p:nvPr/>
        </p:nvSpPr>
        <p:spPr>
          <a:xfrm>
            <a:off x="8585860" y="1199408"/>
            <a:ext cx="36061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LEGEND</a:t>
            </a:r>
          </a:p>
          <a:p>
            <a:pPr algn="r"/>
            <a:r>
              <a:rPr lang="en-US" sz="1400" dirty="0"/>
              <a:t>Total CIP Conc. (&gt; 105 um)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Non-Chain Agg. Conc. (105-315 um)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Chain Agg. Conc (&gt; 495 um)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Direction of Flight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64530B-AA41-6844-BB34-53FDA88C820A}"/>
              </a:ext>
            </a:extLst>
          </p:cNvPr>
          <p:cNvCxnSpPr/>
          <p:nvPr/>
        </p:nvCxnSpPr>
        <p:spPr>
          <a:xfrm>
            <a:off x="9381506" y="1626919"/>
            <a:ext cx="6768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B8BA6B62-FBEB-A642-A607-A83DA7864AA9}"/>
              </a:ext>
            </a:extLst>
          </p:cNvPr>
          <p:cNvCxnSpPr/>
          <p:nvPr/>
        </p:nvCxnSpPr>
        <p:spPr>
          <a:xfrm>
            <a:off x="9381506" y="2479964"/>
            <a:ext cx="67689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D37F4392-120E-1147-A268-9EDEC280AE59}"/>
              </a:ext>
            </a:extLst>
          </p:cNvPr>
          <p:cNvCxnSpPr/>
          <p:nvPr/>
        </p:nvCxnSpPr>
        <p:spPr>
          <a:xfrm>
            <a:off x="8704613" y="2064326"/>
            <a:ext cx="676893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489803E-BA12-1F42-89F5-B16EE28D700A}"/>
              </a:ext>
            </a:extLst>
          </p:cNvPr>
          <p:cNvSpPr/>
          <p:nvPr/>
        </p:nvSpPr>
        <p:spPr>
          <a:xfrm>
            <a:off x="8585860" y="1112966"/>
            <a:ext cx="3606140" cy="2069621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81C674B8-8401-414A-A45D-B5839AF5FCBC}"/>
              </a:ext>
            </a:extLst>
          </p:cNvPr>
          <p:cNvCxnSpPr>
            <a:cxnSpLocks/>
          </p:cNvCxnSpPr>
          <p:nvPr/>
        </p:nvCxnSpPr>
        <p:spPr>
          <a:xfrm>
            <a:off x="9844644" y="2916161"/>
            <a:ext cx="77189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2" name="Slide Number Placeholder 321">
            <a:extLst>
              <a:ext uri="{FF2B5EF4-FFF2-40B4-BE49-F238E27FC236}">
                <a16:creationId xmlns:a16="http://schemas.microsoft.com/office/drawing/2014/main" id="{D996C028-57BF-414D-9C7B-A0C73C09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1" grpId="0" animBg="1"/>
      <p:bldP spid="163" grpId="0" animBg="1"/>
      <p:bldP spid="16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0D688278-652B-6743-B08B-4C6058D3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33" y="3426046"/>
            <a:ext cx="3430062" cy="3319272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F34C4A0-9662-8444-9736-D62D3738B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36" y="3426046"/>
            <a:ext cx="3430062" cy="3319272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49ACF65C-4BFA-E04B-BB03-460008049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239" y="-11514"/>
            <a:ext cx="3430062" cy="3319272"/>
          </a:xfrm>
          <a:prstGeom prst="rect">
            <a:avLst/>
          </a:prstGeom>
        </p:spPr>
      </p:pic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17EDDC4-55B7-F945-BA8A-D8072C0EC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8" y="4512"/>
            <a:ext cx="3430062" cy="331927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398" y="796358"/>
            <a:ext cx="5179739" cy="699744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552E1D-DC69-184C-93B4-54AB5DDE435A}"/>
              </a:ext>
            </a:extLst>
          </p:cNvPr>
          <p:cNvGrpSpPr/>
          <p:nvPr/>
        </p:nvGrpSpPr>
        <p:grpSpPr>
          <a:xfrm>
            <a:off x="4060336" y="1475198"/>
            <a:ext cx="3993865" cy="5349504"/>
            <a:chOff x="3591051" y="670563"/>
            <a:chExt cx="4928515" cy="6148926"/>
          </a:xfrm>
        </p:grpSpPr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AEDF9D5-FE73-AA4A-8F93-93C3A4B2FCA8}"/>
              </a:ext>
            </a:extLst>
          </p:cNvPr>
          <p:cNvSpPr txBox="1"/>
          <p:nvPr/>
        </p:nvSpPr>
        <p:spPr>
          <a:xfrm>
            <a:off x="3552160" y="105384"/>
            <a:ext cx="5128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Relative Chain Aggregate Concentration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80ACF00-0DA5-2F45-81F8-53FB5E50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1115" y="-94514"/>
            <a:ext cx="2743200" cy="365125"/>
          </a:xfrm>
        </p:spPr>
        <p:txBody>
          <a:bodyPr/>
          <a:lstStyle/>
          <a:p>
            <a:fld id="{C2DF4951-65A3-DD4E-947C-2E4B733D073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1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2522-6723-D449-B231-99599D5A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98EA-E80E-584F-A0FD-DC781F12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Participated in the 2022 IMPACTS field campaign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Current writing and preparing for defense (this summer)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325C6-6312-E147-8687-DE804901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5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857D1CD-F175-3240-A070-48FFAA3A9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076"/>
            <a:ext cx="5830161" cy="5641848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37323B9-6F1B-E14E-B834-07563089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39" y="608076"/>
            <a:ext cx="5830161" cy="56418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C17B9-5993-5F40-85AB-B78F4D8C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0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4098-B8FD-9E40-81C0-DE4462969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23965-3725-7E4A-81A9-1C909750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Observed chain aggregates contain particles from different temperature regimes.</a:t>
            </a:r>
          </a:p>
          <a:p>
            <a:pPr lvl="1"/>
            <a:r>
              <a:rPr lang="en-US" dirty="0"/>
              <a:t>Lack of rimed ice.</a:t>
            </a:r>
          </a:p>
          <a:p>
            <a:endParaRPr lang="en-US" dirty="0"/>
          </a:p>
          <a:p>
            <a:r>
              <a:rPr lang="en-US" dirty="0"/>
              <a:t>The general trend for chain and non-chain aggregate concentrations decrease with distance from core.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is an increase in the relative chain aggregate concentration heading away from the core (to a certain distance – varies per flight leg).</a:t>
            </a:r>
          </a:p>
          <a:p>
            <a:endParaRPr lang="en-US" dirty="0"/>
          </a:p>
          <a:p>
            <a:r>
              <a:rPr lang="en-US" dirty="0"/>
              <a:t>Peaks in the relative chain aggregate concentration are never when the aircraft was closest to the core.</a:t>
            </a:r>
          </a:p>
          <a:p>
            <a:endParaRPr lang="en-US" dirty="0"/>
          </a:p>
          <a:p>
            <a:r>
              <a:rPr lang="en-US" dirty="0"/>
              <a:t>Periodicities in the relative chain aggregate concentration are observed.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ABCC1-358A-404C-AB1A-8A9C01B4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6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C34A-BCA9-3D4B-94E6-75AACB9E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Summary/Discussion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D2D30-9259-E841-9B6C-0F731ABF7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6364"/>
            <a:ext cx="12192000" cy="5561635"/>
          </a:xfrm>
        </p:spPr>
        <p:txBody>
          <a:bodyPr>
            <a:normAutofit/>
          </a:bodyPr>
          <a:lstStyle/>
          <a:p>
            <a:r>
              <a:rPr lang="en-US" dirty="0"/>
              <a:t>The lack of rimed ice and individual ice particles of different habits give confidence that chain aggregation may be occurring in colder regions of the storm.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Are the fluctuations in the particle sizes the product of storm convective growth and decay?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Possible interpretations of relative chain aggregate concentration increases:</a:t>
            </a:r>
          </a:p>
          <a:p>
            <a:pPr lvl="1"/>
            <a:r>
              <a:rPr lang="en-US" dirty="0"/>
              <a:t>(1) The smaller particles are taking part in the chain aggregation process allowing for less smaller particles and more larger particles.</a:t>
            </a:r>
          </a:p>
          <a:p>
            <a:pPr lvl="1"/>
            <a:r>
              <a:rPr lang="en-US" dirty="0"/>
              <a:t>(2) More of the non-chains are falling out, sublimating, and/or climbing within the cirrus anvil away from where the aircraft was sampling from.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D6E0E-172D-DC4E-BDC0-B497F0A7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39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EF328B-42FF-E344-BAC2-32C5CCD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6" t="13113" r="50000" b="21281"/>
          <a:stretch/>
        </p:blipFill>
        <p:spPr>
          <a:xfrm>
            <a:off x="3414527" y="79507"/>
            <a:ext cx="6740551" cy="6830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16:02:01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A56A72-2AE4-CE4C-A6CF-ADFE7A43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79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58BEB2-F637-7942-8A0C-A129538AA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88733" y="152725"/>
            <a:ext cx="8396987" cy="59718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3A0E74-088B-CC4A-A272-552087937F66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DC2E-FF6F-7543-A5B8-62EEC56E37EF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F8C390-E113-8B42-A085-C5FFE3659266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C68BA-03D0-0C47-9317-07415034CCF9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E01C1-F244-E643-9C2C-6364F21474E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5CB00-CEDD-E143-A18E-7F83E930C02F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D2EDD-26AE-7043-991E-8CB0558305F4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6669F-A9F8-0240-8758-F16CB341CC9E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7559F2-7996-AA44-8C88-B650CCC2C828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ABA3D-6174-6F44-82A2-0EE03A1435D2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5A4B0-881C-1544-9959-4AB7449034E9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B4868-AC4C-194A-82AF-8BD0D799858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F87EE-F776-BB44-BCE6-1F01E19D68FC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63178-94D5-A44F-A943-C9FF59DA12E8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13DCF-22ED-4849-A0C5-DFF2DFA224A3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8B63E-D57F-5E44-A22F-0063E2050D37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FD511-651F-C549-9E8B-F1167CB333FF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97F5B3D-5494-A749-A769-D97E47A1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70925" y="-210110"/>
            <a:ext cx="8414795" cy="68580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084326-6D3F-6C48-85CB-5B7082D44B9A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85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CA5720C-B75A-0B4F-8003-A31A89DB5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85721" y="-210110"/>
            <a:ext cx="147108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4D6CF9-0B49-724B-83BA-3C11AD7E4A42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E573B-9E1D-364B-825B-391B074E019A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1F0445-BC03-AD4C-9791-AF6643EF62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6B2A089-B47A-834C-8983-731445E5A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6D1552-9B2E-4741-BA1A-C1BCB6DA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42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F913B78-C686-3445-BFEB-D3C5F66B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9" t="11397" r="11709"/>
          <a:stretch/>
        </p:blipFill>
        <p:spPr>
          <a:xfrm>
            <a:off x="1768253" y="190472"/>
            <a:ext cx="8405892" cy="5918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0CC9C-04FA-2149-B56C-51251AA17D39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F7E72-8F92-5844-9F45-BB51EA53D2B7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6AD4B-5741-6A42-A981-40AB1B747CF8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F4201-9824-FF40-9856-82385189B4E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0C688-9580-C347-80F9-7DDE8778EC1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A03B6-D3EC-0844-919A-C2BAB0D411D4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688C-7562-E14B-AF01-DDF9E9B204E2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B350E-D489-AF4B-8068-A79181C9EB61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881D4F-685D-BE43-97EF-B7663A576E1E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2BB47-8FB6-9843-8B32-2C776C44C919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EEEE2-B5AE-1B49-A0CB-95ED57EDB31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FB4CD-4875-0541-80B1-A9F6D40007AB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3825-2D38-5A4F-8E5E-10C0DED7FAE6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2F1F-4C04-4E48-9276-C611036413CA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FE7BF-1484-9A41-A813-2F4685FB85C2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F1FA8-93C0-134F-A0FF-161F983F6621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3F31-89F7-1A4C-8E27-2E519D496666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BAD9D2-5043-234A-9933-54003B8DD0C9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59AC74FD-59E3-0340-A0D9-6BF8EB20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367F2B9-1EFD-3D47-B1B4-62A03BF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01D1AB-5F56-AE40-A7AD-BB7CF420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89035-1AD2-A543-A04D-59234750D005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C8068-107C-A146-A925-81A98CFF7D35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F4558-92A2-9B41-896A-DABB3D8E5C7A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B75514-F68F-EE48-AAF5-C3CA5471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48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77A194-BEE4-E140-B682-7CC7D809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13371" r="50000" b="21061"/>
          <a:stretch/>
        </p:blipFill>
        <p:spPr>
          <a:xfrm>
            <a:off x="3426236" y="42331"/>
            <a:ext cx="6728845" cy="6834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16:23:55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E76C2C-4D70-1C48-AB64-A7505B3D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47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C259A9A-7EDD-3743-854E-280139EC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30516"/>
            <a:ext cx="8396987" cy="59718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87AFA6-8B02-E943-AD35-4ABE05E69192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4D022-3E73-5244-AC72-15C11ECFC5E0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5F77-80CA-DC40-9964-90397C58CDF8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B7DE6-9DE2-3347-BABE-E34446081EB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A18D7-1A7C-724C-A675-CE74B8EA560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67359-0CE9-C248-9451-6DE058258B3D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22ADD9-D6F7-4E4D-AA96-1F234396153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21CBB-7FAC-3640-B841-9DE8A5B9D7D6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FE9699-3B1D-F042-BBE5-F0008A4A364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A1945-E84D-7F4F-89D0-91D1A9693074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A932-0DE1-6B4F-8589-C6621471498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03E3A-4D79-0D4D-B969-1BB45ECAFE72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F81CA-061C-FE4A-B7C6-5EDCE1D60E8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C228D-F6FD-5846-822C-5FAC03B3D8CB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41F45-160F-D74B-984F-18953ADFDFE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D9C37-2209-B24F-9B66-D6BC7633EC5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581F3E-D34B-104B-AF0E-8A5DEF9643F9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D273-E395-B74A-8097-2CE1A1F790AB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A90A7F-B964-2F4C-9598-4AF48CB8FB05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CD1F39-2894-EE40-A69D-5255DFE1AE1E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867885-7A38-0B43-BF26-006B7D71D49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330D087-D418-E44B-8B1E-35F7BD143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4413A3D-D026-BD46-9A10-0FB3F8D96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A5F98EE3-54C2-C348-B5A0-7B54F58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7820D4-286C-2244-9C00-4E6030D96499}"/>
              </a:ext>
            </a:extLst>
          </p:cNvPr>
          <p:cNvCxnSpPr>
            <a:cxnSpLocks/>
          </p:cNvCxnSpPr>
          <p:nvPr/>
        </p:nvCxnSpPr>
        <p:spPr>
          <a:xfrm>
            <a:off x="5386039" y="1420672"/>
            <a:ext cx="0" cy="1358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0DD199-FA64-A44A-AC06-240F95137B53}"/>
              </a:ext>
            </a:extLst>
          </p:cNvPr>
          <p:cNvSpPr txBox="1"/>
          <p:nvPr/>
        </p:nvSpPr>
        <p:spPr>
          <a:xfrm>
            <a:off x="4246100" y="1143673"/>
            <a:ext cx="275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Approx. Aircraft Position @ 16:23:55 UTC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32C8E8-6240-164B-BB37-FF56709E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53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1E7C271-ABE0-0A48-800A-7E0BB9C5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10805" r="12034"/>
          <a:stretch/>
        </p:blipFill>
        <p:spPr>
          <a:xfrm>
            <a:off x="1770233" y="427075"/>
            <a:ext cx="8336485" cy="5958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CFC3D-7E49-CA4C-B1EF-A13D795BD209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FF3AA-E034-9E4C-99B2-EF8B4D3AE8C5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F67A5-D8BD-1F43-9450-350C16EABB5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ED26E-A715-074A-9845-609B9BD11928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6F66-B13C-CF4C-8B66-BCF4C8D62C95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3F596-2DE5-094C-8E34-FB4045C8E726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E4B663-0040-5F42-AD82-C08F6B9B291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AD449-F169-934D-ACB9-350E801343E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4D3FE-D6CE-C840-8D06-B2B50463EDE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93F33-012A-3245-95D1-08556328081D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96CDF-7C9C-304C-B51C-2EC0481C89D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8E2A3-60CD-4443-B3FB-56F63DB00E83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CF8B-CBA2-7D45-8B5D-0BFA49AB2A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7DE9-BA61-7F42-9BDE-28BD07F4F0DD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F7687D-E2F6-4B40-89BD-89C83D29AB33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D9946-4CC3-1941-9769-C668FBCBFE8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4DC92-17F2-5A45-B778-899CD7050F13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97080916-4030-7C49-ADA1-779481C5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24695EF-8D08-CB44-BE70-CB84A9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A11-6683-CD48-9560-E3B8DEE3E66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24E84C-4E72-9C4E-9DCE-1EB8782B1B1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EECE5-78AE-D24C-8E6F-F1D9F7463FD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4874A-AE50-D84D-8D84-EE91D6D04B8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CD047715-4F26-084C-A62E-0F7A9B2B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1F6209-CA28-5D49-9FB0-B2E827E3687A}"/>
              </a:ext>
            </a:extLst>
          </p:cNvPr>
          <p:cNvCxnSpPr>
            <a:cxnSpLocks/>
          </p:cNvCxnSpPr>
          <p:nvPr/>
        </p:nvCxnSpPr>
        <p:spPr>
          <a:xfrm>
            <a:off x="5386039" y="1420672"/>
            <a:ext cx="0" cy="1358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78FC1AF-1908-6C4F-BD08-85ABB54CB6EF}"/>
              </a:ext>
            </a:extLst>
          </p:cNvPr>
          <p:cNvSpPr txBox="1"/>
          <p:nvPr/>
        </p:nvSpPr>
        <p:spPr>
          <a:xfrm>
            <a:off x="4246100" y="1143673"/>
            <a:ext cx="275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Approx. Aircraft Position @ 16:23:55 UTC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C4E21-44C0-874A-8FB9-D5E2DE9B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0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7CB0-2717-EB44-9A66-722470E3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ELECTRIC FIELD DATA &amp; KSCLMA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82D06-DC08-9C4D-AEE0-DEE07182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84D9-8050-D44B-B31E-12133B3E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Refresher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815A-828C-C745-B6A4-42B0A7601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Thesis Title: </a:t>
            </a:r>
          </a:p>
          <a:p>
            <a:pPr lvl="1"/>
            <a:r>
              <a:rPr lang="en-US" b="1" dirty="0"/>
              <a:t>OBSERVATIONS OF CHAIN AGGREGATES IN FLORIDA CIRRUS CLOUD ANVILS ON 3 AUGUST 2019 DURING CAPEEX19</a:t>
            </a:r>
          </a:p>
          <a:p>
            <a:r>
              <a:rPr lang="en-US" dirty="0"/>
              <a:t>Objective: </a:t>
            </a:r>
          </a:p>
          <a:p>
            <a:pPr lvl="1"/>
            <a:r>
              <a:rPr lang="en-US" dirty="0"/>
              <a:t>To answer: Is chain aggregation occurring within the cirrus anvil region?</a:t>
            </a:r>
          </a:p>
          <a:p>
            <a:pPr lvl="1"/>
            <a:endParaRPr lang="en-US" dirty="0"/>
          </a:p>
          <a:p>
            <a:r>
              <a:rPr lang="en-US" dirty="0"/>
              <a:t>Methods: </a:t>
            </a:r>
          </a:p>
          <a:p>
            <a:pPr lvl="1"/>
            <a:r>
              <a:rPr lang="en-US" dirty="0"/>
              <a:t>Characterizing and analyzing observed chain aggregates with respect to distance from Florida thunderstorm cores from in-situ microphysical probes via aircraft.</a:t>
            </a:r>
          </a:p>
          <a:p>
            <a:pPr lvl="1"/>
            <a:r>
              <a:rPr lang="en-US" dirty="0"/>
              <a:t>Compare to microphysics to in-situ electric field observations and radar data from the CapeEx19 data set.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Expected Results:</a:t>
            </a:r>
          </a:p>
          <a:p>
            <a:pPr lvl="1"/>
            <a:r>
              <a:rPr lang="en-US" dirty="0"/>
              <a:t>Provide insight into the overall clouds processes responsible for creating chain-like crystals to enable improvement of cloud models.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A16BA-E968-F943-8E9A-53B88F97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36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55C6C1-2B4B-6644-8B5D-33A45A38B050}"/>
              </a:ext>
            </a:extLst>
          </p:cNvPr>
          <p:cNvGrpSpPr/>
          <p:nvPr/>
        </p:nvGrpSpPr>
        <p:grpSpPr>
          <a:xfrm>
            <a:off x="2" y="-2"/>
            <a:ext cx="12251473" cy="6959512"/>
            <a:chOff x="2" y="-2"/>
            <a:chExt cx="12251473" cy="6959512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ED7B9269-4FB3-8440-AAE7-CE9A5E0A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809"/>
            <a:stretch/>
          </p:blipFill>
          <p:spPr>
            <a:xfrm>
              <a:off x="3550526" y="43118"/>
              <a:ext cx="5107038" cy="6899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6A63155A-D82B-854D-95FA-3A1C480C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-2"/>
              <a:ext cx="3478809" cy="3319272"/>
            </a:xfrm>
            <a:prstGeom prst="rect">
              <a:avLst/>
            </a:prstGeom>
          </p:spPr>
        </p:pic>
        <p:pic>
          <p:nvPicPr>
            <p:cNvPr id="8" name="Picture 7" descr="Chart, line chart, scatter chart&#10;&#10;Description automatically generated">
              <a:extLst>
                <a:ext uri="{FF2B5EF4-FFF2-40B4-BE49-F238E27FC236}">
                  <a16:creationId xmlns:a16="http://schemas.microsoft.com/office/drawing/2014/main" id="{0357675F-8662-1A4C-AA82-43045E7D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189" y="3428999"/>
              <a:ext cx="3478809" cy="331927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E66A6A7-6B99-C143-A386-E5543B3D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3428999"/>
              <a:ext cx="3478809" cy="3319272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24E4B33A-95AF-3C46-A457-7A5A6A5FA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8189" y="-1"/>
              <a:ext cx="3478809" cy="331927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1A902ED1-1DC7-DD4B-8738-5CFC8F2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6B993B-30C1-BE4B-885D-97A566FE78C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F80909-B20C-5546-973A-1025A1274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9E708-B8E0-E041-9748-8897041715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F656EF-38D2-6645-B185-528F5837C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E866450-0C2E-1744-9617-7531FADF9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62EE87-E3AC-CB42-B639-9628E329E51B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76C20B-C2E2-7740-A875-15572A4D4B12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2F0608-A508-B14D-80EF-933D2646F4C1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B5A15A-4A70-F146-9BD5-8FA997A2F757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0D0D0-965E-2B4F-86E1-F1F7D81CE850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2683E3-83A5-A142-9864-4E0151F6F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BB918A8-5989-BB4C-B41F-8E12B22FCEDB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EC8510-DCE7-9142-9AAC-984C173E3EE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755D65-96C0-1B40-97E6-4639F1916819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35D54D-1D4A-4441-AC42-996369874406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5474D1-11E5-BD4F-AB60-9F06DAB1C234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A50E19-637A-CC49-971D-6450C4C9EB7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AD18332-A22B-C54F-8B4D-06E9340915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B317F8C-850B-624D-84F8-D36D3D9F8F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CDE8F8-BCB6-BE4D-84CF-1BA8BFE35DBE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DF7264C-0C63-5643-B10E-9D77E4DF9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40C34B-43C5-5E4C-AC7A-BB016C5D4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43BA25-D5A7-7543-B524-A89A9C435035}"/>
                </a:ext>
              </a:extLst>
            </p:cNvPr>
            <p:cNvCxnSpPr>
              <a:cxnSpLocks/>
              <a:stCxn id="42" idx="1"/>
              <a:endCxn id="41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88859A-EC74-D542-81B6-0C55DA24000B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A8BB1-C741-364E-9E72-25716912FE18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9DD9A5-0F08-5940-9B9B-99FAFEDBEBFB}"/>
                </a:ext>
              </a:extLst>
            </p:cNvPr>
            <p:cNvCxnSpPr>
              <a:cxnSpLocks/>
              <a:stCxn id="45" idx="1"/>
              <a:endCxn id="44" idx="3"/>
            </p:cNvCxnSpPr>
            <p:nvPr/>
          </p:nvCxnSpPr>
          <p:spPr>
            <a:xfrm flipH="1" flipV="1">
              <a:off x="412904" y="6748271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E2B0FE-0E94-0149-B9BC-B0F17B67C057}"/>
                </a:ext>
              </a:extLst>
            </p:cNvPr>
            <p:cNvSpPr txBox="1"/>
            <p:nvPr/>
          </p:nvSpPr>
          <p:spPr>
            <a:xfrm>
              <a:off x="122440" y="656360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AB7E82-167E-704F-966F-649EAA2136B0}"/>
                </a:ext>
              </a:extLst>
            </p:cNvPr>
            <p:cNvSpPr txBox="1"/>
            <p:nvPr/>
          </p:nvSpPr>
          <p:spPr>
            <a:xfrm>
              <a:off x="3247587" y="657460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C03880-A317-A549-AE8C-8D31353FC4B1}"/>
                </a:ext>
              </a:extLst>
            </p:cNvPr>
            <p:cNvCxnSpPr/>
            <p:nvPr/>
          </p:nvCxnSpPr>
          <p:spPr>
            <a:xfrm>
              <a:off x="9051988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761DE-1ECC-7A48-B96F-CBE8192851A1}"/>
                </a:ext>
              </a:extLst>
            </p:cNvPr>
            <p:cNvSpPr txBox="1"/>
            <p:nvPr/>
          </p:nvSpPr>
          <p:spPr>
            <a:xfrm>
              <a:off x="8806029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245B9-B3EA-F44A-8D22-309B9EED71A6}"/>
                </a:ext>
              </a:extLst>
            </p:cNvPr>
            <p:cNvSpPr txBox="1"/>
            <p:nvPr/>
          </p:nvSpPr>
          <p:spPr>
            <a:xfrm>
              <a:off x="11917729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34F38E-B0DF-4246-9D60-AD1E27E825CC}"/>
                </a:ext>
              </a:extLst>
            </p:cNvPr>
            <p:cNvCxnSpPr/>
            <p:nvPr/>
          </p:nvCxnSpPr>
          <p:spPr>
            <a:xfrm>
              <a:off x="9051988" y="6774844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76DCEC-FA49-6645-BE92-C937DE80100A}"/>
                </a:ext>
              </a:extLst>
            </p:cNvPr>
            <p:cNvSpPr txBox="1"/>
            <p:nvPr/>
          </p:nvSpPr>
          <p:spPr>
            <a:xfrm>
              <a:off x="8806029" y="657917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A1F151-00E6-B241-88F5-0C241DC8E811}"/>
                </a:ext>
              </a:extLst>
            </p:cNvPr>
            <p:cNvSpPr txBox="1"/>
            <p:nvPr/>
          </p:nvSpPr>
          <p:spPr>
            <a:xfrm>
              <a:off x="11917729" y="659017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893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E01AB-0588-584E-9AE4-24E00BDB3532}"/>
              </a:ext>
            </a:extLst>
          </p:cNvPr>
          <p:cNvGrpSpPr/>
          <p:nvPr/>
        </p:nvGrpSpPr>
        <p:grpSpPr>
          <a:xfrm>
            <a:off x="-1" y="0"/>
            <a:ext cx="10352100" cy="6866336"/>
            <a:chOff x="-1" y="0"/>
            <a:chExt cx="10352100" cy="6866336"/>
          </a:xfrm>
        </p:grpSpPr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81210C0A-FFD9-5147-A94F-8BE8D6FF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9203" y="3572684"/>
              <a:ext cx="4882896" cy="3293652"/>
            </a:xfrm>
            <a:prstGeom prst="rect">
              <a:avLst/>
            </a:prstGeom>
          </p:spPr>
        </p:pic>
        <p:pic>
          <p:nvPicPr>
            <p:cNvPr id="9" name="Picture 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D0D4F033-9D5C-7D44-A7A3-4A3E1A5A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64348"/>
              <a:ext cx="4882896" cy="3293652"/>
            </a:xfrm>
            <a:prstGeom prst="rect">
              <a:avLst/>
            </a:prstGeom>
          </p:spPr>
        </p:pic>
        <p:pic>
          <p:nvPicPr>
            <p:cNvPr id="7" name="Picture 6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90C40F09-6E40-BA43-BC8B-77C2FFA40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203" y="157672"/>
              <a:ext cx="4882896" cy="3293652"/>
            </a:xfrm>
            <a:prstGeom prst="rect">
              <a:avLst/>
            </a:prstGeom>
          </p:spPr>
        </p:pic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64AC2CDE-9FF5-894A-9925-2E155A43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0421"/>
              <a:ext cx="4882896" cy="320152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7EDB35-F45B-5D4E-8BDD-B1188944AFF6}"/>
                </a:ext>
              </a:extLst>
            </p:cNvPr>
            <p:cNvGrpSpPr/>
            <p:nvPr/>
          </p:nvGrpSpPr>
          <p:grpSpPr>
            <a:xfrm>
              <a:off x="70875" y="0"/>
              <a:ext cx="9356409" cy="3790925"/>
              <a:chOff x="70875" y="0"/>
              <a:chExt cx="9356409" cy="37909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38954B-B6B7-E64F-B900-F6537889E28F}"/>
                  </a:ext>
                </a:extLst>
              </p:cNvPr>
              <p:cNvSpPr txBox="1"/>
              <p:nvPr/>
            </p:nvSpPr>
            <p:spPr>
              <a:xfrm>
                <a:off x="925624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FL1 – 15:51:15 – 16:01:00 UTC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895CC1-B905-904E-8A92-2F39520AEDD9}"/>
                  </a:ext>
                </a:extLst>
              </p:cNvPr>
              <p:cNvSpPr txBox="1"/>
              <p:nvPr/>
            </p:nvSpPr>
            <p:spPr>
              <a:xfrm>
                <a:off x="6394018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FL2 – 16:02:00 – 16:07:00 UTC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6BD079-BF88-5C45-8627-F00D78471DB3}"/>
                  </a:ext>
                </a:extLst>
              </p:cNvPr>
              <p:cNvSpPr txBox="1"/>
              <p:nvPr/>
            </p:nvSpPr>
            <p:spPr>
              <a:xfrm>
                <a:off x="925624" y="341387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FL3 – 16:09:00 – 16:17:00 UTC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6D53BA-0B4B-1542-9C06-D2B5BD361DB4}"/>
                  </a:ext>
                </a:extLst>
              </p:cNvPr>
              <p:cNvSpPr txBox="1"/>
              <p:nvPr/>
            </p:nvSpPr>
            <p:spPr>
              <a:xfrm>
                <a:off x="6394018" y="3421593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FL4 – 16:21:30 – 16:27:00 UTC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E78D8-AE1C-8248-9154-33D262F7F2CD}"/>
                  </a:ext>
                </a:extLst>
              </p:cNvPr>
              <p:cNvSpPr txBox="1"/>
              <p:nvPr/>
            </p:nvSpPr>
            <p:spPr>
              <a:xfrm>
                <a:off x="143691" y="357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(a)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9D7A20-2616-B34B-829B-16AC98FEA76C}"/>
                  </a:ext>
                </a:extLst>
              </p:cNvPr>
              <p:cNvSpPr txBox="1"/>
              <p:nvPr/>
            </p:nvSpPr>
            <p:spPr>
              <a:xfrm>
                <a:off x="5619088" y="46166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(b)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50DE18-E63B-B843-8E90-6B78E6723825}"/>
                  </a:ext>
                </a:extLst>
              </p:cNvPr>
              <p:cNvSpPr txBox="1"/>
              <p:nvPr/>
            </p:nvSpPr>
            <p:spPr>
              <a:xfrm>
                <a:off x="70875" y="3494761"/>
                <a:ext cx="343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(c)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B7F838-FB48-C045-BD59-22D8EAADD6DC}"/>
                  </a:ext>
                </a:extLst>
              </p:cNvPr>
              <p:cNvSpPr txBox="1"/>
              <p:nvPr/>
            </p:nvSpPr>
            <p:spPr>
              <a:xfrm>
                <a:off x="5619088" y="3494760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(d)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EB24A-5C53-A147-9904-038B9E97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25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6ABC4-E744-DB49-B079-9FBD29C3BF39}"/>
              </a:ext>
            </a:extLst>
          </p:cNvPr>
          <p:cNvGraphicFramePr>
            <a:graphicFrameLocks noGrp="1"/>
          </p:cNvGraphicFramePr>
          <p:nvPr/>
        </p:nvGraphicFramePr>
        <p:xfrm>
          <a:off x="968416" y="1125637"/>
          <a:ext cx="10255168" cy="460672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281896">
                  <a:extLst>
                    <a:ext uri="{9D8B030D-6E8A-4147-A177-3AD203B41FA5}">
                      <a16:colId xmlns:a16="http://schemas.microsoft.com/office/drawing/2014/main" val="50399286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268419774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4052741621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49018733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2165195617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705659158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47077992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709649616"/>
                    </a:ext>
                  </a:extLst>
                </a:gridCol>
              </a:tblGrid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Flight Legs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Time [UTC]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532343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15:51:15 - 16:01:00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[-4.01, 0.17]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[-0.16, 8.04]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[-22.37, 1.50]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606520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16:02:00 - 16:07:00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[-5.63, 1.52]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-1.96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[-4.93, 6.42]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[-11.22, 5.53]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053235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16:09:00 - 16:17:00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[-6.59, -0.21]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[-3.43, 6.67]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[-4.70, 10.80]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019786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16:21:30 - 16:27:00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[-4.86, -0.40]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[-5.86, 4.28]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[-0.58, 6.15]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570431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565601-894F-644E-878D-048B12BD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5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557E00-E0BD-8E4C-8764-E9F91167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83425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F05EAFF-E502-A841-B507-4084E9C2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76" y="0"/>
            <a:ext cx="5683424" cy="68579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EC969-4282-7C4B-BF9B-4E635B6C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0460" y="6492875"/>
            <a:ext cx="2743200" cy="365125"/>
          </a:xfrm>
        </p:spPr>
        <p:txBody>
          <a:bodyPr/>
          <a:lstStyle/>
          <a:p>
            <a:fld id="{C2DF4951-65A3-DD4E-947C-2E4B733D073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1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FD2586C-C051-A54E-95AC-50657EE7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15" y="308"/>
            <a:ext cx="5683170" cy="68576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40186E-0D0B-0D49-9D90-DA2FD9ED23B7}"/>
              </a:ext>
            </a:extLst>
          </p:cNvPr>
          <p:cNvCxnSpPr/>
          <p:nvPr/>
        </p:nvCxnSpPr>
        <p:spPr>
          <a:xfrm flipH="1">
            <a:off x="8575288" y="2074127"/>
            <a:ext cx="981307" cy="17841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A13A34-605D-AF49-8149-E9BB34A2599C}"/>
              </a:ext>
            </a:extLst>
          </p:cNvPr>
          <p:cNvCxnSpPr>
            <a:cxnSpLocks/>
          </p:cNvCxnSpPr>
          <p:nvPr/>
        </p:nvCxnSpPr>
        <p:spPr>
          <a:xfrm flipH="1" flipV="1">
            <a:off x="8195158" y="2572214"/>
            <a:ext cx="1361437" cy="28249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2E5846-629A-654A-B0D5-9DD0E6E1AE4E}"/>
              </a:ext>
            </a:extLst>
          </p:cNvPr>
          <p:cNvSpPr txBox="1"/>
          <p:nvPr/>
        </p:nvSpPr>
        <p:spPr>
          <a:xfrm>
            <a:off x="9556595" y="1858382"/>
            <a:ext cx="23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+ Charge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06CA8-56E7-144E-826E-863AE6640445}"/>
              </a:ext>
            </a:extLst>
          </p:cNvPr>
          <p:cNvSpPr txBox="1"/>
          <p:nvPr/>
        </p:nvSpPr>
        <p:spPr>
          <a:xfrm>
            <a:off x="9556594" y="2670046"/>
            <a:ext cx="228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- Charge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99C9D-D549-334B-ABAC-1EBB7157AEB5}"/>
              </a:ext>
            </a:extLst>
          </p:cNvPr>
          <p:cNvSpPr txBox="1"/>
          <p:nvPr/>
        </p:nvSpPr>
        <p:spPr>
          <a:xfrm>
            <a:off x="0" y="100361"/>
            <a:ext cx="319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Lightning Strike @ 16:01:43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1DCDA-5D61-CD4E-8204-FF1D9D1AF4C0}"/>
              </a:ext>
            </a:extLst>
          </p:cNvPr>
          <p:cNvSpPr txBox="1"/>
          <p:nvPr/>
        </p:nvSpPr>
        <p:spPr>
          <a:xfrm>
            <a:off x="0" y="963007"/>
            <a:ext cx="3213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</a:t>
            </a:r>
            <a:r>
              <a:rPr lang="en-US" dirty="0"/>
              <a:t>According to NLDN data </a:t>
            </a:r>
          </a:p>
          <a:p>
            <a:r>
              <a:rPr lang="en-US" dirty="0"/>
              <a:t>This was the last lightning strike</a:t>
            </a:r>
          </a:p>
          <a:p>
            <a:r>
              <a:rPr lang="en-US" dirty="0"/>
              <a:t>associated with our storm of</a:t>
            </a:r>
          </a:p>
          <a:p>
            <a:r>
              <a:rPr lang="en-US" dirty="0"/>
              <a:t>Interest.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7A93D9-0AEA-D24F-8BC3-D939C105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2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2A1032FF-F6C6-724E-8EAB-E1F395AB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0"/>
            <a:ext cx="4782706" cy="3532405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D425BF2-9DA0-ED41-962C-A45E8515A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569" y="3380699"/>
            <a:ext cx="5102431" cy="3477301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47935FA-CD79-7A47-BA67-2E1E316C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0699"/>
            <a:ext cx="4887340" cy="347730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AF2CBE-DAAE-FE44-BC3A-153A41E0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02" y="219853"/>
            <a:ext cx="2743200" cy="365125"/>
          </a:xfrm>
        </p:spPr>
        <p:txBody>
          <a:bodyPr/>
          <a:lstStyle/>
          <a:p>
            <a:fld id="{C2DF4951-65A3-DD4E-947C-2E4B733D0736}" type="slidenum">
              <a:rPr lang="en-US" smtClean="0"/>
              <a:t>35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1ECFB-AC35-1D43-9992-2819BE0A17CA}"/>
              </a:ext>
            </a:extLst>
          </p:cNvPr>
          <p:cNvSpPr txBox="1"/>
          <p:nvPr/>
        </p:nvSpPr>
        <p:spPr>
          <a:xfrm>
            <a:off x="47502" y="584978"/>
            <a:ext cx="3396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By the divergence of downward-pointing vectors near the end of Flight-leg-1 there is clearly a compact center of positive charge above the aircraft.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There is agreement in polarity in the LMA plot of the 16:01 UTC lightning event suggesting a layer of positive charge just above the aircraft.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1134A4-37E6-0B4F-B2FD-59A6BAE482EB}"/>
              </a:ext>
            </a:extLst>
          </p:cNvPr>
          <p:cNvSpPr/>
          <p:nvPr/>
        </p:nvSpPr>
        <p:spPr>
          <a:xfrm>
            <a:off x="1116281" y="3883231"/>
            <a:ext cx="760020" cy="23750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05BF30-8384-C144-AE1E-E2B4534BA207}"/>
              </a:ext>
            </a:extLst>
          </p:cNvPr>
          <p:cNvSpPr/>
          <p:nvPr/>
        </p:nvSpPr>
        <p:spPr>
          <a:xfrm>
            <a:off x="10077121" y="3883230"/>
            <a:ext cx="1192562" cy="23750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41EF67-B77B-C847-AD38-550239B61D56}"/>
              </a:ext>
            </a:extLst>
          </p:cNvPr>
          <p:cNvSpPr/>
          <p:nvPr/>
        </p:nvSpPr>
        <p:spPr>
          <a:xfrm>
            <a:off x="5790129" y="1721922"/>
            <a:ext cx="1192562" cy="5462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7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1F4C-FC69-8A4E-B44B-68DF9B38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280E-0E94-344C-A384-B69554B9C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495927"/>
          </a:xfrm>
        </p:spPr>
        <p:txBody>
          <a:bodyPr>
            <a:normAutofit fontScale="92500"/>
          </a:bodyPr>
          <a:lstStyle/>
          <a:p>
            <a:r>
              <a:rPr lang="en-US" dirty="0"/>
              <a:t>The largest sources of electric fields are when the aircraft is in close proximity to the storm core.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r>
              <a:rPr lang="en-US" dirty="0"/>
              <a:t>Near the storm core the vertical electric field values are mainly on the order of 10</a:t>
            </a:r>
            <a:r>
              <a:rPr lang="en-US" baseline="30000" dirty="0"/>
              <a:t>0</a:t>
            </a:r>
            <a:r>
              <a:rPr lang="en-US" dirty="0"/>
              <a:t> kV/m for each FL. </a:t>
            </a:r>
          </a:p>
          <a:p>
            <a:pPr lvl="1"/>
            <a:r>
              <a:rPr lang="en-US" dirty="0"/>
              <a:t>Although, there is a strong </a:t>
            </a:r>
            <a:r>
              <a:rPr lang="en-US" i="1" dirty="0"/>
              <a:t>E</a:t>
            </a:r>
            <a:r>
              <a:rPr lang="en-US" i="1" baseline="-25000" dirty="0"/>
              <a:t>z</a:t>
            </a:r>
            <a:r>
              <a:rPr lang="en-US" dirty="0"/>
              <a:t> signal during the end of FL1 where </a:t>
            </a:r>
            <a:r>
              <a:rPr lang="en-US" i="1" dirty="0"/>
              <a:t>E</a:t>
            </a:r>
            <a:r>
              <a:rPr lang="en-US" i="1" baseline="-25000" dirty="0"/>
              <a:t>z</a:t>
            </a:r>
            <a:r>
              <a:rPr lang="en-US" i="1" dirty="0"/>
              <a:t> </a:t>
            </a:r>
            <a:r>
              <a:rPr lang="en-US" dirty="0"/>
              <a:t>reached -22.37 kV/m, which is an order of magnitude higher than what is typically observed.</a:t>
            </a:r>
            <a:r>
              <a:rPr lang="en-US" dirty="0">
                <a:effectLst/>
              </a:rPr>
              <a:t> </a:t>
            </a: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pPr lvl="1"/>
            <a:r>
              <a:rPr lang="en-US" dirty="0"/>
              <a:t>The temporal span (electric build-up) of this peak is on the order of seconds, and detection of electric discharges are on the order of micro – seconds, thus it is believed that this peak in electric field is due to the aircraft entering in a ‘high’ electric charge region and not by lightning.</a:t>
            </a:r>
            <a:r>
              <a:rPr lang="en-US" dirty="0">
                <a:effectLst/>
              </a:rPr>
              <a:t> </a:t>
            </a:r>
          </a:p>
          <a:p>
            <a:pPr lvl="1"/>
            <a:endParaRPr lang="en-US" dirty="0">
              <a:effectLst/>
            </a:endParaRP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r>
              <a:rPr lang="en-US" dirty="0"/>
              <a:t>The electric field magnitude (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dirty="0"/>
              <a:t>) for all flight legs peaked on the order of 10</a:t>
            </a:r>
            <a:r>
              <a:rPr lang="en-US" baseline="30000" dirty="0"/>
              <a:t>1</a:t>
            </a:r>
            <a:r>
              <a:rPr lang="en-US" dirty="0"/>
              <a:t> kV/m.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75A83-22B1-B44D-9E38-9C9FEF6B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321" y="159006"/>
            <a:ext cx="2743200" cy="365125"/>
          </a:xfrm>
        </p:spPr>
        <p:txBody>
          <a:bodyPr/>
          <a:lstStyle/>
          <a:p>
            <a:fld id="{C2DF4951-65A3-DD4E-947C-2E4B733D073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19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0B1D-E8BB-2249-879F-99C118B9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2C8D-A638-3C41-9A51-757E3578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txBody>
          <a:bodyPr/>
          <a:lstStyle/>
          <a:p>
            <a:r>
              <a:rPr lang="en-US" dirty="0"/>
              <a:t>Based on the KSCLMA/E-field data, upper positive region seems to be the culprit for fluctuations in E</a:t>
            </a:r>
            <a:r>
              <a:rPr lang="en-US" baseline="-25000" dirty="0"/>
              <a:t>z</a:t>
            </a:r>
            <a:r>
              <a:rPr lang="en-US" dirty="0"/>
              <a:t>.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The 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i="1" baseline="-25000" dirty="0"/>
              <a:t> </a:t>
            </a:r>
            <a:r>
              <a:rPr lang="en-US" i="1" dirty="0"/>
              <a:t> </a:t>
            </a:r>
            <a:r>
              <a:rPr lang="en-US" dirty="0"/>
              <a:t>values are the same order of magnitude to what was used in cloud chamber experiments performed by Saunders and Wahab (1975). </a:t>
            </a:r>
          </a:p>
          <a:p>
            <a:pPr lvl="1"/>
            <a:r>
              <a:rPr lang="en-US" dirty="0"/>
              <a:t>However, in the cloud chamber experiments, chain aggregates were only generated while using an electric field greater than or equal to 60 kV/m.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Is the E-Field threshold smaller than previously tested?</a:t>
            </a:r>
          </a:p>
          <a:p>
            <a:pPr lvl="1"/>
            <a:r>
              <a:rPr lang="en-US" dirty="0"/>
              <a:t>Evidence from previous research (Dye </a:t>
            </a:r>
            <a:r>
              <a:rPr lang="en-US" i="1" dirty="0"/>
              <a:t>et al. </a:t>
            </a:r>
            <a:r>
              <a:rPr lang="en-US" dirty="0"/>
              <a:t>2007) coupled with these results -&gt; can propose that yes it may?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6D512-623A-6B42-9C8E-0EF76893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6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6EB0-C520-E048-97EB-5E957341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Overall Conclusions and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CC42-50B2-1C4E-8F9E-9E6FD05DF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4959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PHIPS observations show chain aggregates throughout the anvil region, with different individual particle habit, and lack rimed ice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Relative chain aggregate concentrations suggest that in the cirrus anvil:</a:t>
            </a:r>
          </a:p>
          <a:p>
            <a:pPr lvl="1"/>
            <a:r>
              <a:rPr lang="en-US" dirty="0"/>
              <a:t>(1) The smaller particles are taking part in the chain aggregation process allowing for less smaller particles and more larger particles.</a:t>
            </a:r>
          </a:p>
          <a:p>
            <a:pPr lvl="1"/>
            <a:r>
              <a:rPr lang="en-US" dirty="0"/>
              <a:t>(2) More of the non-chains are falling out, sublimating, and/or climbing within the cirrus anvil away from where the aircraft was sampling from.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fluctuations in the particle sizes cloud be the product of storm convective growth and decay.</a:t>
            </a:r>
          </a:p>
          <a:p>
            <a:pPr lvl="1"/>
            <a:r>
              <a:rPr lang="en-US" dirty="0"/>
              <a:t>Further radar analysis needed.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i="1" baseline="-25000" dirty="0"/>
              <a:t> </a:t>
            </a:r>
            <a:r>
              <a:rPr lang="en-US" i="1" dirty="0"/>
              <a:t> </a:t>
            </a:r>
            <a:r>
              <a:rPr lang="en-US" dirty="0"/>
              <a:t>values are the same order of magnitude to what was used in cloud chamber experiments performed by Saunders and Wahab (1975).</a:t>
            </a:r>
          </a:p>
          <a:p>
            <a:pPr lvl="1"/>
            <a:r>
              <a:rPr lang="en-US" dirty="0"/>
              <a:t>Similar values to other field projects where chain aggregates were also observed.</a:t>
            </a:r>
          </a:p>
          <a:p>
            <a:pPr lvl="1"/>
            <a:r>
              <a:rPr lang="en-US" dirty="0"/>
              <a:t>E-Field thresholds for chain aggregation in the cirrus anvil may be less than 60 kV/m.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40B34-6258-E847-A9F8-0BD29D27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69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19F06-9FE3-8943-88A5-406FDF55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Is Chain Aggregation Occurring in the Cirrus Anvil during FL4?</a:t>
            </a:r>
            <a:br>
              <a:rPr lang="en-US" dirty="0"/>
            </a:br>
            <a:r>
              <a:rPr lang="en-US" sz="2700" dirty="0"/>
              <a:t>Secondary Aggregation Sources?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D6276-F896-DB4D-AD69-9CB6C71DD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r>
              <a:rPr lang="en-US" dirty="0"/>
              <a:t>Main support for yes: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Chains contain particles from different temperature regimes.</a:t>
            </a:r>
          </a:p>
          <a:p>
            <a:pPr lvl="2"/>
            <a:r>
              <a:rPr lang="en-US" dirty="0"/>
              <a:t>Lack of rimed ice.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There is an increase in the relative chain aggregate concentration heading away from the core (to a certain distance – varies per flight leg).</a:t>
            </a:r>
          </a:p>
          <a:p>
            <a:pPr lvl="2"/>
            <a:r>
              <a:rPr lang="en-US" dirty="0"/>
              <a:t>Peaks in the relative chain aggregate concentration are never when the aircraft was closest to the core.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i="1" dirty="0" err="1"/>
              <a:t>E</a:t>
            </a:r>
            <a:r>
              <a:rPr lang="en-US" i="1" baseline="-25000" dirty="0" err="1"/>
              <a:t>mag</a:t>
            </a:r>
            <a:r>
              <a:rPr lang="en-US" i="1" baseline="-25000" dirty="0"/>
              <a:t> </a:t>
            </a:r>
            <a:r>
              <a:rPr lang="en-US" i="1" dirty="0"/>
              <a:t> </a:t>
            </a:r>
            <a:r>
              <a:rPr lang="en-US" dirty="0"/>
              <a:t>values are the same order of magnitude to what was used in cloud chamber experiments performed by Saunders and Wahab (1975). </a:t>
            </a:r>
          </a:p>
          <a:p>
            <a:pPr lvl="2"/>
            <a:r>
              <a:rPr lang="en-US" dirty="0"/>
              <a:t>‘Relatively’ close to the core</a:t>
            </a:r>
          </a:p>
          <a:p>
            <a:r>
              <a:rPr lang="en-US" dirty="0"/>
              <a:t>Main support for no: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Cross-convection cirrus anvil contamination – </a:t>
            </a:r>
            <a:r>
              <a:rPr lang="en-US" b="1" dirty="0"/>
              <a:t>MAJOR INFLUENCE</a:t>
            </a:r>
          </a:p>
          <a:p>
            <a:pPr lvl="2"/>
            <a:r>
              <a:rPr lang="en-US" dirty="0" err="1"/>
              <a:t>Periodicies</a:t>
            </a:r>
            <a:r>
              <a:rPr lang="en-US" dirty="0"/>
              <a:t> in the relative chain aggregate concentration may be due to storm cycles or different sources of convection.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9D1B-644B-774E-A846-9E036DC6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7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178B-EF0E-7945-89A4-D168945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Latest data and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FB2E7-1DF0-3242-AF20-9090C76E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55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8935-996C-E942-8B20-CDE4A558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E1F98-AABA-3347-8D6F-EF090F9C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55141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scanning capabilities of the S-band NWS radar is extremely limited (especially during the 3 August 2019 flight).</a:t>
            </a:r>
          </a:p>
          <a:p>
            <a:endParaRPr lang="en-US" dirty="0"/>
          </a:p>
          <a:p>
            <a:r>
              <a:rPr lang="en-US" dirty="0"/>
              <a:t>With the scanning capabilities of the MCR (CPR-HD), the data will be extremely beneficial when comparing to the in-situ microphysical data.</a:t>
            </a:r>
          </a:p>
          <a:p>
            <a:endParaRPr lang="en-US" dirty="0"/>
          </a:p>
          <a:p>
            <a:r>
              <a:rPr lang="en-US" dirty="0"/>
              <a:t>The MCR (CPR-HD) data will be used to see if chain aggregation is occurring within the convection – induced, cirrus anvil region.</a:t>
            </a:r>
          </a:p>
          <a:p>
            <a:endParaRPr lang="en-US" dirty="0"/>
          </a:p>
          <a:p>
            <a:r>
              <a:rPr lang="en-US" dirty="0"/>
              <a:t>Due to FL4 being more oriented to the SR-anvil wind direction and occurring when there is only one CLEAR main source of convection, </a:t>
            </a:r>
            <a:r>
              <a:rPr lang="en-US" b="1" dirty="0"/>
              <a:t>it is proposed to obtain the MCR (CPR-HD) data or flight leg 4 [16:21:30 – 16:27:00 UTC] for further radar analysis.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7B8AF-C489-6742-BB4C-70FA788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17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8367-EF23-854B-9A25-CD883DA0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16B6-56B5-7E48-9406-136ADA26A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C15AE-BD59-DA40-AB64-9112DFF2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89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15:50:30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039C1E-2291-0046-A3B8-4715E94D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13051" r="50000" b="21281"/>
          <a:stretch/>
        </p:blipFill>
        <p:spPr>
          <a:xfrm>
            <a:off x="3414530" y="42332"/>
            <a:ext cx="6740552" cy="6855106"/>
          </a:xfrm>
          <a:prstGeom prst="rect">
            <a:avLst/>
          </a:prstGeom>
        </p:spPr>
      </p:pic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EAFCA-371E-BF48-A36C-48FC8460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1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electronics, display&#10;&#10;Description automatically generated">
            <a:extLst>
              <a:ext uri="{FF2B5EF4-FFF2-40B4-BE49-F238E27FC236}">
                <a16:creationId xmlns:a16="http://schemas.microsoft.com/office/drawing/2014/main" id="{43F77667-49E5-B048-AECB-9234B54D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3" t="10798" r="11492"/>
          <a:stretch/>
        </p:blipFill>
        <p:spPr>
          <a:xfrm>
            <a:off x="1782501" y="138897"/>
            <a:ext cx="8414795" cy="59588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A3A791-A5C5-B047-8776-1DF952BF85CF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CF493-37F2-EF41-86AB-63D50C35836C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B8EAA4-B1DA-A64E-8656-97A2CBD2D354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E950C-0935-CD46-86D7-40B30DAD3A6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E5223C-F4D4-C449-9E67-5E37E97587A1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F30740-A0DF-EA43-85DD-5A0C6EEA07B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720AEE-ADF1-6E4E-B0B3-47CB1740C256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293A56-AF0B-3249-88DA-F31A4C91E443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554CA1-9776-BA48-8974-2197A88847B5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DB7EF-D1FF-7944-BF40-7D1C073F822A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889E2-CD77-6C40-BD09-915ABD962D4A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1B2F6-5DC3-474A-A228-87BE0C4847A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45B16-A077-6443-9949-681A3D3081FD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D38C8-47AC-B048-AA46-86DC7675AC12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FF1C00-63C6-3B4F-8990-B6E8733E6529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B3AAA-A21F-0941-9D94-9EAA41EE06C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B87C9-3A71-0141-AA54-3104ABB5991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CE4AEBA4-6E92-764C-B239-C3C3DF79E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82500" y="-210110"/>
            <a:ext cx="8414795" cy="6858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63EC4E-3FD1-744F-9BB5-8D9F8A0ACF6D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192D1295-B92B-7D41-89ED-1570595D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97296" y="-210110"/>
            <a:ext cx="147108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F4E830-D198-F24F-86B5-B07FD816FF5A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0756B6-DDDF-CD41-A400-4FA78538ADF1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013DC1-1E9F-8246-A858-B178E9D11E8F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68622E6-BA6C-344F-8435-810635BD7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E6A3A-57F7-D54E-9136-48AD49EF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4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010F888-297A-D841-9E3B-9C19A866F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7" t="10798" r="11601"/>
          <a:stretch/>
        </p:blipFill>
        <p:spPr>
          <a:xfrm>
            <a:off x="1783886" y="156093"/>
            <a:ext cx="8405890" cy="59588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8102F-15E1-9240-9390-F7B1AC005DB1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964973-623A-C847-BEBF-E7A9CB9678D3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D66845-9E31-9F4A-BE5D-EE0D10245B3A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7181-D1A1-CE43-8E76-134FC9D9E948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33CA4A-7A69-1546-8497-2C24FCD354C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60DE28-1F1F-154A-B32E-28FD158527BB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1CC728-34A9-B546-A9A9-3FBCBCBD9EC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96D1E-6DE2-2B40-8454-CB5F9AC286F6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C6702D-690D-A645-9D40-04D7081B8C2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A90BB-5584-AE43-A760-1CF34FF44EC0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D0828-4360-2349-A913-38AC07F281F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254C36-7C18-9B48-8D05-6C05DCE4888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56D45-A088-A448-88B0-F8DAFE559B4E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08E40-CAE7-BA42-B639-345F946F7964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799A-76B5-C24D-81CB-85EC2CF815C0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3911B-5243-294A-91AF-94A3358B56B6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508A6-7724-9443-8BF4-B74847C44BA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8A7226D2-5A28-854D-A6BF-04E8B0C5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C79CDD-8172-794A-A36B-236C6AD42CC0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2DEDF95E-D122-5943-9A41-78A128A3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pic>
        <p:nvPicPr>
          <p:cNvPr id="27" name="Picture 26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087B4405-3A23-7643-9A81-78D6E5F9F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96D00D-1B5C-CA41-B426-8B5631A28C8D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882AA-7D22-A740-8FE0-05D360D260C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C1D4E0-E04E-5048-B86E-D56E13645575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C6F03-B980-A141-9FA2-75773D08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87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AE5ECD0-5480-AF41-8A24-F6ED7B3C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14529" y="42332"/>
            <a:ext cx="6740551" cy="68670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15:56:16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D17F30-4A7D-4348-BFB1-F94B4DFF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52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95A27B6-1521-AF4E-ADA5-15C8F8EF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798" r="11601"/>
          <a:stretch/>
        </p:blipFill>
        <p:spPr>
          <a:xfrm>
            <a:off x="1765586" y="175871"/>
            <a:ext cx="8396986" cy="59588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50D8E0-F072-BC46-88AD-78C90C0FC79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D5968A-EC87-A249-B03B-D4E65268CC68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3841CF-412F-D344-994C-D1D0C79871EE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4F2584-981D-DD43-BD7B-6C9740F7D82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08477B-C66D-A64A-927F-912FCA46EED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52FD65-B366-E145-87AE-023DABD0DCC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33E72-D7FD-3748-BA92-D28BDABAA86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F75BB8-DF1B-154D-B7D4-4143A98E54E7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868635-946E-F74F-9BE0-D99F0116FD7B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791C3-EF66-6D41-87EE-0073EC4FAA2D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D7F76-D2F6-6E4D-83EE-C25A08954F2B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24E44-9723-6D4F-BD6C-768C0426309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7E471-2BF3-E94E-99E4-453EE770B7B3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F2664-326B-7044-AAA0-2F4F5ACA2E47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D91D8-96A1-434F-A3DB-E9E8715327E8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91055-7516-1A4E-8BE6-9A6B67AF8843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F950A-BADD-F441-AA8F-BFF20864BB18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D9E4AA65-2DC5-264A-BC26-CD17592C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59350" y="-210110"/>
            <a:ext cx="8414795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08A1CB-5074-484B-AC1F-33434A45C14C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6226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64F2598C-A263-D94A-946D-D646EBB7E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74146" y="-210110"/>
            <a:ext cx="147108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2B5907-0E34-764A-B1C4-E7B97F168EFB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830022-75DD-6947-90F6-AB399CF7D73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138D5F-533B-2B4F-8CEE-48F3C0AACDDE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8A6E8E9-973E-BE45-9F0E-30CBFE5D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1C16E-6240-3C49-BBA2-3CEE6CEB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749AB9-A162-7B4A-A97C-5A7E667C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5" t="10798" r="11601"/>
          <a:stretch/>
        </p:blipFill>
        <p:spPr>
          <a:xfrm>
            <a:off x="1795436" y="150469"/>
            <a:ext cx="8401859" cy="59588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5B281-C622-BE40-92CA-A417901E13D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DC7E96-9644-3845-854E-2B260E7135EA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804C53-60A0-8B4F-9416-A49BE1005575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9EEFBF-E915-B44A-98EC-E6E72B9BF24C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0C58D8-A026-234F-8A4E-B2E1E782CC74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A4CD79-288E-DC47-ABD1-4E954DF8ED7E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1420E-179C-0D4E-B578-676B7D438A2D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A1A94-8849-2043-8BF2-40AE44CFA558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994FD0-B2F8-1148-81A5-7F7C357936D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04715-A003-4E4E-B22E-EC27D5CE98A3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7BF63-2E99-D342-AC0E-4EA0E5AF852D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D8A5B-A55B-0B4D-BDCE-4F74C8E7BA2A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5A285F-FBAF-9441-A1EC-E1897E0A2DBB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F7942-A4B0-B140-A473-CE89D3BB66E5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165D0-9334-1744-9DA0-80822EF86BAB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E0132-71FB-E74B-8849-9486AD2936E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89DB1-D22B-E843-ADC4-DF0B8AF18AD5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D063F2DB-6EC5-7342-BC81-843EC281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5F919B-0CAB-8147-9333-F93539C8415B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760E217A-311E-9444-B832-AD546FA24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36988CA8-324A-D44F-A4D0-8A8BC82C6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CF4DF2-AA11-9D48-910F-59BF3373AB14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FE95F-3BCB-A949-AC35-42E6F04267F0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00740-F265-A746-B027-8E906AC5E7AE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DFEFC-8BD8-A043-A6EE-1050D7E4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74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EF328B-42FF-E344-BAC2-32C5CCD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6" t="13113" r="50000" b="21281"/>
          <a:stretch/>
        </p:blipFill>
        <p:spPr>
          <a:xfrm>
            <a:off x="3414527" y="79507"/>
            <a:ext cx="6740551" cy="6830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16:02:01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0F113-767A-FB45-99E2-CFF95F3D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08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58BEB2-F637-7942-8A0C-A129538AA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88733" y="152725"/>
            <a:ext cx="8396987" cy="59718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3A0E74-088B-CC4A-A272-552087937F66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DC2E-FF6F-7543-A5B8-62EEC56E37EF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F8C390-E113-8B42-A085-C5FFE3659266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C68BA-03D0-0C47-9317-07415034CCF9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E01C1-F244-E643-9C2C-6364F21474E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5CB00-CEDD-E143-A18E-7F83E930C02F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D2EDD-26AE-7043-991E-8CB0558305F4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6669F-A9F8-0240-8758-F16CB341CC9E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7559F2-7996-AA44-8C88-B650CCC2C828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ABA3D-6174-6F44-82A2-0EE03A1435D2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5A4B0-881C-1544-9959-4AB7449034E9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B4868-AC4C-194A-82AF-8BD0D799858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F87EE-F776-BB44-BCE6-1F01E19D68FC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63178-94D5-A44F-A943-C9FF59DA12E8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13DCF-22ED-4849-A0C5-DFF2DFA224A3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8B63E-D57F-5E44-A22F-0063E2050D37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FD511-651F-C549-9E8B-F1167CB333FF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97F5B3D-5494-A749-A769-D97E47A1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70925" y="-210110"/>
            <a:ext cx="8414795" cy="68580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084326-6D3F-6C48-85CB-5B7082D44B9A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85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CA5720C-B75A-0B4F-8003-A31A89DB5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85721" y="-210110"/>
            <a:ext cx="147108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4D6CF9-0B49-724B-83BA-3C11AD7E4A42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E573B-9E1D-364B-825B-391B074E019A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1F0445-BC03-AD4C-9791-AF6643EF62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6B2A089-B47A-834C-8983-731445E5A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859A0-1909-A747-AE49-2E4B63C7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6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12B10D2-2372-CD4E-A409-DA1B87AA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71" y="-11853"/>
            <a:ext cx="7360558" cy="68698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0CB83-2933-8F4A-B293-21CCC744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AC290-ED65-6D44-9B95-B9B1921DA271}"/>
              </a:ext>
            </a:extLst>
          </p:cNvPr>
          <p:cNvSpPr txBox="1"/>
          <p:nvPr/>
        </p:nvSpPr>
        <p:spPr>
          <a:xfrm>
            <a:off x="0" y="2481943"/>
            <a:ext cx="224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Messy &amp; unorganized </a:t>
            </a:r>
          </a:p>
          <a:p>
            <a:r>
              <a:rPr lang="en-US" dirty="0"/>
              <a:t>convection.</a:t>
            </a:r>
          </a:p>
        </p:txBody>
      </p:sp>
    </p:spTree>
    <p:extLst>
      <p:ext uri="{BB962C8B-B14F-4D97-AF65-F5344CB8AC3E}">
        <p14:creationId xmlns:p14="http://schemas.microsoft.com/office/powerpoint/2010/main" val="3568958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F913B78-C686-3445-BFEB-D3C5F66B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9" t="11397" r="11709"/>
          <a:stretch/>
        </p:blipFill>
        <p:spPr>
          <a:xfrm>
            <a:off x="1768253" y="190472"/>
            <a:ext cx="8405892" cy="5918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0CC9C-04FA-2149-B56C-51251AA17D39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F7E72-8F92-5844-9F45-BB51EA53D2B7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6AD4B-5741-6A42-A981-40AB1B747CF8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F4201-9824-FF40-9856-82385189B4E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0C688-9580-C347-80F9-7DDE8778EC1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A03B6-D3EC-0844-919A-C2BAB0D411D4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688C-7562-E14B-AF01-DDF9E9B204E2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B350E-D489-AF4B-8068-A79181C9EB61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881D4F-685D-BE43-97EF-B7663A576E1E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2BB47-8FB6-9843-8B32-2C776C44C919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EEEE2-B5AE-1B49-A0CB-95ED57EDB31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FB4CD-4875-0541-80B1-A9F6D40007AB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3825-2D38-5A4F-8E5E-10C0DED7FAE6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2F1F-4C04-4E48-9276-C611036413CA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FE7BF-1484-9A41-A813-2F4685FB85C2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F1FA8-93C0-134F-A0FF-161F983F6621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3F31-89F7-1A4C-8E27-2E519D496666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BAD9D2-5043-234A-9933-54003B8DD0C9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59AC74FD-59E3-0340-A0D9-6BF8EB20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367F2B9-1EFD-3D47-B1B4-62A03BF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01D1AB-5F56-AE40-A7AD-BB7CF420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89035-1AD2-A543-A04D-59234750D005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C8068-107C-A146-A925-81A98CFF7D35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F4558-92A2-9B41-896A-DABB3D8E5C7A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B26B3-951D-A440-8654-78C94097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18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1CD7515-6C81-144D-8461-F9F5782C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26237" y="42332"/>
            <a:ext cx="6728845" cy="6855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16:19:25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FEB07-B88C-8842-BA7C-C3B7F8B5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3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461B6D9F-B1DF-8E40-A6D3-FED4E30B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26819"/>
            <a:ext cx="8396987" cy="59718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E13CB2-4644-ED49-9942-5FFD64FC781B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6644CF-2CC0-B443-A1FF-2610ED423F92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8EA49-3292-AC41-BA40-965B54DBF06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3EC97-FF0F-1A4C-B75D-BD8D4D8684C6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9D9901-A8DC-9E4B-9345-65A4FC61B9E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38B397-2F56-214C-8A77-6F8999EAFE34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BAA306-B494-3443-ACB3-9AC5F6ACD2C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61A9F5-09FF-0C4B-970A-C40654927539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5D1EA4-9523-D74F-A3C8-634C82D2F7C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B92AC-B285-3E4E-89D6-F86252674BA2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295AE-BED2-1A4A-B504-0C4F02AE2EFC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5BDD8-B0DB-704B-AB49-9E656AA1F150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6D2F8-1784-924B-B27C-2D00DEB283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3A169-2300-1C42-881E-EE104BE7D90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78C0-3D8D-3347-AA3D-53E3FDB092F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8BDC6-B883-EC4A-9C87-1232F6A76B63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61819-9EB6-D34A-9211-E1B7AC2E6AB4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10104601-DE46-6E40-91BD-55328FD8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E0416-5316-BA4C-ADAD-CF25B27D2CDA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2F0304-BBAC-B944-8D1C-44408B6C1ED2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D5AC9C-742F-5448-8F90-96A1AF91020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0CCDC1-94BD-2F4A-BC5D-B394B0CC158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F91EAE82-F54B-1D49-AF29-975D4B96A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BE0D1F3D-D676-BA4E-9F60-85E68B1E2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24B754-8807-504B-BC7F-F4FEF425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8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82386E-3FAA-1046-8115-DD4C5300D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t="10861" r="12034"/>
          <a:stretch/>
        </p:blipFill>
        <p:spPr>
          <a:xfrm>
            <a:off x="1760897" y="455595"/>
            <a:ext cx="8335259" cy="59546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E0ADEB-B2B1-D54B-AA9E-4C0E8BBD98B0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20A03-2C47-BB49-B55B-E0AAE395EF0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C82A63-A193-9D4D-A1F5-AB7053F192CB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D4E4D-054E-0845-AF04-1A0BC52CB8E3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644331-B583-D44C-9F1A-AA079748E437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782107-FB2A-6B4B-83CC-F7E200C5A039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39C5B-9D19-024F-9E7C-BB4229D08310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11C53F-E7D0-6342-977B-82A647DCB558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E50B79-9CC6-874C-A1C8-754172E95B8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07FD4-A677-B747-A7DA-0FC010AA9B9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CF6FE-5BDF-0844-9347-3A14D98C2F2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639D1-64A4-EB43-8CBC-96061DAF9665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478B1-5C24-1B4A-A85A-89528350DE33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7753E1-79A4-8E43-BE39-3F7D0DB59B3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FFB19-F441-C449-B1EC-E10B116336FC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53007-72FA-3D48-80A5-8C9B1FD44E7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FACF2-F902-A54F-84A2-FBD82A11C400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A7653-2557-D141-8B1A-FC7191AE9E77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8616D-08B7-7D4E-838D-ED40168BC081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80D6ED23-0859-0343-9034-5D298860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242206-C40C-754D-9A6B-F11C5020BFB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35CE58-6002-3449-922F-E211C3F1D3C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308CA50D-D48E-6343-BA0D-921E05084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pic>
        <p:nvPicPr>
          <p:cNvPr id="30" name="Picture 29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EF181609-1514-174D-BDD2-DBCF0373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17521-E6D0-814E-B0C3-388EA340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18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77A194-BEE4-E140-B682-7CC7D809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13371" r="50000" b="21061"/>
          <a:stretch/>
        </p:blipFill>
        <p:spPr>
          <a:xfrm>
            <a:off x="3426236" y="42331"/>
            <a:ext cx="6728845" cy="6834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16:23:55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3925A0-15DE-7946-861A-000CA354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72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C259A9A-7EDD-3743-854E-280139EC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30516"/>
            <a:ext cx="8396987" cy="59718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87AFA6-8B02-E943-AD35-4ABE05E69192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4D022-3E73-5244-AC72-15C11ECFC5E0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5F77-80CA-DC40-9964-90397C58CDF8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B7DE6-9DE2-3347-BABE-E34446081EB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A18D7-1A7C-724C-A675-CE74B8EA560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67359-0CE9-C248-9451-6DE058258B3D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22ADD9-D6F7-4E4D-AA96-1F234396153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21CBB-7FAC-3640-B841-9DE8A5B9D7D6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FE9699-3B1D-F042-BBE5-F0008A4A364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A1945-E84D-7F4F-89D0-91D1A9693074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A932-0DE1-6B4F-8589-C6621471498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03E3A-4D79-0D4D-B969-1BB45ECAFE72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F81CA-061C-FE4A-B7C6-5EDCE1D60E8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C228D-F6FD-5846-822C-5FAC03B3D8CB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41F45-160F-D74B-984F-18953ADFDFE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D9C37-2209-B24F-9B66-D6BC7633EC5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581F3E-D34B-104B-AF0E-8A5DEF9643F9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D273-E395-B74A-8097-2CE1A1F790AB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A90A7F-B964-2F4C-9598-4AF48CB8FB05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CD1F39-2894-EE40-A69D-5255DFE1AE1E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867885-7A38-0B43-BF26-006B7D71D49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330D087-D418-E44B-8B1E-35F7BD143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4413A3D-D026-BD46-9A10-0FB3F8D96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A5F98EE3-54C2-C348-B5A0-7B54F58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FC223-4D54-B54C-B4EB-CAFBBAD3C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18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1E7C271-ABE0-0A48-800A-7E0BB9C5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10805" r="12034"/>
          <a:stretch/>
        </p:blipFill>
        <p:spPr>
          <a:xfrm>
            <a:off x="1770233" y="427075"/>
            <a:ext cx="8336485" cy="5958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CFC3D-7E49-CA4C-B1EF-A13D795BD209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FF3AA-E034-9E4C-99B2-EF8B4D3AE8C5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F67A5-D8BD-1F43-9450-350C16EABB5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ED26E-A715-074A-9845-609B9BD11928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6F66-B13C-CF4C-8B66-BCF4C8D62C95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3F596-2DE5-094C-8E34-FB4045C8E726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E4B663-0040-5F42-AD82-C08F6B9B291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AD449-F169-934D-ACB9-350E801343E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4D3FE-D6CE-C840-8D06-B2B50463EDE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93F33-012A-3245-95D1-08556328081D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96CDF-7C9C-304C-B51C-2EC0481C89D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8E2A3-60CD-4443-B3FB-56F63DB00E83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CF8B-CBA2-7D45-8B5D-0BFA49AB2A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7DE9-BA61-7F42-9BDE-28BD07F4F0DD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F7687D-E2F6-4B40-89BD-89C83D29AB33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D9946-4CC3-1941-9769-C668FBCBFE8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4DC92-17F2-5A45-B778-899CD7050F13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97080916-4030-7C49-ADA1-779481C5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24695EF-8D08-CB44-BE70-CB84A9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A11-6683-CD48-9560-E3B8DEE3E66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24E84C-4E72-9C4E-9DCE-1EB8782B1B1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EECE5-78AE-D24C-8E6F-F1D9F7463FD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4874A-AE50-D84D-8D84-EE91D6D04B8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CD047715-4F26-084C-A62E-0F7A9B2B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374FE0-0EE6-2F49-A4A5-93D173AB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18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33F4C6-4A04-F042-B4B3-D91B0BF04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1" t="13202" r="50000" b="21399"/>
          <a:stretch/>
        </p:blipFill>
        <p:spPr>
          <a:xfrm>
            <a:off x="3426235" y="42330"/>
            <a:ext cx="6728845" cy="68348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16:28:16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DE159-F27C-2644-BFE8-46011CDD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63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59BA4218-63F3-AF46-A9F8-F85D615AA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42433" y="430518"/>
            <a:ext cx="8396987" cy="59718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85C821-118B-4744-A36F-AA74E8786446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29ED4D-5DCA-944B-9713-9BB80523CD6C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1FC5A-2315-8C46-800E-AB2BE1E33F9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EAF9AF-1096-BA40-BA42-DA837B8D5BA1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697391-B944-B340-B069-71B0AA09E4E6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D51702-0DB1-364A-AB8B-704CC12251CF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E04805-8079-A44D-9AE9-0A002B5618B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64750-B430-0942-AF15-9A4812954E11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388C96-D5C7-AB49-92AB-DB664EA29E3C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D98FF-E0C5-8C49-B796-51371BE65B4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D495A-6DEB-4547-8C12-FB98C44F589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F1A8A8-6F98-D048-B386-8889216F5CA4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23ACF-02FB-9D4F-844A-093FF6EE257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3DA6A-0C5C-3C46-9149-74B5614971C1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B0E91-D5C9-0A45-8F28-1525B4E00EE2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2BCA11-7F23-2F42-8EA3-60F74E643AFD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5D77B9-DE18-6D49-95E6-9AAC1433E925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249626-9023-9647-A0F1-55A4E4ADE293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09F81B-632D-C643-8806-79BF9B8971E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EDE8A-984A-924A-9AA3-9B316E45763D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F57566-DCB9-E741-B66C-B60E41BCA20B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A1CA184-03C7-8144-9B5F-41769346D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9FCF0465-006A-0C42-AA03-5E992CD9B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31CE7324-1DEF-8F4F-8C16-9CEF0898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68CBF4-10C5-3244-B8A3-E9DB9307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08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C636133A-0F5A-FD49-9CFD-1E973B450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8" t="10861" r="11839"/>
          <a:stretch/>
        </p:blipFill>
        <p:spPr>
          <a:xfrm>
            <a:off x="1753665" y="464453"/>
            <a:ext cx="8350608" cy="59546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F4D87-D55E-3845-A400-C462CD52E521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42F71-3A6E-C242-BA5C-2EB75ADE42E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27955B-7398-AE48-9FEA-654D00CEBB17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30B778-079B-C241-A386-F29AE60E66C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AADF-130F-3F43-A123-2E388AFD771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2EC5F-9B72-B24B-8E6A-516580430893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C1C42D-596F-3546-AB0E-5C3793666CB4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111C8-9353-1242-91E7-4E2E3EDB4EC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F28002-6C1C-4641-8D1A-BED4D99547F7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D44E9-9F47-CC48-B1B5-65DE0CD09276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6DF4E-E157-8D48-B96B-3C57502AFF21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D1BCE-2A2B-1F40-90B9-5C5D70C93D89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4D30E-7424-C24D-BEFC-3F66465A6CFD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DCF39-B86F-6545-AE16-82E2222EB9A8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C24AE-EE91-8644-8324-ECBE5B1C472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005C98-91CF-9448-9B0F-03DE47DCA327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6F8839-673D-D04D-9C8F-575165A4DA67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D6FDAB7D-C60A-7647-836D-961D8EC8D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4B7556B6-8ED2-A848-8318-0C763F9FB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8ABE1C-A9B9-4D40-BCE6-FF50B0E8C455}"/>
              </a:ext>
            </a:extLst>
          </p:cNvPr>
          <p:cNvCxnSpPr>
            <a:cxnSpLocks/>
          </p:cNvCxnSpPr>
          <p:nvPr/>
        </p:nvCxnSpPr>
        <p:spPr>
          <a:xfrm flipV="1">
            <a:off x="1770952" y="2779164"/>
            <a:ext cx="835567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8E620C17-2A27-3845-BF10-BADC024E9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5597FD-AD01-A940-A146-BFA18A96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6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074AE56-D54C-984D-B1FD-FD089990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475425" y="346717"/>
            <a:ext cx="3090415" cy="3081528"/>
          </a:xfrm>
          <a:prstGeom prst="rect">
            <a:avLst/>
          </a:prstGeom>
        </p:spPr>
      </p:pic>
      <p:pic>
        <p:nvPicPr>
          <p:cNvPr id="8" name="Picture 7" descr="Chart, map&#10;&#10;Description automatically generated">
            <a:extLst>
              <a:ext uri="{FF2B5EF4-FFF2-40B4-BE49-F238E27FC236}">
                <a16:creationId xmlns:a16="http://schemas.microsoft.com/office/drawing/2014/main" id="{2C971696-5185-8342-B04F-54E4B2754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9" r="14895" b="2749"/>
          <a:stretch/>
        </p:blipFill>
        <p:spPr>
          <a:xfrm>
            <a:off x="3954926" y="346717"/>
            <a:ext cx="3090415" cy="3081528"/>
          </a:xfrm>
          <a:prstGeom prst="rect">
            <a:avLst/>
          </a:prstGeom>
        </p:spPr>
      </p:pic>
      <p:pic>
        <p:nvPicPr>
          <p:cNvPr id="10" name="Picture 9" descr="Chart, map&#10;&#10;Description automatically generated">
            <a:extLst>
              <a:ext uri="{FF2B5EF4-FFF2-40B4-BE49-F238E27FC236}">
                <a16:creationId xmlns:a16="http://schemas.microsoft.com/office/drawing/2014/main" id="{F519AC6F-D97B-234A-B2B6-19E4864E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9" r="14895" b="2749"/>
          <a:stretch/>
        </p:blipFill>
        <p:spPr>
          <a:xfrm>
            <a:off x="475425" y="3776472"/>
            <a:ext cx="3090415" cy="308152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6A02C7E-82B1-1344-9554-2EE272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9" r="14895" b="2749"/>
          <a:stretch/>
        </p:blipFill>
        <p:spPr>
          <a:xfrm>
            <a:off x="3949265" y="3776472"/>
            <a:ext cx="3090415" cy="308152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2A13D0-BC36-994E-A840-809940CA84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98" t="4377" r="1558" b="38129"/>
          <a:stretch/>
        </p:blipFill>
        <p:spPr>
          <a:xfrm>
            <a:off x="7057216" y="-22690"/>
            <a:ext cx="1202171" cy="690337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70C5EF9-CC7B-6540-B439-5B8D9AE2F68B}"/>
              </a:ext>
            </a:extLst>
          </p:cNvPr>
          <p:cNvSpPr/>
          <p:nvPr/>
        </p:nvSpPr>
        <p:spPr>
          <a:xfrm>
            <a:off x="1698047" y="1301699"/>
            <a:ext cx="100853" cy="9412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6C3BA6-A668-CB41-A86B-825A605A71A5}"/>
              </a:ext>
            </a:extLst>
          </p:cNvPr>
          <p:cNvCxnSpPr>
            <a:cxnSpLocks/>
          </p:cNvCxnSpPr>
          <p:nvPr/>
        </p:nvCxnSpPr>
        <p:spPr>
          <a:xfrm>
            <a:off x="1841930" y="2130842"/>
            <a:ext cx="0" cy="702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C07450-47CF-E84B-9B6A-3FAFE76FB015}"/>
              </a:ext>
            </a:extLst>
          </p:cNvPr>
          <p:cNvCxnSpPr>
            <a:cxnSpLocks/>
          </p:cNvCxnSpPr>
          <p:nvPr/>
        </p:nvCxnSpPr>
        <p:spPr>
          <a:xfrm flipV="1">
            <a:off x="5134576" y="772298"/>
            <a:ext cx="0" cy="84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1363E8-79A2-1445-B495-8D29E0CD45E4}"/>
              </a:ext>
            </a:extLst>
          </p:cNvPr>
          <p:cNvCxnSpPr>
            <a:cxnSpLocks/>
          </p:cNvCxnSpPr>
          <p:nvPr/>
        </p:nvCxnSpPr>
        <p:spPr>
          <a:xfrm>
            <a:off x="1732155" y="5560597"/>
            <a:ext cx="0" cy="825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887D0A-A44B-8F4C-875B-0559D0032164}"/>
              </a:ext>
            </a:extLst>
          </p:cNvPr>
          <p:cNvCxnSpPr>
            <a:cxnSpLocks/>
          </p:cNvCxnSpPr>
          <p:nvPr/>
        </p:nvCxnSpPr>
        <p:spPr>
          <a:xfrm flipV="1">
            <a:off x="4912459" y="4018900"/>
            <a:ext cx="0" cy="847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8A0E1C8-7394-254D-AB58-345948DFD503}"/>
              </a:ext>
            </a:extLst>
          </p:cNvPr>
          <p:cNvSpPr txBox="1"/>
          <p:nvPr/>
        </p:nvSpPr>
        <p:spPr>
          <a:xfrm>
            <a:off x="438364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B20BD9-CCBA-F944-AB2B-F6CD1901D5A2}"/>
              </a:ext>
            </a:extLst>
          </p:cNvPr>
          <p:cNvSpPr txBox="1"/>
          <p:nvPr/>
        </p:nvSpPr>
        <p:spPr>
          <a:xfrm>
            <a:off x="3958211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– FL2: 16:02:00 - 16:07:00 UTC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70171A-EC96-2E40-BD79-8BB83452F419}"/>
              </a:ext>
            </a:extLst>
          </p:cNvPr>
          <p:cNvSpPr txBox="1"/>
          <p:nvPr/>
        </p:nvSpPr>
        <p:spPr>
          <a:xfrm>
            <a:off x="519055" y="3472600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– FL3: 16:09:00 - 16:17:00 UTC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A0CD4C-B66D-0148-9F2C-796ABC1085CA}"/>
              </a:ext>
            </a:extLst>
          </p:cNvPr>
          <p:cNvSpPr txBox="1"/>
          <p:nvPr/>
        </p:nvSpPr>
        <p:spPr>
          <a:xfrm>
            <a:off x="3955836" y="349146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– FL4: 16:21:30 - 16:27:00 UTC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FD5AB7-568A-EB41-AC56-422F20432BEC}"/>
              </a:ext>
            </a:extLst>
          </p:cNvPr>
          <p:cNvSpPr txBox="1"/>
          <p:nvPr/>
        </p:nvSpPr>
        <p:spPr>
          <a:xfrm>
            <a:off x="438364" y="3203624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99727B-D848-1D45-8FE3-6419B9F49ABC}"/>
              </a:ext>
            </a:extLst>
          </p:cNvPr>
          <p:cNvSpPr txBox="1"/>
          <p:nvPr/>
        </p:nvSpPr>
        <p:spPr>
          <a:xfrm>
            <a:off x="3925307" y="3192126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16:07:52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D25547-CE9D-F24E-9508-799DC541E688}"/>
              </a:ext>
            </a:extLst>
          </p:cNvPr>
          <p:cNvSpPr txBox="1"/>
          <p:nvPr/>
        </p:nvSpPr>
        <p:spPr>
          <a:xfrm>
            <a:off x="475051" y="6621881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16:19:25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0EC5BA-B002-0D4A-B82E-89423EDF9509}"/>
              </a:ext>
            </a:extLst>
          </p:cNvPr>
          <p:cNvSpPr txBox="1"/>
          <p:nvPr/>
        </p:nvSpPr>
        <p:spPr>
          <a:xfrm>
            <a:off x="3930806" y="6619079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16:28:16 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F7568-A238-EC44-9387-CE05AF8C5FED}"/>
              </a:ext>
            </a:extLst>
          </p:cNvPr>
          <p:cNvSpPr txBox="1"/>
          <p:nvPr/>
        </p:nvSpPr>
        <p:spPr>
          <a:xfrm>
            <a:off x="8344506" y="40296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Omit FL5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0E2961-FC23-1D4F-A1EE-94661D01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0926-EC6B-8849-BBC3-A3DC8A1655B6}"/>
              </a:ext>
            </a:extLst>
          </p:cNvPr>
          <p:cNvSpPr txBox="1"/>
          <p:nvPr/>
        </p:nvSpPr>
        <p:spPr>
          <a:xfrm>
            <a:off x="8344507" y="1025597"/>
            <a:ext cx="3847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FL1 – Other convective cells to the WNW and may have an influence on the in-situ data. </a:t>
            </a:r>
          </a:p>
        </p:txBody>
      </p:sp>
    </p:spTree>
    <p:extLst>
      <p:ext uri="{BB962C8B-B14F-4D97-AF65-F5344CB8AC3E}">
        <p14:creationId xmlns:p14="http://schemas.microsoft.com/office/powerpoint/2010/main" val="22890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B9466-196A-F843-BFB8-5C973D610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/>
          <a:stretch/>
        </p:blipFill>
        <p:spPr>
          <a:xfrm>
            <a:off x="249139" y="0"/>
            <a:ext cx="1194286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2CC89D-E858-CC45-BB64-26934EFE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69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CD57B3-2514-F847-BCDB-7A7D583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2" y="0"/>
            <a:ext cx="5143500" cy="68580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64963F-154D-DB43-AB0F-0C6330EB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2457B9-2CEA-EA49-8F20-AF81623B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, different&#10;&#10;Description automatically generated">
            <a:extLst>
              <a:ext uri="{FF2B5EF4-FFF2-40B4-BE49-F238E27FC236}">
                <a16:creationId xmlns:a16="http://schemas.microsoft.com/office/drawing/2014/main" id="{7AAFA890-3FD5-2D4A-953B-C3737A72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60" y="0"/>
            <a:ext cx="5143500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C374693-75DE-3447-A256-0A43517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21" y="0"/>
            <a:ext cx="5143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2AFF02-4C4A-9B4A-9E5D-95562162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4951-65A3-DD4E-947C-2E4B733D07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7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10090</TotalTime>
  <Words>2100</Words>
  <Application>Microsoft Macintosh PowerPoint</Application>
  <PresentationFormat>Widescreen</PresentationFormat>
  <Paragraphs>512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Liberation sans</vt:lpstr>
      <vt:lpstr>Times New Roman</vt:lpstr>
      <vt:lpstr>Office Theme</vt:lpstr>
      <vt:lpstr>Committee  Meeting </vt:lpstr>
      <vt:lpstr>Updates</vt:lpstr>
      <vt:lpstr>Refresher</vt:lpstr>
      <vt:lpstr>Latest data and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Summary/Discussion</vt:lpstr>
      <vt:lpstr>Flight Leg 1 (FL1) 15:51:15 – 16:01:00   KMLB Vol Scan: 16:02:01  10 km CAPPI</vt:lpstr>
      <vt:lpstr>PowerPoint Presentation</vt:lpstr>
      <vt:lpstr>PowerPoint Presentation</vt:lpstr>
      <vt:lpstr>Flight Leg 4 (FL4) 16:21:30 – 16:27:00   KMLB Vol Scan: 16:23:55  10 km CAPPI</vt:lpstr>
      <vt:lpstr>PowerPoint Presentation</vt:lpstr>
      <vt:lpstr>PowerPoint Presentation</vt:lpstr>
      <vt:lpstr>ELECTRIC FIELD DATA &amp; KSCLMA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Discussion</vt:lpstr>
      <vt:lpstr>Overall Conclusions and Comments</vt:lpstr>
      <vt:lpstr>Is Chain Aggregation Occurring in the Cirrus Anvil during FL4? Secondary Aggregation Sources?</vt:lpstr>
      <vt:lpstr>Request</vt:lpstr>
      <vt:lpstr>Extra Slides</vt:lpstr>
      <vt:lpstr>Flight Leg 1 (FL1) 15:51:15 – 16:01:00   KMLB Vol Scan: 15:50:30  10 km CAPPI</vt:lpstr>
      <vt:lpstr>PowerPoint Presentation</vt:lpstr>
      <vt:lpstr>PowerPoint Presentation</vt:lpstr>
      <vt:lpstr>Flight Leg 1 (FL1) 15:51:15 – 16:01:00   KMLB Vol Scan: 15:56:16  10 km CAPPI</vt:lpstr>
      <vt:lpstr>PowerPoint Presentation</vt:lpstr>
      <vt:lpstr>PowerPoint Presentation</vt:lpstr>
      <vt:lpstr>Flight Leg 1 (FL1) 15:51:15 – 16:01:00   KMLB Vol Scan: 16:02:01  10 km CAPPI</vt:lpstr>
      <vt:lpstr>PowerPoint Presentation</vt:lpstr>
      <vt:lpstr>PowerPoint Presentation</vt:lpstr>
      <vt:lpstr>Flight Leg 4 (FL4) 16:21:30 – 16:27:00   KMLB Vol Scan: 16:19:25  10 km CAPPI</vt:lpstr>
      <vt:lpstr>PowerPoint Presentation</vt:lpstr>
      <vt:lpstr>PowerPoint Presentation</vt:lpstr>
      <vt:lpstr>Flight Leg 4 (FL4) 16:21:30 – 16:27:00   KMLB Vol Scan: 16:23:55  10 km CAPPI</vt:lpstr>
      <vt:lpstr>PowerPoint Presentation</vt:lpstr>
      <vt:lpstr>PowerPoint Presentation</vt:lpstr>
      <vt:lpstr>Flight Leg 4 (FL4) 16:21:30 – 16:27:00   KMLB Vol Scan: 16:28:16  10 km CAPPI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  Meeting </dc:title>
  <dc:creator>Nairy, Christian</dc:creator>
  <cp:lastModifiedBy>Nairy, Christian</cp:lastModifiedBy>
  <cp:revision>12</cp:revision>
  <cp:lastPrinted>2022-03-30T18:03:14Z</cp:lastPrinted>
  <dcterms:created xsi:type="dcterms:W3CDTF">2022-03-29T18:36:41Z</dcterms:created>
  <dcterms:modified xsi:type="dcterms:W3CDTF">2022-04-05T18:47:16Z</dcterms:modified>
</cp:coreProperties>
</file>