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0" r:id="rId4"/>
    <p:sldId id="258" r:id="rId5"/>
    <p:sldId id="259" r:id="rId6"/>
    <p:sldId id="261" r:id="rId7"/>
    <p:sldId id="263" r:id="rId8"/>
    <p:sldId id="302" r:id="rId9"/>
    <p:sldId id="303" r:id="rId10"/>
    <p:sldId id="265" r:id="rId11"/>
    <p:sldId id="292" r:id="rId12"/>
    <p:sldId id="304" r:id="rId13"/>
    <p:sldId id="305" r:id="rId14"/>
    <p:sldId id="267" r:id="rId15"/>
    <p:sldId id="293" r:id="rId16"/>
    <p:sldId id="294" r:id="rId17"/>
    <p:sldId id="295" r:id="rId18"/>
    <p:sldId id="297" r:id="rId19"/>
    <p:sldId id="306" r:id="rId20"/>
    <p:sldId id="307" r:id="rId21"/>
    <p:sldId id="308" r:id="rId22"/>
    <p:sldId id="309" r:id="rId23"/>
    <p:sldId id="310" r:id="rId24"/>
    <p:sldId id="311" r:id="rId25"/>
    <p:sldId id="312" r:id="rId26"/>
    <p:sldId id="313" r:id="rId27"/>
    <p:sldId id="314" r:id="rId28"/>
    <p:sldId id="273" r:id="rId29"/>
    <p:sldId id="315" r:id="rId30"/>
    <p:sldId id="298" r:id="rId31"/>
    <p:sldId id="29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53"/>
    <p:restoredTop sz="95988"/>
  </p:normalViewPr>
  <p:slideViewPr>
    <p:cSldViewPr snapToGrid="0" snapToObjects="1">
      <p:cViewPr varScale="1">
        <p:scale>
          <a:sx n="116" d="100"/>
          <a:sy n="116" d="100"/>
        </p:scale>
        <p:origin x="40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C5239-1296-1B44-A3F7-EF04BA4285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4D11B8-8E49-9E40-A6C8-EE160A4C33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315BE9-EC7B-6D49-BA64-201C0489647C}"/>
              </a:ext>
            </a:extLst>
          </p:cNvPr>
          <p:cNvSpPr>
            <a:spLocks noGrp="1"/>
          </p:cNvSpPr>
          <p:nvPr>
            <p:ph type="dt" sz="half" idx="10"/>
          </p:nvPr>
        </p:nvSpPr>
        <p:spPr/>
        <p:txBody>
          <a:bodyPr/>
          <a:lstStyle/>
          <a:p>
            <a:fld id="{1A293725-C193-2448-8E6B-5D15EE682ADD}" type="datetimeFigureOut">
              <a:rPr lang="en-US" smtClean="0"/>
              <a:t>11/11/20</a:t>
            </a:fld>
            <a:endParaRPr lang="en-US"/>
          </a:p>
        </p:txBody>
      </p:sp>
      <p:sp>
        <p:nvSpPr>
          <p:cNvPr id="5" name="Footer Placeholder 4">
            <a:extLst>
              <a:ext uri="{FF2B5EF4-FFF2-40B4-BE49-F238E27FC236}">
                <a16:creationId xmlns:a16="http://schemas.microsoft.com/office/drawing/2014/main" id="{D4F2D962-51C6-2F4C-A9B4-97B4F5D362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463536-86A8-5644-AB10-A17E179BCA6E}"/>
              </a:ext>
            </a:extLst>
          </p:cNvPr>
          <p:cNvSpPr>
            <a:spLocks noGrp="1"/>
          </p:cNvSpPr>
          <p:nvPr>
            <p:ph type="sldNum" sz="quarter" idx="12"/>
          </p:nvPr>
        </p:nvSpPr>
        <p:spPr/>
        <p:txBody>
          <a:bodyPr/>
          <a:lstStyle/>
          <a:p>
            <a:fld id="{D9D45693-28A9-704C-A45E-58979F11DFD2}" type="slidenum">
              <a:rPr lang="en-US" smtClean="0"/>
              <a:t>‹#›</a:t>
            </a:fld>
            <a:endParaRPr lang="en-US"/>
          </a:p>
        </p:txBody>
      </p:sp>
    </p:spTree>
    <p:extLst>
      <p:ext uri="{BB962C8B-B14F-4D97-AF65-F5344CB8AC3E}">
        <p14:creationId xmlns:p14="http://schemas.microsoft.com/office/powerpoint/2010/main" val="4262758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F63FD-11D0-F446-B69A-E9101E7452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2E9D66-7BD1-E245-8BCB-F2987C79AE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18595F-802E-264A-9E6B-4324FE44AECC}"/>
              </a:ext>
            </a:extLst>
          </p:cNvPr>
          <p:cNvSpPr>
            <a:spLocks noGrp="1"/>
          </p:cNvSpPr>
          <p:nvPr>
            <p:ph type="dt" sz="half" idx="10"/>
          </p:nvPr>
        </p:nvSpPr>
        <p:spPr/>
        <p:txBody>
          <a:bodyPr/>
          <a:lstStyle/>
          <a:p>
            <a:fld id="{1A293725-C193-2448-8E6B-5D15EE682ADD}" type="datetimeFigureOut">
              <a:rPr lang="en-US" smtClean="0"/>
              <a:t>11/11/20</a:t>
            </a:fld>
            <a:endParaRPr lang="en-US"/>
          </a:p>
        </p:txBody>
      </p:sp>
      <p:sp>
        <p:nvSpPr>
          <p:cNvPr id="5" name="Footer Placeholder 4">
            <a:extLst>
              <a:ext uri="{FF2B5EF4-FFF2-40B4-BE49-F238E27FC236}">
                <a16:creationId xmlns:a16="http://schemas.microsoft.com/office/drawing/2014/main" id="{214B70C0-6286-4A4B-861A-AF0C72DD14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54F28A-9F89-C240-85F5-D24A450B3571}"/>
              </a:ext>
            </a:extLst>
          </p:cNvPr>
          <p:cNvSpPr>
            <a:spLocks noGrp="1"/>
          </p:cNvSpPr>
          <p:nvPr>
            <p:ph type="sldNum" sz="quarter" idx="12"/>
          </p:nvPr>
        </p:nvSpPr>
        <p:spPr/>
        <p:txBody>
          <a:bodyPr/>
          <a:lstStyle/>
          <a:p>
            <a:fld id="{D9D45693-28A9-704C-A45E-58979F11DFD2}" type="slidenum">
              <a:rPr lang="en-US" smtClean="0"/>
              <a:t>‹#›</a:t>
            </a:fld>
            <a:endParaRPr lang="en-US"/>
          </a:p>
        </p:txBody>
      </p:sp>
    </p:spTree>
    <p:extLst>
      <p:ext uri="{BB962C8B-B14F-4D97-AF65-F5344CB8AC3E}">
        <p14:creationId xmlns:p14="http://schemas.microsoft.com/office/powerpoint/2010/main" val="37413868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790B1A-8899-C142-BF05-AF46BB7736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31C3DB-EE7A-2D47-A162-AFEB0BBA4D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F50551-5317-CB4D-862B-BBB5B0C88A66}"/>
              </a:ext>
            </a:extLst>
          </p:cNvPr>
          <p:cNvSpPr>
            <a:spLocks noGrp="1"/>
          </p:cNvSpPr>
          <p:nvPr>
            <p:ph type="dt" sz="half" idx="10"/>
          </p:nvPr>
        </p:nvSpPr>
        <p:spPr/>
        <p:txBody>
          <a:bodyPr/>
          <a:lstStyle/>
          <a:p>
            <a:fld id="{1A293725-C193-2448-8E6B-5D15EE682ADD}" type="datetimeFigureOut">
              <a:rPr lang="en-US" smtClean="0"/>
              <a:t>11/11/20</a:t>
            </a:fld>
            <a:endParaRPr lang="en-US"/>
          </a:p>
        </p:txBody>
      </p:sp>
      <p:sp>
        <p:nvSpPr>
          <p:cNvPr id="5" name="Footer Placeholder 4">
            <a:extLst>
              <a:ext uri="{FF2B5EF4-FFF2-40B4-BE49-F238E27FC236}">
                <a16:creationId xmlns:a16="http://schemas.microsoft.com/office/drawing/2014/main" id="{C4021CE5-660E-0E4E-BB84-357A3DE9A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9E4F4-9CA4-FF43-BA70-2767BC2534D8}"/>
              </a:ext>
            </a:extLst>
          </p:cNvPr>
          <p:cNvSpPr>
            <a:spLocks noGrp="1"/>
          </p:cNvSpPr>
          <p:nvPr>
            <p:ph type="sldNum" sz="quarter" idx="12"/>
          </p:nvPr>
        </p:nvSpPr>
        <p:spPr/>
        <p:txBody>
          <a:bodyPr/>
          <a:lstStyle/>
          <a:p>
            <a:fld id="{D9D45693-28A9-704C-A45E-58979F11DFD2}" type="slidenum">
              <a:rPr lang="en-US" smtClean="0"/>
              <a:t>‹#›</a:t>
            </a:fld>
            <a:endParaRPr lang="en-US"/>
          </a:p>
        </p:txBody>
      </p:sp>
    </p:spTree>
    <p:extLst>
      <p:ext uri="{BB962C8B-B14F-4D97-AF65-F5344CB8AC3E}">
        <p14:creationId xmlns:p14="http://schemas.microsoft.com/office/powerpoint/2010/main" val="2401048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DF7BA-3874-364E-A2A7-6C7FA2E5F0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B3432A-3E04-994B-9211-5A0606484F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32185F-75CC-7041-8846-1D93769BCDBE}"/>
              </a:ext>
            </a:extLst>
          </p:cNvPr>
          <p:cNvSpPr>
            <a:spLocks noGrp="1"/>
          </p:cNvSpPr>
          <p:nvPr>
            <p:ph type="dt" sz="half" idx="10"/>
          </p:nvPr>
        </p:nvSpPr>
        <p:spPr/>
        <p:txBody>
          <a:bodyPr/>
          <a:lstStyle/>
          <a:p>
            <a:fld id="{1A293725-C193-2448-8E6B-5D15EE682ADD}" type="datetimeFigureOut">
              <a:rPr lang="en-US" smtClean="0"/>
              <a:t>11/11/20</a:t>
            </a:fld>
            <a:endParaRPr lang="en-US"/>
          </a:p>
        </p:txBody>
      </p:sp>
      <p:sp>
        <p:nvSpPr>
          <p:cNvPr id="5" name="Footer Placeholder 4">
            <a:extLst>
              <a:ext uri="{FF2B5EF4-FFF2-40B4-BE49-F238E27FC236}">
                <a16:creationId xmlns:a16="http://schemas.microsoft.com/office/drawing/2014/main" id="{27B94D58-708E-6644-8F09-E1FEAAFA2A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A96660-3FA5-634D-9EF0-36D72344F2FE}"/>
              </a:ext>
            </a:extLst>
          </p:cNvPr>
          <p:cNvSpPr>
            <a:spLocks noGrp="1"/>
          </p:cNvSpPr>
          <p:nvPr>
            <p:ph type="sldNum" sz="quarter" idx="12"/>
          </p:nvPr>
        </p:nvSpPr>
        <p:spPr/>
        <p:txBody>
          <a:bodyPr/>
          <a:lstStyle/>
          <a:p>
            <a:fld id="{D9D45693-28A9-704C-A45E-58979F11DFD2}" type="slidenum">
              <a:rPr lang="en-US" smtClean="0"/>
              <a:t>‹#›</a:t>
            </a:fld>
            <a:endParaRPr lang="en-US"/>
          </a:p>
        </p:txBody>
      </p:sp>
    </p:spTree>
    <p:extLst>
      <p:ext uri="{BB962C8B-B14F-4D97-AF65-F5344CB8AC3E}">
        <p14:creationId xmlns:p14="http://schemas.microsoft.com/office/powerpoint/2010/main" val="3559511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241DB-6B6B-8C45-AE17-5F84412694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A14819-87F2-6E4D-9BFC-84508193DF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4CF38F-C7BC-144A-B024-D20E15F291DF}"/>
              </a:ext>
            </a:extLst>
          </p:cNvPr>
          <p:cNvSpPr>
            <a:spLocks noGrp="1"/>
          </p:cNvSpPr>
          <p:nvPr>
            <p:ph type="dt" sz="half" idx="10"/>
          </p:nvPr>
        </p:nvSpPr>
        <p:spPr/>
        <p:txBody>
          <a:bodyPr/>
          <a:lstStyle/>
          <a:p>
            <a:fld id="{1A293725-C193-2448-8E6B-5D15EE682ADD}" type="datetimeFigureOut">
              <a:rPr lang="en-US" smtClean="0"/>
              <a:t>11/11/20</a:t>
            </a:fld>
            <a:endParaRPr lang="en-US"/>
          </a:p>
        </p:txBody>
      </p:sp>
      <p:sp>
        <p:nvSpPr>
          <p:cNvPr id="5" name="Footer Placeholder 4">
            <a:extLst>
              <a:ext uri="{FF2B5EF4-FFF2-40B4-BE49-F238E27FC236}">
                <a16:creationId xmlns:a16="http://schemas.microsoft.com/office/drawing/2014/main" id="{65B978EE-1B53-DE4E-9926-2B35224965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B07280-116C-3243-9FD3-C8D280A12329}"/>
              </a:ext>
            </a:extLst>
          </p:cNvPr>
          <p:cNvSpPr>
            <a:spLocks noGrp="1"/>
          </p:cNvSpPr>
          <p:nvPr>
            <p:ph type="sldNum" sz="quarter" idx="12"/>
          </p:nvPr>
        </p:nvSpPr>
        <p:spPr/>
        <p:txBody>
          <a:bodyPr/>
          <a:lstStyle/>
          <a:p>
            <a:fld id="{D9D45693-28A9-704C-A45E-58979F11DFD2}" type="slidenum">
              <a:rPr lang="en-US" smtClean="0"/>
              <a:t>‹#›</a:t>
            </a:fld>
            <a:endParaRPr lang="en-US"/>
          </a:p>
        </p:txBody>
      </p:sp>
    </p:spTree>
    <p:extLst>
      <p:ext uri="{BB962C8B-B14F-4D97-AF65-F5344CB8AC3E}">
        <p14:creationId xmlns:p14="http://schemas.microsoft.com/office/powerpoint/2010/main" val="1258535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1F430-C08B-B74A-9D5C-EF9C1DECD5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5FF47F-1518-0241-9498-8F23633F9D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B422DF-D417-D349-9721-16D37CDE11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AFAFF4-B094-BB48-B076-2C51A6925455}"/>
              </a:ext>
            </a:extLst>
          </p:cNvPr>
          <p:cNvSpPr>
            <a:spLocks noGrp="1"/>
          </p:cNvSpPr>
          <p:nvPr>
            <p:ph type="dt" sz="half" idx="10"/>
          </p:nvPr>
        </p:nvSpPr>
        <p:spPr/>
        <p:txBody>
          <a:bodyPr/>
          <a:lstStyle/>
          <a:p>
            <a:fld id="{1A293725-C193-2448-8E6B-5D15EE682ADD}" type="datetimeFigureOut">
              <a:rPr lang="en-US" smtClean="0"/>
              <a:t>11/11/20</a:t>
            </a:fld>
            <a:endParaRPr lang="en-US"/>
          </a:p>
        </p:txBody>
      </p:sp>
      <p:sp>
        <p:nvSpPr>
          <p:cNvPr id="6" name="Footer Placeholder 5">
            <a:extLst>
              <a:ext uri="{FF2B5EF4-FFF2-40B4-BE49-F238E27FC236}">
                <a16:creationId xmlns:a16="http://schemas.microsoft.com/office/drawing/2014/main" id="{5C0D72F2-7EF1-4A41-AD3F-4F01EC2FE53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AB23FB-1A8B-BF42-9E5B-54AA2A30662C}"/>
              </a:ext>
            </a:extLst>
          </p:cNvPr>
          <p:cNvSpPr>
            <a:spLocks noGrp="1"/>
          </p:cNvSpPr>
          <p:nvPr>
            <p:ph type="sldNum" sz="quarter" idx="12"/>
          </p:nvPr>
        </p:nvSpPr>
        <p:spPr/>
        <p:txBody>
          <a:bodyPr/>
          <a:lstStyle/>
          <a:p>
            <a:fld id="{D9D45693-28A9-704C-A45E-58979F11DFD2}" type="slidenum">
              <a:rPr lang="en-US" smtClean="0"/>
              <a:t>‹#›</a:t>
            </a:fld>
            <a:endParaRPr lang="en-US"/>
          </a:p>
        </p:txBody>
      </p:sp>
    </p:spTree>
    <p:extLst>
      <p:ext uri="{BB962C8B-B14F-4D97-AF65-F5344CB8AC3E}">
        <p14:creationId xmlns:p14="http://schemas.microsoft.com/office/powerpoint/2010/main" val="2225895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22F1F-8DD3-7D4D-B08C-52D7AFC2B7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E4CC64C-4B4E-6244-962B-AB1F87AD50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8FC491-D9BF-E243-A482-EA307D70E4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C02116-AFED-494D-9E42-63B686ABDA6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B63F02-6D75-5044-8143-913C3B7B6B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33792D-FD2A-1C4B-AAE7-C4B1FFBEBA86}"/>
              </a:ext>
            </a:extLst>
          </p:cNvPr>
          <p:cNvSpPr>
            <a:spLocks noGrp="1"/>
          </p:cNvSpPr>
          <p:nvPr>
            <p:ph type="dt" sz="half" idx="10"/>
          </p:nvPr>
        </p:nvSpPr>
        <p:spPr/>
        <p:txBody>
          <a:bodyPr/>
          <a:lstStyle/>
          <a:p>
            <a:fld id="{1A293725-C193-2448-8E6B-5D15EE682ADD}" type="datetimeFigureOut">
              <a:rPr lang="en-US" smtClean="0"/>
              <a:t>11/11/20</a:t>
            </a:fld>
            <a:endParaRPr lang="en-US"/>
          </a:p>
        </p:txBody>
      </p:sp>
      <p:sp>
        <p:nvSpPr>
          <p:cNvPr id="8" name="Footer Placeholder 7">
            <a:extLst>
              <a:ext uri="{FF2B5EF4-FFF2-40B4-BE49-F238E27FC236}">
                <a16:creationId xmlns:a16="http://schemas.microsoft.com/office/drawing/2014/main" id="{60ABABE2-8349-2048-9BFB-A27C24FEAD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0BAAC1-99E3-2F49-AE17-0697CAC3F926}"/>
              </a:ext>
            </a:extLst>
          </p:cNvPr>
          <p:cNvSpPr>
            <a:spLocks noGrp="1"/>
          </p:cNvSpPr>
          <p:nvPr>
            <p:ph type="sldNum" sz="quarter" idx="12"/>
          </p:nvPr>
        </p:nvSpPr>
        <p:spPr/>
        <p:txBody>
          <a:bodyPr/>
          <a:lstStyle/>
          <a:p>
            <a:fld id="{D9D45693-28A9-704C-A45E-58979F11DFD2}" type="slidenum">
              <a:rPr lang="en-US" smtClean="0"/>
              <a:t>‹#›</a:t>
            </a:fld>
            <a:endParaRPr lang="en-US"/>
          </a:p>
        </p:txBody>
      </p:sp>
    </p:spTree>
    <p:extLst>
      <p:ext uri="{BB962C8B-B14F-4D97-AF65-F5344CB8AC3E}">
        <p14:creationId xmlns:p14="http://schemas.microsoft.com/office/powerpoint/2010/main" val="717918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8ECBF-BC2A-1644-BFF2-F6E284D322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955476-1740-7840-BDA6-498563D184C1}"/>
              </a:ext>
            </a:extLst>
          </p:cNvPr>
          <p:cNvSpPr>
            <a:spLocks noGrp="1"/>
          </p:cNvSpPr>
          <p:nvPr>
            <p:ph type="dt" sz="half" idx="10"/>
          </p:nvPr>
        </p:nvSpPr>
        <p:spPr/>
        <p:txBody>
          <a:bodyPr/>
          <a:lstStyle/>
          <a:p>
            <a:fld id="{1A293725-C193-2448-8E6B-5D15EE682ADD}" type="datetimeFigureOut">
              <a:rPr lang="en-US" smtClean="0"/>
              <a:t>11/11/20</a:t>
            </a:fld>
            <a:endParaRPr lang="en-US"/>
          </a:p>
        </p:txBody>
      </p:sp>
      <p:sp>
        <p:nvSpPr>
          <p:cNvPr id="4" name="Footer Placeholder 3">
            <a:extLst>
              <a:ext uri="{FF2B5EF4-FFF2-40B4-BE49-F238E27FC236}">
                <a16:creationId xmlns:a16="http://schemas.microsoft.com/office/drawing/2014/main" id="{608057FD-5315-6044-B273-5D37193973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C87411-57C2-C541-B772-83F6A6363F29}"/>
              </a:ext>
            </a:extLst>
          </p:cNvPr>
          <p:cNvSpPr>
            <a:spLocks noGrp="1"/>
          </p:cNvSpPr>
          <p:nvPr>
            <p:ph type="sldNum" sz="quarter" idx="12"/>
          </p:nvPr>
        </p:nvSpPr>
        <p:spPr/>
        <p:txBody>
          <a:bodyPr/>
          <a:lstStyle/>
          <a:p>
            <a:fld id="{D9D45693-28A9-704C-A45E-58979F11DFD2}" type="slidenum">
              <a:rPr lang="en-US" smtClean="0"/>
              <a:t>‹#›</a:t>
            </a:fld>
            <a:endParaRPr lang="en-US"/>
          </a:p>
        </p:txBody>
      </p:sp>
    </p:spTree>
    <p:extLst>
      <p:ext uri="{BB962C8B-B14F-4D97-AF65-F5344CB8AC3E}">
        <p14:creationId xmlns:p14="http://schemas.microsoft.com/office/powerpoint/2010/main" val="1677229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11DEDFA-13F4-2948-82C9-657953C901CF}"/>
              </a:ext>
            </a:extLst>
          </p:cNvPr>
          <p:cNvSpPr>
            <a:spLocks noGrp="1"/>
          </p:cNvSpPr>
          <p:nvPr>
            <p:ph type="dt" sz="half" idx="10"/>
          </p:nvPr>
        </p:nvSpPr>
        <p:spPr/>
        <p:txBody>
          <a:bodyPr/>
          <a:lstStyle/>
          <a:p>
            <a:fld id="{1A293725-C193-2448-8E6B-5D15EE682ADD}" type="datetimeFigureOut">
              <a:rPr lang="en-US" smtClean="0"/>
              <a:t>11/11/20</a:t>
            </a:fld>
            <a:endParaRPr lang="en-US"/>
          </a:p>
        </p:txBody>
      </p:sp>
      <p:sp>
        <p:nvSpPr>
          <p:cNvPr id="3" name="Footer Placeholder 2">
            <a:extLst>
              <a:ext uri="{FF2B5EF4-FFF2-40B4-BE49-F238E27FC236}">
                <a16:creationId xmlns:a16="http://schemas.microsoft.com/office/drawing/2014/main" id="{E3281FCB-A8DB-6745-BE00-35FFA25A8C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23EFE9-3B14-064F-A5E8-8C38181AC5B3}"/>
              </a:ext>
            </a:extLst>
          </p:cNvPr>
          <p:cNvSpPr>
            <a:spLocks noGrp="1"/>
          </p:cNvSpPr>
          <p:nvPr>
            <p:ph type="sldNum" sz="quarter" idx="12"/>
          </p:nvPr>
        </p:nvSpPr>
        <p:spPr/>
        <p:txBody>
          <a:bodyPr/>
          <a:lstStyle/>
          <a:p>
            <a:fld id="{D9D45693-28A9-704C-A45E-58979F11DFD2}" type="slidenum">
              <a:rPr lang="en-US" smtClean="0"/>
              <a:t>‹#›</a:t>
            </a:fld>
            <a:endParaRPr lang="en-US"/>
          </a:p>
        </p:txBody>
      </p:sp>
    </p:spTree>
    <p:extLst>
      <p:ext uri="{BB962C8B-B14F-4D97-AF65-F5344CB8AC3E}">
        <p14:creationId xmlns:p14="http://schemas.microsoft.com/office/powerpoint/2010/main" val="174105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D9DCA-A7DB-BD43-8E37-0AF97402FD0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6AE6FC-D474-AD4D-9A33-9F798A92FC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2380D5-A6D2-5F40-9D66-BEEB755C01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3CEF8E-FF7B-7342-9D60-8364C7A378F3}"/>
              </a:ext>
            </a:extLst>
          </p:cNvPr>
          <p:cNvSpPr>
            <a:spLocks noGrp="1"/>
          </p:cNvSpPr>
          <p:nvPr>
            <p:ph type="dt" sz="half" idx="10"/>
          </p:nvPr>
        </p:nvSpPr>
        <p:spPr/>
        <p:txBody>
          <a:bodyPr/>
          <a:lstStyle/>
          <a:p>
            <a:fld id="{1A293725-C193-2448-8E6B-5D15EE682ADD}" type="datetimeFigureOut">
              <a:rPr lang="en-US" smtClean="0"/>
              <a:t>11/11/20</a:t>
            </a:fld>
            <a:endParaRPr lang="en-US"/>
          </a:p>
        </p:txBody>
      </p:sp>
      <p:sp>
        <p:nvSpPr>
          <p:cNvPr id="6" name="Footer Placeholder 5">
            <a:extLst>
              <a:ext uri="{FF2B5EF4-FFF2-40B4-BE49-F238E27FC236}">
                <a16:creationId xmlns:a16="http://schemas.microsoft.com/office/drawing/2014/main" id="{22B45A3C-800D-5148-9F8D-85F189CEA2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2F3C5F-5AFF-9F45-BE1B-AE895B3CEF64}"/>
              </a:ext>
            </a:extLst>
          </p:cNvPr>
          <p:cNvSpPr>
            <a:spLocks noGrp="1"/>
          </p:cNvSpPr>
          <p:nvPr>
            <p:ph type="sldNum" sz="quarter" idx="12"/>
          </p:nvPr>
        </p:nvSpPr>
        <p:spPr/>
        <p:txBody>
          <a:bodyPr/>
          <a:lstStyle/>
          <a:p>
            <a:fld id="{D9D45693-28A9-704C-A45E-58979F11DFD2}" type="slidenum">
              <a:rPr lang="en-US" smtClean="0"/>
              <a:t>‹#›</a:t>
            </a:fld>
            <a:endParaRPr lang="en-US"/>
          </a:p>
        </p:txBody>
      </p:sp>
    </p:spTree>
    <p:extLst>
      <p:ext uri="{BB962C8B-B14F-4D97-AF65-F5344CB8AC3E}">
        <p14:creationId xmlns:p14="http://schemas.microsoft.com/office/powerpoint/2010/main" val="3858424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5E1D7-661B-654E-B7F4-9398B6B9A7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8C283BD-001E-7C4B-9BB7-0D5ED94B9E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857171-2AFD-A947-9F4F-80B8BA02AC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D5EC5E-D95C-E94D-A8B5-C8A318076A4A}"/>
              </a:ext>
            </a:extLst>
          </p:cNvPr>
          <p:cNvSpPr>
            <a:spLocks noGrp="1"/>
          </p:cNvSpPr>
          <p:nvPr>
            <p:ph type="dt" sz="half" idx="10"/>
          </p:nvPr>
        </p:nvSpPr>
        <p:spPr/>
        <p:txBody>
          <a:bodyPr/>
          <a:lstStyle/>
          <a:p>
            <a:fld id="{1A293725-C193-2448-8E6B-5D15EE682ADD}" type="datetimeFigureOut">
              <a:rPr lang="en-US" smtClean="0"/>
              <a:t>11/11/20</a:t>
            </a:fld>
            <a:endParaRPr lang="en-US"/>
          </a:p>
        </p:txBody>
      </p:sp>
      <p:sp>
        <p:nvSpPr>
          <p:cNvPr id="6" name="Footer Placeholder 5">
            <a:extLst>
              <a:ext uri="{FF2B5EF4-FFF2-40B4-BE49-F238E27FC236}">
                <a16:creationId xmlns:a16="http://schemas.microsoft.com/office/drawing/2014/main" id="{2A92391D-5D11-CF48-BB10-2902577E7C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B194B-40EA-A740-8801-85D83FBFA5B1}"/>
              </a:ext>
            </a:extLst>
          </p:cNvPr>
          <p:cNvSpPr>
            <a:spLocks noGrp="1"/>
          </p:cNvSpPr>
          <p:nvPr>
            <p:ph type="sldNum" sz="quarter" idx="12"/>
          </p:nvPr>
        </p:nvSpPr>
        <p:spPr/>
        <p:txBody>
          <a:bodyPr/>
          <a:lstStyle/>
          <a:p>
            <a:fld id="{D9D45693-28A9-704C-A45E-58979F11DFD2}" type="slidenum">
              <a:rPr lang="en-US" smtClean="0"/>
              <a:t>‹#›</a:t>
            </a:fld>
            <a:endParaRPr lang="en-US"/>
          </a:p>
        </p:txBody>
      </p:sp>
    </p:spTree>
    <p:extLst>
      <p:ext uri="{BB962C8B-B14F-4D97-AF65-F5344CB8AC3E}">
        <p14:creationId xmlns:p14="http://schemas.microsoft.com/office/powerpoint/2010/main" val="3278885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51B2CE-D21F-C344-AD63-0F8EC3764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A21179-C27B-8446-9322-F1E0DA6791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7A3E48-D6E1-8848-9B25-3B9184D2FA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293725-C193-2448-8E6B-5D15EE682ADD}" type="datetimeFigureOut">
              <a:rPr lang="en-US" smtClean="0"/>
              <a:t>11/11/20</a:t>
            </a:fld>
            <a:endParaRPr lang="en-US"/>
          </a:p>
        </p:txBody>
      </p:sp>
      <p:sp>
        <p:nvSpPr>
          <p:cNvPr id="5" name="Footer Placeholder 4">
            <a:extLst>
              <a:ext uri="{FF2B5EF4-FFF2-40B4-BE49-F238E27FC236}">
                <a16:creationId xmlns:a16="http://schemas.microsoft.com/office/drawing/2014/main" id="{28B2CA67-69A2-8846-BFB1-01665E1A39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82B824-49D4-D74E-807C-C9C22249024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D45693-28A9-704C-A45E-58979F11DFD2}" type="slidenum">
              <a:rPr lang="en-US" smtClean="0"/>
              <a:t>‹#›</a:t>
            </a:fld>
            <a:endParaRPr lang="en-US"/>
          </a:p>
        </p:txBody>
      </p:sp>
    </p:spTree>
    <p:extLst>
      <p:ext uri="{BB962C8B-B14F-4D97-AF65-F5344CB8AC3E}">
        <p14:creationId xmlns:p14="http://schemas.microsoft.com/office/powerpoint/2010/main" val="2185411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8.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5D1C6-F92C-5840-BFA0-86C9E16ED429}"/>
              </a:ext>
            </a:extLst>
          </p:cNvPr>
          <p:cNvSpPr>
            <a:spLocks noGrp="1"/>
          </p:cNvSpPr>
          <p:nvPr>
            <p:ph type="ctrTitle"/>
          </p:nvPr>
        </p:nvSpPr>
        <p:spPr/>
        <p:txBody>
          <a:bodyPr/>
          <a:lstStyle/>
          <a:p>
            <a:r>
              <a:rPr lang="en-US" dirty="0"/>
              <a:t>Committee Meeting #2</a:t>
            </a:r>
          </a:p>
        </p:txBody>
      </p:sp>
      <p:sp>
        <p:nvSpPr>
          <p:cNvPr id="3" name="Subtitle 2">
            <a:extLst>
              <a:ext uri="{FF2B5EF4-FFF2-40B4-BE49-F238E27FC236}">
                <a16:creationId xmlns:a16="http://schemas.microsoft.com/office/drawing/2014/main" id="{F8FB04E3-CA1C-DF45-AD8E-743835BAEC2A}"/>
              </a:ext>
            </a:extLst>
          </p:cNvPr>
          <p:cNvSpPr>
            <a:spLocks noGrp="1"/>
          </p:cNvSpPr>
          <p:nvPr>
            <p:ph type="subTitle" idx="1"/>
          </p:nvPr>
        </p:nvSpPr>
        <p:spPr/>
        <p:txBody>
          <a:bodyPr/>
          <a:lstStyle/>
          <a:p>
            <a:r>
              <a:rPr lang="en-US" dirty="0"/>
              <a:t>Christian Nairy</a:t>
            </a:r>
          </a:p>
          <a:p>
            <a:r>
              <a:rPr lang="en-US" dirty="0"/>
              <a:t>2020/11/13</a:t>
            </a:r>
          </a:p>
        </p:txBody>
      </p:sp>
    </p:spTree>
    <p:extLst>
      <p:ext uri="{BB962C8B-B14F-4D97-AF65-F5344CB8AC3E}">
        <p14:creationId xmlns:p14="http://schemas.microsoft.com/office/powerpoint/2010/main" val="836981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070E04-A300-7F42-8060-20ED2B75B995}"/>
              </a:ext>
            </a:extLst>
          </p:cNvPr>
          <p:cNvSpPr>
            <a:spLocks noGrp="1"/>
          </p:cNvSpPr>
          <p:nvPr>
            <p:ph idx="1"/>
          </p:nvPr>
        </p:nvSpPr>
        <p:spPr>
          <a:xfrm>
            <a:off x="89053" y="1325564"/>
            <a:ext cx="4610714" cy="5532436"/>
          </a:xfrm>
        </p:spPr>
        <p:txBody>
          <a:bodyPr>
            <a:normAutofit fontScale="77500" lnSpcReduction="20000"/>
          </a:bodyPr>
          <a:lstStyle/>
          <a:p>
            <a:r>
              <a:rPr lang="en-US" sz="2000" b="1" dirty="0"/>
              <a:t>1.) </a:t>
            </a:r>
            <a:r>
              <a:rPr lang="en-US" sz="2000" dirty="0"/>
              <a:t>Collect in-situ environmental and microphysical observations as well as photographic (PHIPS probe) imagery within the Florida cirrus anvils through the use of aircraft sampling.</a:t>
            </a:r>
          </a:p>
          <a:p>
            <a:r>
              <a:rPr lang="en-US" sz="2000" b="1" dirty="0"/>
              <a:t>2.) </a:t>
            </a:r>
            <a:r>
              <a:rPr lang="en-US" sz="2000" dirty="0"/>
              <a:t>Classify particles and pick out the chain aggregates observed in the cirrus anvil.</a:t>
            </a:r>
          </a:p>
          <a:p>
            <a:pPr marL="0" indent="0">
              <a:buNone/>
            </a:pPr>
            <a:endParaRPr lang="en-US" sz="2000" dirty="0"/>
          </a:p>
          <a:p>
            <a:r>
              <a:rPr lang="en-US" sz="2100" dirty="0"/>
              <a:t>Chain aggregates were defined by:</a:t>
            </a:r>
          </a:p>
          <a:p>
            <a:pPr lvl="1"/>
            <a:r>
              <a:rPr lang="en-US" sz="1800" dirty="0"/>
              <a:t>3 or more particles oriented in a linear fashion and/or...</a:t>
            </a:r>
          </a:p>
          <a:p>
            <a:pPr lvl="1"/>
            <a:r>
              <a:rPr lang="en-US" sz="1800" dirty="0"/>
              <a:t>Multiple particles joined by small joints and/or…</a:t>
            </a:r>
          </a:p>
          <a:p>
            <a:pPr lvl="1"/>
            <a:r>
              <a:rPr lang="en-US" sz="1800" dirty="0"/>
              <a:t>Elongated</a:t>
            </a:r>
          </a:p>
          <a:p>
            <a:r>
              <a:rPr lang="en-US" sz="2100" dirty="0"/>
              <a:t>Confidence was determined by the classifier:</a:t>
            </a:r>
          </a:p>
          <a:p>
            <a:pPr lvl="1"/>
            <a:r>
              <a:rPr lang="en-US" sz="1800" dirty="0"/>
              <a:t>Lowest Confidence (1): One of the three definitions observed.</a:t>
            </a:r>
          </a:p>
          <a:p>
            <a:pPr lvl="1"/>
            <a:r>
              <a:rPr lang="en-US" sz="1800" dirty="0"/>
              <a:t>Moderate Confidence (2): Two of the three definitions observed.</a:t>
            </a:r>
          </a:p>
          <a:p>
            <a:pPr lvl="1"/>
            <a:r>
              <a:rPr lang="en-US" sz="1800" dirty="0"/>
              <a:t>Highest Confidence (3): All three definitions observed.</a:t>
            </a:r>
          </a:p>
          <a:p>
            <a:pPr marL="457200" lvl="1" indent="0">
              <a:buNone/>
            </a:pPr>
            <a:endParaRPr lang="en-US" sz="1800" dirty="0"/>
          </a:p>
          <a:p>
            <a:r>
              <a:rPr lang="en-US" sz="1900" b="1" dirty="0"/>
              <a:t>3.) </a:t>
            </a:r>
            <a:r>
              <a:rPr lang="en-US" sz="1900" dirty="0"/>
              <a:t>Using flight-leg intervals (where the aircraft was level at a constant altitude) shown in the figure above, calculate the amount of the chain aggregates per flight-leg, location (distance from storm core), and compare to in-situ environmental conditions.</a:t>
            </a:r>
            <a:endParaRPr lang="en-US" sz="1600" dirty="0"/>
          </a:p>
          <a:p>
            <a:pPr marL="0" indent="0">
              <a:buNone/>
            </a:pPr>
            <a:endParaRPr lang="en-US" sz="2000" dirty="0"/>
          </a:p>
          <a:p>
            <a:endParaRPr lang="en-US" dirty="0"/>
          </a:p>
        </p:txBody>
      </p:sp>
      <p:sp>
        <p:nvSpPr>
          <p:cNvPr id="4" name="Title 1">
            <a:extLst>
              <a:ext uri="{FF2B5EF4-FFF2-40B4-BE49-F238E27FC236}">
                <a16:creationId xmlns:a16="http://schemas.microsoft.com/office/drawing/2014/main" id="{2EA8EAA3-731F-874E-BCBF-7A1D3ECF13F8}"/>
              </a:ext>
            </a:extLst>
          </p:cNvPr>
          <p:cNvSpPr>
            <a:spLocks noGrp="1"/>
          </p:cNvSpPr>
          <p:nvPr>
            <p:ph type="title"/>
          </p:nvPr>
        </p:nvSpPr>
        <p:spPr>
          <a:xfrm>
            <a:off x="89053" y="0"/>
            <a:ext cx="4876800" cy="1325563"/>
          </a:xfrm>
        </p:spPr>
        <p:txBody>
          <a:bodyPr/>
          <a:lstStyle/>
          <a:p>
            <a:r>
              <a:rPr lang="en-US" dirty="0"/>
              <a:t>Latest Results</a:t>
            </a:r>
            <a:br>
              <a:rPr lang="en-US" dirty="0"/>
            </a:br>
            <a:r>
              <a:rPr lang="en-US" sz="3200" b="1" dirty="0"/>
              <a:t>- Methodology &amp; Data</a:t>
            </a:r>
            <a:endParaRPr lang="en-US" b="1" dirty="0"/>
          </a:p>
        </p:txBody>
      </p:sp>
      <p:pic>
        <p:nvPicPr>
          <p:cNvPr id="6" name="Picture 5" descr="Graphical user interface, application&#10;&#10;Description automatically generated">
            <a:extLst>
              <a:ext uri="{FF2B5EF4-FFF2-40B4-BE49-F238E27FC236}">
                <a16:creationId xmlns:a16="http://schemas.microsoft.com/office/drawing/2014/main" id="{266A94E6-9ACA-0A46-8087-A934E4572517}"/>
              </a:ext>
            </a:extLst>
          </p:cNvPr>
          <p:cNvPicPr>
            <a:picLocks noChangeAspect="1"/>
          </p:cNvPicPr>
          <p:nvPr/>
        </p:nvPicPr>
        <p:blipFill>
          <a:blip r:embed="rId2"/>
          <a:stretch>
            <a:fillRect/>
          </a:stretch>
        </p:blipFill>
        <p:spPr>
          <a:xfrm>
            <a:off x="4699767" y="1972019"/>
            <a:ext cx="7401234" cy="3877938"/>
          </a:xfrm>
          <a:prstGeom prst="rect">
            <a:avLst/>
          </a:prstGeom>
        </p:spPr>
      </p:pic>
    </p:spTree>
    <p:extLst>
      <p:ext uri="{BB962C8B-B14F-4D97-AF65-F5344CB8AC3E}">
        <p14:creationId xmlns:p14="http://schemas.microsoft.com/office/powerpoint/2010/main" val="18983048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chart&#10;&#10;Description automatically generated">
            <a:extLst>
              <a:ext uri="{FF2B5EF4-FFF2-40B4-BE49-F238E27FC236}">
                <a16:creationId xmlns:a16="http://schemas.microsoft.com/office/drawing/2014/main" id="{7D523896-68A2-504A-B648-AEA0C7DE7882}"/>
              </a:ext>
            </a:extLst>
          </p:cNvPr>
          <p:cNvPicPr>
            <a:picLocks noGrp="1" noChangeAspect="1"/>
          </p:cNvPicPr>
          <p:nvPr>
            <p:ph idx="1"/>
          </p:nvPr>
        </p:nvPicPr>
        <p:blipFill>
          <a:blip r:embed="rId2"/>
          <a:stretch>
            <a:fillRect/>
          </a:stretch>
        </p:blipFill>
        <p:spPr>
          <a:xfrm>
            <a:off x="5692705" y="0"/>
            <a:ext cx="6499295" cy="6066010"/>
          </a:xfrm>
        </p:spPr>
      </p:pic>
      <p:sp>
        <p:nvSpPr>
          <p:cNvPr id="4" name="Title 1">
            <a:extLst>
              <a:ext uri="{FF2B5EF4-FFF2-40B4-BE49-F238E27FC236}">
                <a16:creationId xmlns:a16="http://schemas.microsoft.com/office/drawing/2014/main" id="{2EA8EAA3-731F-874E-BCBF-7A1D3ECF13F8}"/>
              </a:ext>
            </a:extLst>
          </p:cNvPr>
          <p:cNvSpPr>
            <a:spLocks noGrp="1"/>
          </p:cNvSpPr>
          <p:nvPr>
            <p:ph type="title"/>
          </p:nvPr>
        </p:nvSpPr>
        <p:spPr>
          <a:xfrm>
            <a:off x="250372" y="18255"/>
            <a:ext cx="4876800" cy="1325563"/>
          </a:xfrm>
        </p:spPr>
        <p:txBody>
          <a:bodyPr/>
          <a:lstStyle/>
          <a:p>
            <a:r>
              <a:rPr lang="en-US" dirty="0"/>
              <a:t>Latest Results</a:t>
            </a:r>
            <a:br>
              <a:rPr lang="en-US" dirty="0"/>
            </a:br>
            <a:r>
              <a:rPr lang="en-US" sz="3200" b="1" dirty="0"/>
              <a:t>- Methodology &amp; Data</a:t>
            </a:r>
            <a:endParaRPr lang="en-US" b="1" dirty="0"/>
          </a:p>
        </p:txBody>
      </p:sp>
      <p:sp>
        <p:nvSpPr>
          <p:cNvPr id="6" name="TextBox 5">
            <a:extLst>
              <a:ext uri="{FF2B5EF4-FFF2-40B4-BE49-F238E27FC236}">
                <a16:creationId xmlns:a16="http://schemas.microsoft.com/office/drawing/2014/main" id="{52B49E99-2736-1C46-A3A4-A40FC30584AB}"/>
              </a:ext>
            </a:extLst>
          </p:cNvPr>
          <p:cNvSpPr txBox="1"/>
          <p:nvPr/>
        </p:nvSpPr>
        <p:spPr>
          <a:xfrm>
            <a:off x="132202" y="1343818"/>
            <a:ext cx="5442333" cy="2308324"/>
          </a:xfrm>
          <a:prstGeom prst="rect">
            <a:avLst/>
          </a:prstGeom>
          <a:noFill/>
        </p:spPr>
        <p:txBody>
          <a:bodyPr wrap="square" rtlCol="0">
            <a:spAutoFit/>
          </a:bodyPr>
          <a:lstStyle/>
          <a:p>
            <a:pPr marL="285750" indent="-285750">
              <a:buFont typeface="Arial" panose="020B0604020202020204" pitchFamily="34" charset="0"/>
              <a:buChar char="•"/>
            </a:pPr>
            <a:r>
              <a:rPr lang="en-US" dirty="0">
                <a:effectLst/>
              </a:rPr>
              <a:t>TITAN-Rview Radar Animation (figure above) using data from the NWS KMLB WSR-88D. Aircraft track is depicted as the white line where the slightly apparent </a:t>
            </a:r>
            <a:r>
              <a:rPr lang="en-US" dirty="0" err="1">
                <a:effectLst/>
              </a:rPr>
              <a:t>buldge</a:t>
            </a:r>
            <a:r>
              <a:rPr lang="en-US" dirty="0">
                <a:effectLst/>
              </a:rPr>
              <a:t> in the line is the current aircraft </a:t>
            </a:r>
            <a:r>
              <a:rPr lang="en-US" dirty="0" err="1">
                <a:effectLst/>
              </a:rPr>
              <a:t>postion</a:t>
            </a:r>
            <a:r>
              <a:rPr lang="en-US" dirty="0">
                <a:effectLst/>
              </a:rPr>
              <a:t> with the line being 5 minutes of past flight track with </a:t>
            </a:r>
            <a:r>
              <a:rPr lang="en-US" dirty="0" err="1">
                <a:effectLst/>
              </a:rPr>
              <a:t>repect</a:t>
            </a:r>
            <a:r>
              <a:rPr lang="en-US" dirty="0">
                <a:effectLst/>
              </a:rPr>
              <a:t> to the time stamp. Blue circles represent the TITAN storm tracking algorithm (35 </a:t>
            </a:r>
            <a:r>
              <a:rPr lang="en-US" dirty="0" err="1">
                <a:effectLst/>
              </a:rPr>
              <a:t>dBZ</a:t>
            </a:r>
            <a:r>
              <a:rPr lang="en-US" dirty="0">
                <a:effectLst/>
              </a:rPr>
              <a:t> threshold).</a:t>
            </a:r>
            <a:endParaRPr lang="en-US" dirty="0"/>
          </a:p>
        </p:txBody>
      </p:sp>
      <p:pic>
        <p:nvPicPr>
          <p:cNvPr id="10" name="Picture 9" descr="A picture containing diagram&#10;&#10;Description automatically generated">
            <a:extLst>
              <a:ext uri="{FF2B5EF4-FFF2-40B4-BE49-F238E27FC236}">
                <a16:creationId xmlns:a16="http://schemas.microsoft.com/office/drawing/2014/main" id="{EBBA50C3-DBFC-984D-9C37-5B4BAD8B9700}"/>
              </a:ext>
            </a:extLst>
          </p:cNvPr>
          <p:cNvPicPr>
            <a:picLocks noChangeAspect="1"/>
          </p:cNvPicPr>
          <p:nvPr/>
        </p:nvPicPr>
        <p:blipFill>
          <a:blip r:embed="rId3"/>
          <a:stretch>
            <a:fillRect/>
          </a:stretch>
        </p:blipFill>
        <p:spPr>
          <a:xfrm>
            <a:off x="385590" y="3652142"/>
            <a:ext cx="4604942" cy="3192454"/>
          </a:xfrm>
          <a:prstGeom prst="rect">
            <a:avLst/>
          </a:prstGeom>
        </p:spPr>
      </p:pic>
    </p:spTree>
    <p:extLst>
      <p:ext uri="{BB962C8B-B14F-4D97-AF65-F5344CB8AC3E}">
        <p14:creationId xmlns:p14="http://schemas.microsoft.com/office/powerpoint/2010/main" val="4177650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53FA7-4522-8644-A7DC-3A7A746474B0}"/>
              </a:ext>
            </a:extLst>
          </p:cNvPr>
          <p:cNvSpPr>
            <a:spLocks noGrp="1"/>
          </p:cNvSpPr>
          <p:nvPr>
            <p:ph type="title"/>
          </p:nvPr>
        </p:nvSpPr>
        <p:spPr/>
        <p:txBody>
          <a:bodyPr/>
          <a:lstStyle/>
          <a:p>
            <a:r>
              <a:rPr lang="en-US" dirty="0">
                <a:cs typeface="Calibri" panose="020F0502020204030204" pitchFamily="34" charset="0"/>
              </a:rPr>
              <a:t>2019/08/03</a:t>
            </a:r>
            <a:r>
              <a:rPr lang="en-US" dirty="0">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4157736D-FFF6-DF4A-8F3B-BD5EDF37BA60}"/>
              </a:ext>
            </a:extLst>
          </p:cNvPr>
          <p:cNvSpPr>
            <a:spLocks noGrp="1"/>
          </p:cNvSpPr>
          <p:nvPr>
            <p:ph idx="1"/>
          </p:nvPr>
        </p:nvSpPr>
        <p:spPr>
          <a:xfrm>
            <a:off x="244434" y="1690688"/>
            <a:ext cx="4256847" cy="4351338"/>
          </a:xfrm>
        </p:spPr>
        <p:txBody>
          <a:bodyPr>
            <a:normAutofit/>
          </a:bodyPr>
          <a:lstStyle/>
          <a:p>
            <a:r>
              <a:rPr lang="en-US" sz="1800" dirty="0">
                <a:latin typeface="Calibri" panose="020F0502020204030204" pitchFamily="34" charset="0"/>
                <a:cs typeface="Calibri" panose="020F0502020204030204" pitchFamily="34" charset="0"/>
              </a:rPr>
              <a:t>Weak upper-level low pressure to the NW of Florida (FL)</a:t>
            </a:r>
          </a:p>
          <a:p>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Storms initiate on the west side of the FL peninsula (sea-breeze circulation)</a:t>
            </a:r>
          </a:p>
          <a:p>
            <a:endParaRPr lang="en-US" sz="1800"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Then storms are enhanced by the sea-breeze circulation of the east side of the FL peninsula.</a:t>
            </a:r>
          </a:p>
        </p:txBody>
      </p:sp>
      <p:sp>
        <p:nvSpPr>
          <p:cNvPr id="4" name="Slide Number Placeholder 3">
            <a:extLst>
              <a:ext uri="{FF2B5EF4-FFF2-40B4-BE49-F238E27FC236}">
                <a16:creationId xmlns:a16="http://schemas.microsoft.com/office/drawing/2014/main" id="{18B30E57-ABFB-1344-B064-39D54F2820E6}"/>
              </a:ext>
            </a:extLst>
          </p:cNvPr>
          <p:cNvSpPr>
            <a:spLocks noGrp="1"/>
          </p:cNvSpPr>
          <p:nvPr>
            <p:ph type="sldNum" sz="quarter" idx="12"/>
          </p:nvPr>
        </p:nvSpPr>
        <p:spPr>
          <a:xfrm>
            <a:off x="9448800" y="6492875"/>
            <a:ext cx="2743200" cy="365125"/>
          </a:xfrm>
        </p:spPr>
        <p:txBody>
          <a:bodyPr/>
          <a:lstStyle/>
          <a:p>
            <a:fld id="{91653871-24CD-054C-815D-2D173F4A6F76}" type="slidenum">
              <a:rPr lang="en-US" smtClean="0"/>
              <a:t>12</a:t>
            </a:fld>
            <a:endParaRPr lang="en-US" dirty="0"/>
          </a:p>
        </p:txBody>
      </p:sp>
      <p:pic>
        <p:nvPicPr>
          <p:cNvPr id="6" name="Picture 5" descr="A picture containing chart&#10;&#10;Description automatically generated">
            <a:extLst>
              <a:ext uri="{FF2B5EF4-FFF2-40B4-BE49-F238E27FC236}">
                <a16:creationId xmlns:a16="http://schemas.microsoft.com/office/drawing/2014/main" id="{768891EE-369B-054C-B9CE-8C0B4990F473}"/>
              </a:ext>
            </a:extLst>
          </p:cNvPr>
          <p:cNvPicPr>
            <a:picLocks noChangeAspect="1"/>
          </p:cNvPicPr>
          <p:nvPr/>
        </p:nvPicPr>
        <p:blipFill>
          <a:blip r:embed="rId2"/>
          <a:stretch>
            <a:fillRect/>
          </a:stretch>
        </p:blipFill>
        <p:spPr>
          <a:xfrm>
            <a:off x="5229921" y="0"/>
            <a:ext cx="6962079" cy="6497941"/>
          </a:xfrm>
          <a:prstGeom prst="rect">
            <a:avLst/>
          </a:prstGeom>
        </p:spPr>
      </p:pic>
    </p:spTree>
    <p:extLst>
      <p:ext uri="{BB962C8B-B14F-4D97-AF65-F5344CB8AC3E}">
        <p14:creationId xmlns:p14="http://schemas.microsoft.com/office/powerpoint/2010/main" val="946282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F2155-1241-5A4E-A034-0A17F5942C81}"/>
              </a:ext>
            </a:extLst>
          </p:cNvPr>
          <p:cNvSpPr>
            <a:spLocks noGrp="1"/>
          </p:cNvSpPr>
          <p:nvPr>
            <p:ph type="title"/>
          </p:nvPr>
        </p:nvSpPr>
        <p:spPr>
          <a:xfrm>
            <a:off x="838200" y="-185866"/>
            <a:ext cx="10515600" cy="1325563"/>
          </a:xfrm>
        </p:spPr>
        <p:txBody>
          <a:bodyPr/>
          <a:lstStyle/>
          <a:p>
            <a:r>
              <a:rPr lang="en-US" dirty="0"/>
              <a:t>NLDN Data</a:t>
            </a:r>
            <a:r>
              <a:rPr lang="en-US" baseline="30000" dirty="0"/>
              <a:t>5</a:t>
            </a:r>
            <a:endParaRPr lang="en-US" dirty="0"/>
          </a:p>
        </p:txBody>
      </p:sp>
      <p:sp>
        <p:nvSpPr>
          <p:cNvPr id="4" name="Slide Number Placeholder 3">
            <a:extLst>
              <a:ext uri="{FF2B5EF4-FFF2-40B4-BE49-F238E27FC236}">
                <a16:creationId xmlns:a16="http://schemas.microsoft.com/office/drawing/2014/main" id="{B43AB40C-004C-714A-A537-1B8E94C09E4F}"/>
              </a:ext>
            </a:extLst>
          </p:cNvPr>
          <p:cNvSpPr>
            <a:spLocks noGrp="1"/>
          </p:cNvSpPr>
          <p:nvPr>
            <p:ph type="sldNum" sz="quarter" idx="12"/>
          </p:nvPr>
        </p:nvSpPr>
        <p:spPr/>
        <p:txBody>
          <a:bodyPr/>
          <a:lstStyle/>
          <a:p>
            <a:fld id="{91653871-24CD-054C-815D-2D173F4A6F76}" type="slidenum">
              <a:rPr lang="en-US" smtClean="0"/>
              <a:t>13</a:t>
            </a:fld>
            <a:endParaRPr lang="en-US"/>
          </a:p>
        </p:txBody>
      </p:sp>
      <p:pic>
        <p:nvPicPr>
          <p:cNvPr id="8" name="Picture 7" descr="Chart, scatter chart&#10;&#10;Description automatically generated">
            <a:extLst>
              <a:ext uri="{FF2B5EF4-FFF2-40B4-BE49-F238E27FC236}">
                <a16:creationId xmlns:a16="http://schemas.microsoft.com/office/drawing/2014/main" id="{636D2385-7CEE-1D4D-9C9E-5ED73C65FB17}"/>
              </a:ext>
            </a:extLst>
          </p:cNvPr>
          <p:cNvPicPr>
            <a:picLocks noChangeAspect="1"/>
          </p:cNvPicPr>
          <p:nvPr/>
        </p:nvPicPr>
        <p:blipFill>
          <a:blip r:embed="rId2"/>
          <a:stretch>
            <a:fillRect/>
          </a:stretch>
        </p:blipFill>
        <p:spPr>
          <a:xfrm>
            <a:off x="-2733" y="1894702"/>
            <a:ext cx="6099048" cy="3799542"/>
          </a:xfrm>
          <a:prstGeom prst="rect">
            <a:avLst/>
          </a:prstGeom>
        </p:spPr>
      </p:pic>
      <p:pic>
        <p:nvPicPr>
          <p:cNvPr id="9" name="Picture 8">
            <a:extLst>
              <a:ext uri="{FF2B5EF4-FFF2-40B4-BE49-F238E27FC236}">
                <a16:creationId xmlns:a16="http://schemas.microsoft.com/office/drawing/2014/main" id="{039492C2-BB92-324B-8022-1F90DBBE2283}"/>
              </a:ext>
            </a:extLst>
          </p:cNvPr>
          <p:cNvPicPr>
            <a:picLocks noChangeAspect="1"/>
          </p:cNvPicPr>
          <p:nvPr/>
        </p:nvPicPr>
        <p:blipFill>
          <a:blip r:embed="rId3"/>
          <a:stretch>
            <a:fillRect/>
          </a:stretch>
        </p:blipFill>
        <p:spPr>
          <a:xfrm>
            <a:off x="6098734" y="1898823"/>
            <a:ext cx="6099048" cy="3791300"/>
          </a:xfrm>
          <a:prstGeom prst="rect">
            <a:avLst/>
          </a:prstGeom>
        </p:spPr>
      </p:pic>
      <p:cxnSp>
        <p:nvCxnSpPr>
          <p:cNvPr id="10" name="Straight Connector 9">
            <a:extLst>
              <a:ext uri="{FF2B5EF4-FFF2-40B4-BE49-F238E27FC236}">
                <a16:creationId xmlns:a16="http://schemas.microsoft.com/office/drawing/2014/main" id="{1DB03829-F08C-3442-B4A5-2E84C1C7599F}"/>
              </a:ext>
            </a:extLst>
          </p:cNvPr>
          <p:cNvCxnSpPr>
            <a:cxnSpLocks/>
          </p:cNvCxnSpPr>
          <p:nvPr/>
        </p:nvCxnSpPr>
        <p:spPr>
          <a:xfrm>
            <a:off x="6093267" y="0"/>
            <a:ext cx="0" cy="6858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4511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85866-27B1-3141-BE93-21A90823ECE8}"/>
              </a:ext>
            </a:extLst>
          </p:cNvPr>
          <p:cNvSpPr>
            <a:spLocks noGrp="1"/>
          </p:cNvSpPr>
          <p:nvPr>
            <p:ph type="title"/>
          </p:nvPr>
        </p:nvSpPr>
        <p:spPr>
          <a:xfrm>
            <a:off x="210239" y="18255"/>
            <a:ext cx="10515600" cy="1325563"/>
          </a:xfrm>
        </p:spPr>
        <p:txBody>
          <a:bodyPr/>
          <a:lstStyle/>
          <a:p>
            <a:r>
              <a:rPr lang="en-US" dirty="0"/>
              <a:t>Latest Results</a:t>
            </a:r>
          </a:p>
        </p:txBody>
      </p:sp>
      <p:sp>
        <p:nvSpPr>
          <p:cNvPr id="3" name="Content Placeholder 2">
            <a:extLst>
              <a:ext uri="{FF2B5EF4-FFF2-40B4-BE49-F238E27FC236}">
                <a16:creationId xmlns:a16="http://schemas.microsoft.com/office/drawing/2014/main" id="{F5BC0B07-A9FF-BF42-BC40-CB2675D00C51}"/>
              </a:ext>
            </a:extLst>
          </p:cNvPr>
          <p:cNvSpPr>
            <a:spLocks noGrp="1"/>
          </p:cNvSpPr>
          <p:nvPr>
            <p:ph idx="1"/>
          </p:nvPr>
        </p:nvSpPr>
        <p:spPr>
          <a:xfrm>
            <a:off x="36723" y="1343818"/>
            <a:ext cx="6300730" cy="4351338"/>
          </a:xfrm>
        </p:spPr>
        <p:txBody>
          <a:bodyPr/>
          <a:lstStyle/>
          <a:p>
            <a:r>
              <a:rPr lang="en-US" b="1" u="sng" dirty="0">
                <a:effectLst/>
              </a:rPr>
              <a:t>First Flight Leg: 15:50:00 - 16:01:00 UTC</a:t>
            </a:r>
            <a:endParaRPr lang="en-US" dirty="0"/>
          </a:p>
        </p:txBody>
      </p:sp>
      <p:pic>
        <p:nvPicPr>
          <p:cNvPr id="5" name="Picture 4" descr="Map&#10;&#10;Description automatically generated">
            <a:extLst>
              <a:ext uri="{FF2B5EF4-FFF2-40B4-BE49-F238E27FC236}">
                <a16:creationId xmlns:a16="http://schemas.microsoft.com/office/drawing/2014/main" id="{16EA9178-D591-5B47-A17B-8376DD8B7E8F}"/>
              </a:ext>
            </a:extLst>
          </p:cNvPr>
          <p:cNvPicPr>
            <a:picLocks noChangeAspect="1"/>
          </p:cNvPicPr>
          <p:nvPr/>
        </p:nvPicPr>
        <p:blipFill>
          <a:blip r:embed="rId2"/>
          <a:stretch>
            <a:fillRect/>
          </a:stretch>
        </p:blipFill>
        <p:spPr>
          <a:xfrm>
            <a:off x="6477000" y="0"/>
            <a:ext cx="5715000" cy="5334000"/>
          </a:xfrm>
          <a:prstGeom prst="rect">
            <a:avLst/>
          </a:prstGeom>
        </p:spPr>
      </p:pic>
      <p:sp>
        <p:nvSpPr>
          <p:cNvPr id="6" name="TextBox 5">
            <a:extLst>
              <a:ext uri="{FF2B5EF4-FFF2-40B4-BE49-F238E27FC236}">
                <a16:creationId xmlns:a16="http://schemas.microsoft.com/office/drawing/2014/main" id="{7B78EA75-56FD-154B-88AE-F6F3B79A4D5C}"/>
              </a:ext>
            </a:extLst>
          </p:cNvPr>
          <p:cNvSpPr txBox="1"/>
          <p:nvPr/>
        </p:nvSpPr>
        <p:spPr>
          <a:xfrm>
            <a:off x="6477000" y="5334000"/>
            <a:ext cx="5715000" cy="1015663"/>
          </a:xfrm>
          <a:prstGeom prst="rect">
            <a:avLst/>
          </a:prstGeom>
          <a:noFill/>
        </p:spPr>
        <p:txBody>
          <a:bodyPr wrap="square" rtlCol="0">
            <a:spAutoFit/>
          </a:bodyPr>
          <a:lstStyle/>
          <a:p>
            <a:pPr algn="ctr"/>
            <a:r>
              <a:rPr lang="en-US" sz="1200" dirty="0">
                <a:effectLst/>
              </a:rPr>
              <a:t>Rview image (figure above) </a:t>
            </a:r>
            <a:r>
              <a:rPr lang="en-US" sz="1200" dirty="0" err="1">
                <a:effectLst/>
              </a:rPr>
              <a:t>depiciting</a:t>
            </a:r>
            <a:r>
              <a:rPr lang="en-US" sz="1200" dirty="0">
                <a:effectLst/>
              </a:rPr>
              <a:t> NEXRAD KMLB WSR-88D Level II composite </a:t>
            </a:r>
            <a:r>
              <a:rPr lang="en-US" sz="1200" dirty="0" err="1">
                <a:effectLst/>
              </a:rPr>
              <a:t>refelctivity</a:t>
            </a:r>
            <a:r>
              <a:rPr lang="en-US" sz="1200" dirty="0">
                <a:effectLst/>
              </a:rPr>
              <a:t> (</a:t>
            </a:r>
            <a:r>
              <a:rPr lang="en-US" sz="1200" dirty="0" err="1">
                <a:effectLst/>
              </a:rPr>
              <a:t>dBZ</a:t>
            </a:r>
            <a:r>
              <a:rPr lang="en-US" sz="1200" dirty="0">
                <a:effectLst/>
              </a:rPr>
              <a:t>) as well as </a:t>
            </a:r>
            <a:r>
              <a:rPr lang="en-US" sz="1200" dirty="0" err="1">
                <a:effectLst/>
              </a:rPr>
              <a:t>airfcraft</a:t>
            </a:r>
            <a:r>
              <a:rPr lang="en-US" sz="1200" dirty="0">
                <a:effectLst/>
              </a:rPr>
              <a:t> flight track data (white line) and TITAN storm tracking data (blue outlines - 35 </a:t>
            </a:r>
            <a:r>
              <a:rPr lang="en-US" sz="1200" dirty="0" err="1">
                <a:effectLst/>
              </a:rPr>
              <a:t>dBZ</a:t>
            </a:r>
            <a:r>
              <a:rPr lang="en-US" sz="1200" dirty="0">
                <a:effectLst/>
              </a:rPr>
              <a:t> threshold [</a:t>
            </a:r>
            <a:r>
              <a:rPr lang="en-US" sz="1200" dirty="0" err="1">
                <a:effectLst/>
              </a:rPr>
              <a:t>Tz</a:t>
            </a:r>
            <a:r>
              <a:rPr lang="en-US" sz="1200" dirty="0">
                <a:effectLst/>
              </a:rPr>
              <a:t>]). White aircraft line showing 11 minutes of previous aircraft track. White </a:t>
            </a:r>
            <a:r>
              <a:rPr lang="en-US" sz="1200" dirty="0" err="1">
                <a:effectLst/>
              </a:rPr>
              <a:t>buldge</a:t>
            </a:r>
            <a:r>
              <a:rPr lang="en-US" sz="1200" dirty="0">
                <a:effectLst/>
              </a:rPr>
              <a:t> at the bottom point of the white line is the aircraft's position at 16:01:00 UTC.</a:t>
            </a:r>
            <a:endParaRPr lang="en-US" sz="1200" dirty="0"/>
          </a:p>
        </p:txBody>
      </p:sp>
      <p:pic>
        <p:nvPicPr>
          <p:cNvPr id="9" name="Picture 8" descr="Chart, line chart&#10;&#10;Description automatically generated">
            <a:extLst>
              <a:ext uri="{FF2B5EF4-FFF2-40B4-BE49-F238E27FC236}">
                <a16:creationId xmlns:a16="http://schemas.microsoft.com/office/drawing/2014/main" id="{B15256BA-EA29-F749-87A5-79BA78105184}"/>
              </a:ext>
            </a:extLst>
          </p:cNvPr>
          <p:cNvPicPr>
            <a:picLocks noChangeAspect="1"/>
          </p:cNvPicPr>
          <p:nvPr/>
        </p:nvPicPr>
        <p:blipFill>
          <a:blip r:embed="rId3"/>
          <a:stretch>
            <a:fillRect/>
          </a:stretch>
        </p:blipFill>
        <p:spPr>
          <a:xfrm>
            <a:off x="36723" y="1769374"/>
            <a:ext cx="6410967" cy="5070371"/>
          </a:xfrm>
          <a:prstGeom prst="rect">
            <a:avLst/>
          </a:prstGeom>
        </p:spPr>
      </p:pic>
    </p:spTree>
    <p:extLst>
      <p:ext uri="{BB962C8B-B14F-4D97-AF65-F5344CB8AC3E}">
        <p14:creationId xmlns:p14="http://schemas.microsoft.com/office/powerpoint/2010/main" val="21033010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85866-27B1-3141-BE93-21A90823ECE8}"/>
              </a:ext>
            </a:extLst>
          </p:cNvPr>
          <p:cNvSpPr>
            <a:spLocks noGrp="1"/>
          </p:cNvSpPr>
          <p:nvPr>
            <p:ph type="title"/>
          </p:nvPr>
        </p:nvSpPr>
        <p:spPr>
          <a:xfrm>
            <a:off x="0" y="18255"/>
            <a:ext cx="10515600" cy="1325563"/>
          </a:xfrm>
        </p:spPr>
        <p:txBody>
          <a:bodyPr/>
          <a:lstStyle/>
          <a:p>
            <a:r>
              <a:rPr lang="en-US" dirty="0"/>
              <a:t>Latest Results</a:t>
            </a:r>
          </a:p>
        </p:txBody>
      </p:sp>
      <p:sp>
        <p:nvSpPr>
          <p:cNvPr id="3" name="Content Placeholder 2">
            <a:extLst>
              <a:ext uri="{FF2B5EF4-FFF2-40B4-BE49-F238E27FC236}">
                <a16:creationId xmlns:a16="http://schemas.microsoft.com/office/drawing/2014/main" id="{F5BC0B07-A9FF-BF42-BC40-CB2675D00C51}"/>
              </a:ext>
            </a:extLst>
          </p:cNvPr>
          <p:cNvSpPr>
            <a:spLocks noGrp="1"/>
          </p:cNvSpPr>
          <p:nvPr>
            <p:ph idx="1"/>
          </p:nvPr>
        </p:nvSpPr>
        <p:spPr>
          <a:xfrm>
            <a:off x="-87250" y="1440034"/>
            <a:ext cx="4108373" cy="4351338"/>
          </a:xfrm>
        </p:spPr>
        <p:txBody>
          <a:bodyPr>
            <a:normAutofit fontScale="92500"/>
          </a:bodyPr>
          <a:lstStyle/>
          <a:p>
            <a:pPr marL="0" indent="0">
              <a:buNone/>
            </a:pPr>
            <a:r>
              <a:rPr lang="en-US" sz="2000" b="1" u="sng" dirty="0">
                <a:effectLst/>
              </a:rPr>
              <a:t>First Flight Leg: 15:50:00 - 16:01:00 UTC</a:t>
            </a:r>
            <a:endParaRPr lang="en-US" sz="2000" dirty="0"/>
          </a:p>
          <a:p>
            <a:pPr marL="0" indent="0">
              <a:buNone/>
            </a:pPr>
            <a:endParaRPr lang="en-US" sz="2000" dirty="0">
              <a:effectLst/>
            </a:endParaRPr>
          </a:p>
          <a:p>
            <a:pPr marL="0" indent="0">
              <a:buNone/>
            </a:pPr>
            <a:r>
              <a:rPr lang="en-US" sz="2000" dirty="0">
                <a:effectLst/>
              </a:rPr>
              <a:t>Figure to the right showing total amount of chain aggregates in flight leg 1 (a), while (b-d) show chain aggregates in varying average confidence intervals.</a:t>
            </a:r>
          </a:p>
          <a:p>
            <a:pPr marL="0" indent="0">
              <a:buNone/>
            </a:pPr>
            <a:endParaRPr lang="en-US" sz="2000" dirty="0"/>
          </a:p>
          <a:p>
            <a:pPr marL="0" indent="0">
              <a:buNone/>
            </a:pPr>
            <a:endParaRPr lang="en-US" sz="2000" dirty="0">
              <a:effectLst/>
            </a:endParaRPr>
          </a:p>
          <a:p>
            <a:r>
              <a:rPr lang="en-US" sz="2000" dirty="0"/>
              <a:t>(a) Total Chain Aggregates = 198</a:t>
            </a:r>
          </a:p>
          <a:p>
            <a:r>
              <a:rPr lang="en-US" sz="2000" dirty="0"/>
              <a:t>(b) 0 ≤ Avg. Confidence &lt; 1.5 = 52</a:t>
            </a:r>
          </a:p>
          <a:p>
            <a:r>
              <a:rPr lang="en-US" sz="2000" dirty="0"/>
              <a:t>(c) 1.5 ≤ Avg. Confidence &lt; 2.5 = 96</a:t>
            </a:r>
          </a:p>
          <a:p>
            <a:r>
              <a:rPr lang="en-US" sz="2000" dirty="0"/>
              <a:t>(d) 2.5 ≤ Avg. Confidence = 50</a:t>
            </a:r>
          </a:p>
          <a:p>
            <a:pPr marL="0" indent="0">
              <a:buNone/>
            </a:pPr>
            <a:endParaRPr lang="en-US" dirty="0"/>
          </a:p>
        </p:txBody>
      </p:sp>
      <p:pic>
        <p:nvPicPr>
          <p:cNvPr id="6" name="Picture 5" descr="Chart, line chart&#10;&#10;Description automatically generated">
            <a:extLst>
              <a:ext uri="{FF2B5EF4-FFF2-40B4-BE49-F238E27FC236}">
                <a16:creationId xmlns:a16="http://schemas.microsoft.com/office/drawing/2014/main" id="{74C322D5-DE4D-E94A-9526-0AAC03A4A075}"/>
              </a:ext>
            </a:extLst>
          </p:cNvPr>
          <p:cNvPicPr>
            <a:picLocks noChangeAspect="1"/>
          </p:cNvPicPr>
          <p:nvPr/>
        </p:nvPicPr>
        <p:blipFill>
          <a:blip r:embed="rId2"/>
          <a:stretch>
            <a:fillRect/>
          </a:stretch>
        </p:blipFill>
        <p:spPr>
          <a:xfrm>
            <a:off x="3933872" y="18255"/>
            <a:ext cx="8258128" cy="6531273"/>
          </a:xfrm>
          <a:prstGeom prst="rect">
            <a:avLst/>
          </a:prstGeom>
        </p:spPr>
      </p:pic>
    </p:spTree>
    <p:extLst>
      <p:ext uri="{BB962C8B-B14F-4D97-AF65-F5344CB8AC3E}">
        <p14:creationId xmlns:p14="http://schemas.microsoft.com/office/powerpoint/2010/main" val="966783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85866-27B1-3141-BE93-21A90823ECE8}"/>
              </a:ext>
            </a:extLst>
          </p:cNvPr>
          <p:cNvSpPr>
            <a:spLocks noGrp="1"/>
          </p:cNvSpPr>
          <p:nvPr>
            <p:ph type="title"/>
          </p:nvPr>
        </p:nvSpPr>
        <p:spPr>
          <a:xfrm>
            <a:off x="0" y="18255"/>
            <a:ext cx="10515600" cy="1325563"/>
          </a:xfrm>
        </p:spPr>
        <p:txBody>
          <a:bodyPr/>
          <a:lstStyle/>
          <a:p>
            <a:r>
              <a:rPr lang="en-US" dirty="0"/>
              <a:t>Latest Results</a:t>
            </a:r>
          </a:p>
        </p:txBody>
      </p:sp>
      <p:sp>
        <p:nvSpPr>
          <p:cNvPr id="3" name="Content Placeholder 2">
            <a:extLst>
              <a:ext uri="{FF2B5EF4-FFF2-40B4-BE49-F238E27FC236}">
                <a16:creationId xmlns:a16="http://schemas.microsoft.com/office/drawing/2014/main" id="{F5BC0B07-A9FF-BF42-BC40-CB2675D00C51}"/>
              </a:ext>
            </a:extLst>
          </p:cNvPr>
          <p:cNvSpPr>
            <a:spLocks noGrp="1"/>
          </p:cNvSpPr>
          <p:nvPr>
            <p:ph idx="1"/>
          </p:nvPr>
        </p:nvSpPr>
        <p:spPr>
          <a:xfrm>
            <a:off x="0" y="1343818"/>
            <a:ext cx="2194175" cy="4351338"/>
          </a:xfrm>
        </p:spPr>
        <p:txBody>
          <a:bodyPr/>
          <a:lstStyle/>
          <a:p>
            <a:pPr marL="0" indent="0">
              <a:buNone/>
            </a:pPr>
            <a:r>
              <a:rPr lang="en-US" b="1" u="sng" dirty="0">
                <a:effectLst/>
              </a:rPr>
              <a:t>PHIPS Images</a:t>
            </a:r>
            <a:endParaRPr lang="en-US" dirty="0">
              <a:effectLst/>
            </a:endParaRPr>
          </a:p>
          <a:p>
            <a:pPr marL="0" indent="0">
              <a:buNone/>
            </a:pPr>
            <a:r>
              <a:rPr lang="en-US" sz="1600" b="1" u="sng" dirty="0">
                <a:effectLst/>
              </a:rPr>
              <a:t>First Flight Leg: 15:50:00 - 16:01:00 UTC</a:t>
            </a:r>
            <a:endParaRPr lang="en-US" sz="1600" dirty="0"/>
          </a:p>
          <a:p>
            <a:pPr marL="0" indent="0">
              <a:buNone/>
            </a:pPr>
            <a:endParaRPr lang="en-US" dirty="0"/>
          </a:p>
        </p:txBody>
      </p:sp>
      <p:pic>
        <p:nvPicPr>
          <p:cNvPr id="7" name="Picture 6" descr="A picture containing photo, different, various, many&#10;&#10;Description automatically generated">
            <a:extLst>
              <a:ext uri="{FF2B5EF4-FFF2-40B4-BE49-F238E27FC236}">
                <a16:creationId xmlns:a16="http://schemas.microsoft.com/office/drawing/2014/main" id="{FB399BFB-6563-C041-B80D-349A21A2910E}"/>
              </a:ext>
            </a:extLst>
          </p:cNvPr>
          <p:cNvPicPr>
            <a:picLocks noChangeAspect="1"/>
          </p:cNvPicPr>
          <p:nvPr/>
        </p:nvPicPr>
        <p:blipFill>
          <a:blip r:embed="rId2"/>
          <a:stretch>
            <a:fillRect/>
          </a:stretch>
        </p:blipFill>
        <p:spPr>
          <a:xfrm>
            <a:off x="2194175" y="881110"/>
            <a:ext cx="9831267" cy="5618842"/>
          </a:xfrm>
          <a:prstGeom prst="rect">
            <a:avLst/>
          </a:prstGeom>
        </p:spPr>
      </p:pic>
    </p:spTree>
    <p:extLst>
      <p:ext uri="{BB962C8B-B14F-4D97-AF65-F5344CB8AC3E}">
        <p14:creationId xmlns:p14="http://schemas.microsoft.com/office/powerpoint/2010/main" val="124704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85866-27B1-3141-BE93-21A90823ECE8}"/>
              </a:ext>
            </a:extLst>
          </p:cNvPr>
          <p:cNvSpPr>
            <a:spLocks noGrp="1"/>
          </p:cNvSpPr>
          <p:nvPr>
            <p:ph type="title"/>
          </p:nvPr>
        </p:nvSpPr>
        <p:spPr>
          <a:xfrm>
            <a:off x="0" y="18255"/>
            <a:ext cx="10515600" cy="1325563"/>
          </a:xfrm>
        </p:spPr>
        <p:txBody>
          <a:bodyPr/>
          <a:lstStyle/>
          <a:p>
            <a:r>
              <a:rPr lang="en-US" dirty="0"/>
              <a:t>Latest Results</a:t>
            </a:r>
          </a:p>
        </p:txBody>
      </p:sp>
      <p:sp>
        <p:nvSpPr>
          <p:cNvPr id="3" name="Content Placeholder 2">
            <a:extLst>
              <a:ext uri="{FF2B5EF4-FFF2-40B4-BE49-F238E27FC236}">
                <a16:creationId xmlns:a16="http://schemas.microsoft.com/office/drawing/2014/main" id="{F5BC0B07-A9FF-BF42-BC40-CB2675D00C51}"/>
              </a:ext>
            </a:extLst>
          </p:cNvPr>
          <p:cNvSpPr>
            <a:spLocks noGrp="1"/>
          </p:cNvSpPr>
          <p:nvPr>
            <p:ph idx="1"/>
          </p:nvPr>
        </p:nvSpPr>
        <p:spPr>
          <a:xfrm>
            <a:off x="0" y="1253331"/>
            <a:ext cx="2409327" cy="4351338"/>
          </a:xfrm>
        </p:spPr>
        <p:txBody>
          <a:bodyPr/>
          <a:lstStyle/>
          <a:p>
            <a:pPr marL="0" indent="0">
              <a:buNone/>
            </a:pPr>
            <a:r>
              <a:rPr lang="en-US" b="1" u="sng" dirty="0">
                <a:effectLst/>
              </a:rPr>
              <a:t>PHIPS Images</a:t>
            </a:r>
            <a:endParaRPr lang="en-US" dirty="0">
              <a:effectLst/>
            </a:endParaRPr>
          </a:p>
          <a:p>
            <a:pPr marL="0" indent="0">
              <a:buNone/>
            </a:pPr>
            <a:r>
              <a:rPr lang="en-US" sz="1800" b="1" u="sng" dirty="0"/>
              <a:t>First Flight Leg: 15:50:00 - 16:01:00 UTC</a:t>
            </a:r>
            <a:endParaRPr lang="en-US" sz="1800" dirty="0"/>
          </a:p>
          <a:p>
            <a:pPr marL="0" indent="0">
              <a:buNone/>
            </a:pPr>
            <a:endParaRPr lang="en-US" dirty="0"/>
          </a:p>
          <a:p>
            <a:pPr marL="0" indent="0">
              <a:buNone/>
            </a:pPr>
            <a:r>
              <a:rPr lang="en-US" sz="1800" dirty="0">
                <a:effectLst/>
              </a:rPr>
              <a:t>Figure showing a few particles images taken in the early stage verses the later stage of the first flight leg.</a:t>
            </a:r>
            <a:endParaRPr lang="en-US" sz="1800" dirty="0"/>
          </a:p>
        </p:txBody>
      </p:sp>
      <p:pic>
        <p:nvPicPr>
          <p:cNvPr id="5" name="Picture 4" descr="Timeline&#10;&#10;Description automatically generated">
            <a:extLst>
              <a:ext uri="{FF2B5EF4-FFF2-40B4-BE49-F238E27FC236}">
                <a16:creationId xmlns:a16="http://schemas.microsoft.com/office/drawing/2014/main" id="{183EDDC7-B2DF-C04D-845C-ABF9E74E6308}"/>
              </a:ext>
            </a:extLst>
          </p:cNvPr>
          <p:cNvPicPr>
            <a:picLocks noChangeAspect="1"/>
          </p:cNvPicPr>
          <p:nvPr/>
        </p:nvPicPr>
        <p:blipFill rotWithShape="1">
          <a:blip r:embed="rId2"/>
          <a:srcRect t="5346"/>
          <a:stretch/>
        </p:blipFill>
        <p:spPr>
          <a:xfrm>
            <a:off x="2409327" y="925417"/>
            <a:ext cx="9779056" cy="5928896"/>
          </a:xfrm>
          <a:prstGeom prst="rect">
            <a:avLst/>
          </a:prstGeom>
        </p:spPr>
      </p:pic>
    </p:spTree>
    <p:extLst>
      <p:ext uri="{BB962C8B-B14F-4D97-AF65-F5344CB8AC3E}">
        <p14:creationId xmlns:p14="http://schemas.microsoft.com/office/powerpoint/2010/main" val="4033443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85866-27B1-3141-BE93-21A90823ECE8}"/>
              </a:ext>
            </a:extLst>
          </p:cNvPr>
          <p:cNvSpPr>
            <a:spLocks noGrp="1"/>
          </p:cNvSpPr>
          <p:nvPr>
            <p:ph type="title"/>
          </p:nvPr>
        </p:nvSpPr>
        <p:spPr>
          <a:xfrm>
            <a:off x="0" y="18255"/>
            <a:ext cx="10515600" cy="1325563"/>
          </a:xfrm>
        </p:spPr>
        <p:txBody>
          <a:bodyPr/>
          <a:lstStyle/>
          <a:p>
            <a:r>
              <a:rPr lang="en-US" dirty="0"/>
              <a:t>Latest Results</a:t>
            </a:r>
          </a:p>
        </p:txBody>
      </p:sp>
      <p:sp>
        <p:nvSpPr>
          <p:cNvPr id="3" name="Content Placeholder 2">
            <a:extLst>
              <a:ext uri="{FF2B5EF4-FFF2-40B4-BE49-F238E27FC236}">
                <a16:creationId xmlns:a16="http://schemas.microsoft.com/office/drawing/2014/main" id="{F5BC0B07-A9FF-BF42-BC40-CB2675D00C51}"/>
              </a:ext>
            </a:extLst>
          </p:cNvPr>
          <p:cNvSpPr>
            <a:spLocks noGrp="1"/>
          </p:cNvSpPr>
          <p:nvPr>
            <p:ph idx="1"/>
          </p:nvPr>
        </p:nvSpPr>
        <p:spPr>
          <a:xfrm>
            <a:off x="0" y="1253331"/>
            <a:ext cx="2409327" cy="4351338"/>
          </a:xfrm>
        </p:spPr>
        <p:txBody>
          <a:bodyPr>
            <a:normAutofit/>
          </a:bodyPr>
          <a:lstStyle/>
          <a:p>
            <a:pPr marL="0" indent="0">
              <a:buNone/>
            </a:pPr>
            <a:r>
              <a:rPr lang="en-US" b="1" u="sng" dirty="0">
                <a:effectLst/>
              </a:rPr>
              <a:t>All Flight Legs Summary</a:t>
            </a:r>
            <a:endParaRPr lang="en-US" dirty="0"/>
          </a:p>
        </p:txBody>
      </p:sp>
      <p:pic>
        <p:nvPicPr>
          <p:cNvPr id="6" name="Picture 5" descr="Chart, line chart&#10;&#10;Description automatically generated">
            <a:extLst>
              <a:ext uri="{FF2B5EF4-FFF2-40B4-BE49-F238E27FC236}">
                <a16:creationId xmlns:a16="http://schemas.microsoft.com/office/drawing/2014/main" id="{A29B5EAF-3F77-FF4A-ADBD-1737CB63C3E2}"/>
              </a:ext>
            </a:extLst>
          </p:cNvPr>
          <p:cNvPicPr>
            <a:picLocks noChangeAspect="1"/>
          </p:cNvPicPr>
          <p:nvPr/>
        </p:nvPicPr>
        <p:blipFill>
          <a:blip r:embed="rId2"/>
          <a:stretch>
            <a:fillRect/>
          </a:stretch>
        </p:blipFill>
        <p:spPr>
          <a:xfrm>
            <a:off x="2622550" y="1017452"/>
            <a:ext cx="8427368" cy="5421945"/>
          </a:xfrm>
          <a:prstGeom prst="rect">
            <a:avLst/>
          </a:prstGeom>
        </p:spPr>
      </p:pic>
    </p:spTree>
    <p:extLst>
      <p:ext uri="{BB962C8B-B14F-4D97-AF65-F5344CB8AC3E}">
        <p14:creationId xmlns:p14="http://schemas.microsoft.com/office/powerpoint/2010/main" val="3226657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electronics, monitor, screen, computer&#10;&#10;Description automatically generated">
            <a:extLst>
              <a:ext uri="{FF2B5EF4-FFF2-40B4-BE49-F238E27FC236}">
                <a16:creationId xmlns:a16="http://schemas.microsoft.com/office/drawing/2014/main" id="{AE184625-C21C-CD49-BE78-4518004499C1}"/>
              </a:ext>
            </a:extLst>
          </p:cNvPr>
          <p:cNvPicPr>
            <a:picLocks noGrp="1" noChangeAspect="1"/>
          </p:cNvPicPr>
          <p:nvPr>
            <p:ph idx="1"/>
          </p:nvPr>
        </p:nvPicPr>
        <p:blipFill rotWithShape="1">
          <a:blip r:embed="rId2"/>
          <a:srcRect t="10824" r="42110" b="2920"/>
          <a:stretch/>
        </p:blipFill>
        <p:spPr>
          <a:xfrm>
            <a:off x="3693498" y="0"/>
            <a:ext cx="7364363" cy="6858000"/>
          </a:xfrm>
        </p:spPr>
      </p:pic>
      <p:sp>
        <p:nvSpPr>
          <p:cNvPr id="4" name="Slide Number Placeholder 3">
            <a:extLst>
              <a:ext uri="{FF2B5EF4-FFF2-40B4-BE49-F238E27FC236}">
                <a16:creationId xmlns:a16="http://schemas.microsoft.com/office/drawing/2014/main" id="{BFD73E8F-F082-1843-971A-268943621F32}"/>
              </a:ext>
            </a:extLst>
          </p:cNvPr>
          <p:cNvSpPr>
            <a:spLocks noGrp="1"/>
          </p:cNvSpPr>
          <p:nvPr>
            <p:ph type="sldNum" sz="quarter" idx="12"/>
          </p:nvPr>
        </p:nvSpPr>
        <p:spPr/>
        <p:txBody>
          <a:bodyPr/>
          <a:lstStyle/>
          <a:p>
            <a:fld id="{91653871-24CD-054C-815D-2D173F4A6F76}" type="slidenum">
              <a:rPr lang="en-US" smtClean="0"/>
              <a:t>19</a:t>
            </a:fld>
            <a:endParaRPr lang="en-US"/>
          </a:p>
        </p:txBody>
      </p:sp>
      <p:sp>
        <p:nvSpPr>
          <p:cNvPr id="8" name="Title 1">
            <a:extLst>
              <a:ext uri="{FF2B5EF4-FFF2-40B4-BE49-F238E27FC236}">
                <a16:creationId xmlns:a16="http://schemas.microsoft.com/office/drawing/2014/main" id="{9615EAF2-D70C-3B49-9828-52DE209AECC0}"/>
              </a:ext>
            </a:extLst>
          </p:cNvPr>
          <p:cNvSpPr>
            <a:spLocks noGrp="1"/>
          </p:cNvSpPr>
          <p:nvPr>
            <p:ph type="title"/>
          </p:nvPr>
        </p:nvSpPr>
        <p:spPr>
          <a:xfrm>
            <a:off x="294190" y="2765014"/>
            <a:ext cx="2794322" cy="1325563"/>
          </a:xfrm>
        </p:spPr>
        <p:txBody>
          <a:bodyPr>
            <a:normAutofit fontScale="90000"/>
          </a:bodyPr>
          <a:lstStyle/>
          <a:p>
            <a:r>
              <a:rPr lang="en-US" dirty="0">
                <a:latin typeface="Times New Roman" panose="02020603050405020304" pitchFamily="18" charset="0"/>
                <a:cs typeface="Times New Roman" panose="02020603050405020304" pitchFamily="18" charset="0"/>
              </a:rPr>
              <a:t>Flight Leg 1 (FL1)</a:t>
            </a:r>
            <a:br>
              <a:rPr lang="en-US"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15:50:00 – 16:01:00 </a:t>
            </a:r>
          </a:p>
        </p:txBody>
      </p:sp>
    </p:spTree>
    <p:extLst>
      <p:ext uri="{BB962C8B-B14F-4D97-AF65-F5344CB8AC3E}">
        <p14:creationId xmlns:p14="http://schemas.microsoft.com/office/powerpoint/2010/main" val="343309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CA341-CA21-7246-9701-76F387ABBB5F}"/>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27445591-06A8-AB4A-9A4C-B374F69D1AFA}"/>
              </a:ext>
            </a:extLst>
          </p:cNvPr>
          <p:cNvSpPr>
            <a:spLocks noGrp="1"/>
          </p:cNvSpPr>
          <p:nvPr>
            <p:ph idx="1"/>
          </p:nvPr>
        </p:nvSpPr>
        <p:spPr/>
        <p:txBody>
          <a:bodyPr/>
          <a:lstStyle/>
          <a:p>
            <a:pPr marL="514350" indent="-514350">
              <a:buFont typeface="+mj-lt"/>
              <a:buAutoNum type="arabicPeriod"/>
            </a:pPr>
            <a:r>
              <a:rPr lang="en-US" dirty="0"/>
              <a:t>Work done since last meeting.</a:t>
            </a:r>
          </a:p>
          <a:p>
            <a:pPr lvl="1"/>
            <a:r>
              <a:rPr lang="en-US" dirty="0"/>
              <a:t>Review of possible thesis topics.</a:t>
            </a:r>
          </a:p>
          <a:p>
            <a:pPr lvl="1"/>
            <a:r>
              <a:rPr lang="en-US" dirty="0"/>
              <a:t>PHIPS Particle Classifications</a:t>
            </a:r>
          </a:p>
          <a:p>
            <a:pPr lvl="1"/>
            <a:r>
              <a:rPr lang="en-US" dirty="0"/>
              <a:t>LROSE-TITAN Analysis</a:t>
            </a:r>
          </a:p>
          <a:p>
            <a:pPr lvl="1"/>
            <a:r>
              <a:rPr lang="en-US" dirty="0"/>
              <a:t>Electric Field &amp; NLDN Lightning Analysis</a:t>
            </a:r>
          </a:p>
          <a:p>
            <a:pPr marL="514350" indent="-514350">
              <a:buFont typeface="+mj-lt"/>
              <a:buAutoNum type="arabicPeriod"/>
            </a:pPr>
            <a:r>
              <a:rPr lang="en-US" dirty="0"/>
              <a:t>Latest Results (Poster and Presentation)</a:t>
            </a:r>
          </a:p>
          <a:p>
            <a:pPr marL="514350" indent="-514350">
              <a:buFont typeface="+mj-lt"/>
              <a:buAutoNum type="arabicPeriod"/>
            </a:pPr>
            <a:r>
              <a:rPr lang="en-US" dirty="0"/>
              <a:t>Thesis Topic Proposal </a:t>
            </a:r>
          </a:p>
          <a:p>
            <a:pPr marL="514350" indent="-514350">
              <a:buFont typeface="+mj-lt"/>
              <a:buAutoNum type="arabicPeriod"/>
            </a:pPr>
            <a:r>
              <a:rPr lang="en-US" dirty="0"/>
              <a:t>Plan of Study</a:t>
            </a:r>
          </a:p>
          <a:p>
            <a:pPr marL="0" indent="0">
              <a:buNone/>
            </a:pPr>
            <a:endParaRPr lang="en-US" dirty="0"/>
          </a:p>
          <a:p>
            <a:pPr marL="514350" indent="-514350">
              <a:buFont typeface="+mj-lt"/>
              <a:buAutoNum type="arabicPeriod"/>
            </a:pPr>
            <a:endParaRPr lang="en-US" dirty="0"/>
          </a:p>
          <a:p>
            <a:pPr lvl="1"/>
            <a:endParaRPr lang="en-US" dirty="0"/>
          </a:p>
        </p:txBody>
      </p:sp>
    </p:spTree>
    <p:extLst>
      <p:ext uri="{BB962C8B-B14F-4D97-AF65-F5344CB8AC3E}">
        <p14:creationId xmlns:p14="http://schemas.microsoft.com/office/powerpoint/2010/main" val="6273161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screenshot of a computer&#10;&#10;Description automatically generated">
            <a:extLst>
              <a:ext uri="{FF2B5EF4-FFF2-40B4-BE49-F238E27FC236}">
                <a16:creationId xmlns:a16="http://schemas.microsoft.com/office/drawing/2014/main" id="{9667909E-9B6C-C44E-AFFD-9531DEE90C16}"/>
              </a:ext>
            </a:extLst>
          </p:cNvPr>
          <p:cNvPicPr>
            <a:picLocks noChangeAspect="1"/>
          </p:cNvPicPr>
          <p:nvPr/>
        </p:nvPicPr>
        <p:blipFill rotWithShape="1">
          <a:blip r:embed="rId2"/>
          <a:srcRect t="10799" r="2014" b="5430"/>
          <a:stretch/>
        </p:blipFill>
        <p:spPr>
          <a:xfrm>
            <a:off x="667096" y="-5047"/>
            <a:ext cx="9490558" cy="5071122"/>
          </a:xfrm>
          <a:prstGeom prst="rect">
            <a:avLst/>
          </a:prstGeom>
        </p:spPr>
      </p:pic>
      <p:pic>
        <p:nvPicPr>
          <p:cNvPr id="8" name="Picture 7" descr="A picture containing chart&#10;&#10;Description automatically generated">
            <a:extLst>
              <a:ext uri="{FF2B5EF4-FFF2-40B4-BE49-F238E27FC236}">
                <a16:creationId xmlns:a16="http://schemas.microsoft.com/office/drawing/2014/main" id="{20898138-E21A-DF44-9251-D99A01979A5E}"/>
              </a:ext>
            </a:extLst>
          </p:cNvPr>
          <p:cNvPicPr>
            <a:picLocks noChangeAspect="1"/>
          </p:cNvPicPr>
          <p:nvPr/>
        </p:nvPicPr>
        <p:blipFill rotWithShape="1">
          <a:blip r:embed="rId3"/>
          <a:srcRect l="80288" r="10870"/>
          <a:stretch/>
        </p:blipFill>
        <p:spPr>
          <a:xfrm>
            <a:off x="0" y="-700661"/>
            <a:ext cx="691030" cy="6638544"/>
          </a:xfrm>
          <a:prstGeom prst="rect">
            <a:avLst/>
          </a:prstGeom>
        </p:spPr>
      </p:pic>
      <p:pic>
        <p:nvPicPr>
          <p:cNvPr id="11" name="Picture 10" descr="A picture containing room, person&#10;&#10;Description automatically generated">
            <a:extLst>
              <a:ext uri="{FF2B5EF4-FFF2-40B4-BE49-F238E27FC236}">
                <a16:creationId xmlns:a16="http://schemas.microsoft.com/office/drawing/2014/main" id="{4B1D9A69-E919-4D45-A55E-49B8164E21B8}"/>
              </a:ext>
            </a:extLst>
          </p:cNvPr>
          <p:cNvPicPr>
            <a:picLocks noChangeAspect="1"/>
          </p:cNvPicPr>
          <p:nvPr/>
        </p:nvPicPr>
        <p:blipFill rotWithShape="1">
          <a:blip r:embed="rId4"/>
          <a:srcRect l="85900"/>
          <a:stretch/>
        </p:blipFill>
        <p:spPr>
          <a:xfrm>
            <a:off x="11044228" y="-713268"/>
            <a:ext cx="1273571" cy="6684264"/>
          </a:xfrm>
          <a:prstGeom prst="rect">
            <a:avLst/>
          </a:prstGeom>
        </p:spPr>
      </p:pic>
      <p:cxnSp>
        <p:nvCxnSpPr>
          <p:cNvPr id="13" name="Straight Connector 12">
            <a:extLst>
              <a:ext uri="{FF2B5EF4-FFF2-40B4-BE49-F238E27FC236}">
                <a16:creationId xmlns:a16="http://schemas.microsoft.com/office/drawing/2014/main" id="{7E35C7B9-8C7B-7748-88B4-D37802713CAC}"/>
              </a:ext>
            </a:extLst>
          </p:cNvPr>
          <p:cNvCxnSpPr>
            <a:cxnSpLocks/>
          </p:cNvCxnSpPr>
          <p:nvPr/>
        </p:nvCxnSpPr>
        <p:spPr>
          <a:xfrm flipH="1">
            <a:off x="667096" y="986472"/>
            <a:ext cx="9490558" cy="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7" name="Straight Arrow Connector 16">
            <a:extLst>
              <a:ext uri="{FF2B5EF4-FFF2-40B4-BE49-F238E27FC236}">
                <a16:creationId xmlns:a16="http://schemas.microsoft.com/office/drawing/2014/main" id="{F55E7647-F97C-964A-8D4E-581D3C7BEB1E}"/>
              </a:ext>
            </a:extLst>
          </p:cNvPr>
          <p:cNvCxnSpPr>
            <a:cxnSpLocks/>
          </p:cNvCxnSpPr>
          <p:nvPr/>
        </p:nvCxnSpPr>
        <p:spPr>
          <a:xfrm flipH="1">
            <a:off x="2958604" y="1930478"/>
            <a:ext cx="7199050" cy="0"/>
          </a:xfrm>
          <a:prstGeom prst="straightConnector1">
            <a:avLst/>
          </a:prstGeom>
          <a:ln w="25400">
            <a:tailEnd type="triangle"/>
          </a:ln>
        </p:spPr>
        <p:style>
          <a:lnRef idx="1">
            <a:schemeClr val="accent3"/>
          </a:lnRef>
          <a:fillRef idx="0">
            <a:schemeClr val="accent3"/>
          </a:fillRef>
          <a:effectRef idx="0">
            <a:schemeClr val="accent3"/>
          </a:effectRef>
          <a:fontRef idx="minor">
            <a:schemeClr val="tx1"/>
          </a:fontRef>
        </p:style>
      </p:cxnSp>
      <p:cxnSp>
        <p:nvCxnSpPr>
          <p:cNvPr id="19" name="Straight Connector 18">
            <a:extLst>
              <a:ext uri="{FF2B5EF4-FFF2-40B4-BE49-F238E27FC236}">
                <a16:creationId xmlns:a16="http://schemas.microsoft.com/office/drawing/2014/main" id="{5058AEC2-6457-034B-BD2A-AB4D773A344F}"/>
              </a:ext>
            </a:extLst>
          </p:cNvPr>
          <p:cNvCxnSpPr/>
          <p:nvPr/>
        </p:nvCxnSpPr>
        <p:spPr>
          <a:xfrm>
            <a:off x="1465708" y="4992688"/>
            <a:ext cx="0" cy="286473"/>
          </a:xfrm>
          <a:prstGeom prst="line">
            <a:avLst/>
          </a:prstGeom>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450A4F40-BB40-C44E-8DB9-2BECFAA70D58}"/>
              </a:ext>
            </a:extLst>
          </p:cNvPr>
          <p:cNvCxnSpPr/>
          <p:nvPr/>
        </p:nvCxnSpPr>
        <p:spPr>
          <a:xfrm>
            <a:off x="2261379" y="4992688"/>
            <a:ext cx="0" cy="286473"/>
          </a:xfrm>
          <a:prstGeom prst="line">
            <a:avLst/>
          </a:prstGeom>
        </p:spPr>
        <p:style>
          <a:lnRef idx="1">
            <a:schemeClr val="accent2"/>
          </a:lnRef>
          <a:fillRef idx="0">
            <a:schemeClr val="accent2"/>
          </a:fillRef>
          <a:effectRef idx="0">
            <a:schemeClr val="accent2"/>
          </a:effectRef>
          <a:fontRef idx="minor">
            <a:schemeClr val="tx1"/>
          </a:fontRef>
        </p:style>
      </p:cxnSp>
      <p:cxnSp>
        <p:nvCxnSpPr>
          <p:cNvPr id="21" name="Straight Connector 20">
            <a:extLst>
              <a:ext uri="{FF2B5EF4-FFF2-40B4-BE49-F238E27FC236}">
                <a16:creationId xmlns:a16="http://schemas.microsoft.com/office/drawing/2014/main" id="{0F7D3576-DFF4-124B-84C5-BFE73F1E7B33}"/>
              </a:ext>
            </a:extLst>
          </p:cNvPr>
          <p:cNvCxnSpPr>
            <a:cxnSpLocks/>
          </p:cNvCxnSpPr>
          <p:nvPr/>
        </p:nvCxnSpPr>
        <p:spPr>
          <a:xfrm>
            <a:off x="716633" y="5130277"/>
            <a:ext cx="9441021"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2" name="Straight Connector 21">
            <a:extLst>
              <a:ext uri="{FF2B5EF4-FFF2-40B4-BE49-F238E27FC236}">
                <a16:creationId xmlns:a16="http://schemas.microsoft.com/office/drawing/2014/main" id="{5D5D6C26-0803-2847-9058-829E9039FEA1}"/>
              </a:ext>
            </a:extLst>
          </p:cNvPr>
          <p:cNvCxnSpPr/>
          <p:nvPr/>
        </p:nvCxnSpPr>
        <p:spPr>
          <a:xfrm>
            <a:off x="3057049" y="4996293"/>
            <a:ext cx="0" cy="286473"/>
          </a:xfrm>
          <a:prstGeom prst="line">
            <a:avLst/>
          </a:prstGeom>
        </p:spPr>
        <p:style>
          <a:lnRef idx="1">
            <a:schemeClr val="accent2"/>
          </a:lnRef>
          <a:fillRef idx="0">
            <a:schemeClr val="accent2"/>
          </a:fillRef>
          <a:effectRef idx="0">
            <a:schemeClr val="accent2"/>
          </a:effectRef>
          <a:fontRef idx="minor">
            <a:schemeClr val="tx1"/>
          </a:fontRef>
        </p:style>
      </p:cxnSp>
      <p:cxnSp>
        <p:nvCxnSpPr>
          <p:cNvPr id="23" name="Straight Connector 22">
            <a:extLst>
              <a:ext uri="{FF2B5EF4-FFF2-40B4-BE49-F238E27FC236}">
                <a16:creationId xmlns:a16="http://schemas.microsoft.com/office/drawing/2014/main" id="{7C47D64B-6936-9F46-A680-7AA3978F7B9B}"/>
              </a:ext>
            </a:extLst>
          </p:cNvPr>
          <p:cNvCxnSpPr/>
          <p:nvPr/>
        </p:nvCxnSpPr>
        <p:spPr>
          <a:xfrm>
            <a:off x="3858035" y="4992688"/>
            <a:ext cx="0" cy="286473"/>
          </a:xfrm>
          <a:prstGeom prst="line">
            <a:avLst/>
          </a:prstGeom>
        </p:spPr>
        <p:style>
          <a:lnRef idx="1">
            <a:schemeClr val="accent2"/>
          </a:lnRef>
          <a:fillRef idx="0">
            <a:schemeClr val="accent2"/>
          </a:fillRef>
          <a:effectRef idx="0">
            <a:schemeClr val="accent2"/>
          </a:effectRef>
          <a:fontRef idx="minor">
            <a:schemeClr val="tx1"/>
          </a:fontRef>
        </p:style>
      </p:cxnSp>
      <p:cxnSp>
        <p:nvCxnSpPr>
          <p:cNvPr id="24" name="Straight Connector 23">
            <a:extLst>
              <a:ext uri="{FF2B5EF4-FFF2-40B4-BE49-F238E27FC236}">
                <a16:creationId xmlns:a16="http://schemas.microsoft.com/office/drawing/2014/main" id="{D08E268A-A6CA-A540-8693-E6A196354062}"/>
              </a:ext>
            </a:extLst>
          </p:cNvPr>
          <p:cNvCxnSpPr/>
          <p:nvPr/>
        </p:nvCxnSpPr>
        <p:spPr>
          <a:xfrm>
            <a:off x="4648387" y="4992688"/>
            <a:ext cx="0" cy="286473"/>
          </a:xfrm>
          <a:prstGeom prst="line">
            <a:avLst/>
          </a:prstGeom>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39A314BB-A232-8D48-9681-93D2044A7C51}"/>
              </a:ext>
            </a:extLst>
          </p:cNvPr>
          <p:cNvCxnSpPr/>
          <p:nvPr/>
        </p:nvCxnSpPr>
        <p:spPr>
          <a:xfrm>
            <a:off x="5444057" y="4992688"/>
            <a:ext cx="0" cy="286473"/>
          </a:xfrm>
          <a:prstGeom prst="line">
            <a:avLst/>
          </a:prstGeom>
        </p:spPr>
        <p:style>
          <a:lnRef idx="1">
            <a:schemeClr val="accent2"/>
          </a:lnRef>
          <a:fillRef idx="0">
            <a:schemeClr val="accent2"/>
          </a:fillRef>
          <a:effectRef idx="0">
            <a:schemeClr val="accent2"/>
          </a:effectRef>
          <a:fontRef idx="minor">
            <a:schemeClr val="tx1"/>
          </a:fontRef>
        </p:style>
      </p:cxnSp>
      <p:cxnSp>
        <p:nvCxnSpPr>
          <p:cNvPr id="26" name="Straight Connector 25">
            <a:extLst>
              <a:ext uri="{FF2B5EF4-FFF2-40B4-BE49-F238E27FC236}">
                <a16:creationId xmlns:a16="http://schemas.microsoft.com/office/drawing/2014/main" id="{8312DB9C-74E4-C447-850A-A7F870C78158}"/>
              </a:ext>
            </a:extLst>
          </p:cNvPr>
          <p:cNvCxnSpPr/>
          <p:nvPr/>
        </p:nvCxnSpPr>
        <p:spPr>
          <a:xfrm>
            <a:off x="6245042" y="4992688"/>
            <a:ext cx="0" cy="286473"/>
          </a:xfrm>
          <a:prstGeom prst="line">
            <a:avLst/>
          </a:prstGeom>
        </p:spPr>
        <p:style>
          <a:lnRef idx="1">
            <a:schemeClr val="accent2"/>
          </a:lnRef>
          <a:fillRef idx="0">
            <a:schemeClr val="accent2"/>
          </a:fillRef>
          <a:effectRef idx="0">
            <a:schemeClr val="accent2"/>
          </a:effectRef>
          <a:fontRef idx="minor">
            <a:schemeClr val="tx1"/>
          </a:fontRef>
        </p:style>
      </p:cxnSp>
      <p:cxnSp>
        <p:nvCxnSpPr>
          <p:cNvPr id="27" name="Straight Connector 26">
            <a:extLst>
              <a:ext uri="{FF2B5EF4-FFF2-40B4-BE49-F238E27FC236}">
                <a16:creationId xmlns:a16="http://schemas.microsoft.com/office/drawing/2014/main" id="{5759C6EC-1ACD-3144-8466-FAA1B5A53F97}"/>
              </a:ext>
            </a:extLst>
          </p:cNvPr>
          <p:cNvCxnSpPr/>
          <p:nvPr/>
        </p:nvCxnSpPr>
        <p:spPr>
          <a:xfrm>
            <a:off x="7035397" y="4992688"/>
            <a:ext cx="0" cy="286473"/>
          </a:xfrm>
          <a:prstGeom prst="line">
            <a:avLst/>
          </a:prstGeom>
        </p:spPr>
        <p:style>
          <a:lnRef idx="1">
            <a:schemeClr val="accent2"/>
          </a:lnRef>
          <a:fillRef idx="0">
            <a:schemeClr val="accent2"/>
          </a:fillRef>
          <a:effectRef idx="0">
            <a:schemeClr val="accent2"/>
          </a:effectRef>
          <a:fontRef idx="minor">
            <a:schemeClr val="tx1"/>
          </a:fontRef>
        </p:style>
      </p:cxnSp>
      <p:cxnSp>
        <p:nvCxnSpPr>
          <p:cNvPr id="28" name="Straight Connector 27">
            <a:extLst>
              <a:ext uri="{FF2B5EF4-FFF2-40B4-BE49-F238E27FC236}">
                <a16:creationId xmlns:a16="http://schemas.microsoft.com/office/drawing/2014/main" id="{AF504204-DAD8-2C40-9E2B-23D850B66129}"/>
              </a:ext>
            </a:extLst>
          </p:cNvPr>
          <p:cNvCxnSpPr/>
          <p:nvPr/>
        </p:nvCxnSpPr>
        <p:spPr>
          <a:xfrm>
            <a:off x="7831067" y="4992688"/>
            <a:ext cx="0" cy="286473"/>
          </a:xfrm>
          <a:prstGeom prst="line">
            <a:avLst/>
          </a:prstGeom>
        </p:spPr>
        <p:style>
          <a:lnRef idx="1">
            <a:schemeClr val="accent2"/>
          </a:lnRef>
          <a:fillRef idx="0">
            <a:schemeClr val="accent2"/>
          </a:fillRef>
          <a:effectRef idx="0">
            <a:schemeClr val="accent2"/>
          </a:effectRef>
          <a:fontRef idx="minor">
            <a:schemeClr val="tx1"/>
          </a:fontRef>
        </p:style>
      </p:cxnSp>
      <p:cxnSp>
        <p:nvCxnSpPr>
          <p:cNvPr id="29" name="Straight Connector 28">
            <a:extLst>
              <a:ext uri="{FF2B5EF4-FFF2-40B4-BE49-F238E27FC236}">
                <a16:creationId xmlns:a16="http://schemas.microsoft.com/office/drawing/2014/main" id="{729B842F-EC96-6444-B2CC-8CA38FD3A33D}"/>
              </a:ext>
            </a:extLst>
          </p:cNvPr>
          <p:cNvCxnSpPr/>
          <p:nvPr/>
        </p:nvCxnSpPr>
        <p:spPr>
          <a:xfrm>
            <a:off x="8632053" y="4992688"/>
            <a:ext cx="0" cy="286473"/>
          </a:xfrm>
          <a:prstGeom prst="line">
            <a:avLst/>
          </a:prstGeom>
        </p:spPr>
        <p:style>
          <a:lnRef idx="1">
            <a:schemeClr val="accent2"/>
          </a:lnRef>
          <a:fillRef idx="0">
            <a:schemeClr val="accent2"/>
          </a:fillRef>
          <a:effectRef idx="0">
            <a:schemeClr val="accent2"/>
          </a:effectRef>
          <a:fontRef idx="minor">
            <a:schemeClr val="tx1"/>
          </a:fontRef>
        </p:style>
      </p:cxnSp>
      <p:cxnSp>
        <p:nvCxnSpPr>
          <p:cNvPr id="30" name="Straight Connector 29">
            <a:extLst>
              <a:ext uri="{FF2B5EF4-FFF2-40B4-BE49-F238E27FC236}">
                <a16:creationId xmlns:a16="http://schemas.microsoft.com/office/drawing/2014/main" id="{615F35E2-10C4-484B-8EC9-7CA4B94A53BB}"/>
              </a:ext>
            </a:extLst>
          </p:cNvPr>
          <p:cNvCxnSpPr/>
          <p:nvPr/>
        </p:nvCxnSpPr>
        <p:spPr>
          <a:xfrm>
            <a:off x="9422406" y="4992688"/>
            <a:ext cx="0" cy="286473"/>
          </a:xfrm>
          <a:prstGeom prst="line">
            <a:avLst/>
          </a:prstGeom>
        </p:spPr>
        <p:style>
          <a:lnRef idx="1">
            <a:schemeClr val="accent2"/>
          </a:lnRef>
          <a:fillRef idx="0">
            <a:schemeClr val="accent2"/>
          </a:fillRef>
          <a:effectRef idx="0">
            <a:schemeClr val="accent2"/>
          </a:effectRef>
          <a:fontRef idx="minor">
            <a:schemeClr val="tx1"/>
          </a:fontRef>
        </p:style>
      </p:cxnSp>
      <p:sp>
        <p:nvSpPr>
          <p:cNvPr id="32" name="TextBox 31">
            <a:extLst>
              <a:ext uri="{FF2B5EF4-FFF2-40B4-BE49-F238E27FC236}">
                <a16:creationId xmlns:a16="http://schemas.microsoft.com/office/drawing/2014/main" id="{8115F482-6C8A-3B46-95E0-94D7ADF7CBC6}"/>
              </a:ext>
            </a:extLst>
          </p:cNvPr>
          <p:cNvSpPr txBox="1"/>
          <p:nvPr/>
        </p:nvSpPr>
        <p:spPr>
          <a:xfrm>
            <a:off x="1297112" y="5262576"/>
            <a:ext cx="341760" cy="276999"/>
          </a:xfrm>
          <a:prstGeom prst="rect">
            <a:avLst/>
          </a:prstGeom>
          <a:noFill/>
        </p:spPr>
        <p:txBody>
          <a:bodyPr wrap="none" rtlCol="0">
            <a:spAutoFit/>
          </a:bodyPr>
          <a:lstStyle/>
          <a:p>
            <a:r>
              <a:rPr lang="en-US" sz="1200" dirty="0">
                <a:solidFill>
                  <a:schemeClr val="accent2"/>
                </a:solidFill>
              </a:rPr>
              <a:t>10</a:t>
            </a:r>
          </a:p>
        </p:txBody>
      </p:sp>
      <p:sp>
        <p:nvSpPr>
          <p:cNvPr id="33" name="TextBox 32">
            <a:extLst>
              <a:ext uri="{FF2B5EF4-FFF2-40B4-BE49-F238E27FC236}">
                <a16:creationId xmlns:a16="http://schemas.microsoft.com/office/drawing/2014/main" id="{5211F0D7-0A72-0D43-82D5-EA9F1CE458C7}"/>
              </a:ext>
            </a:extLst>
          </p:cNvPr>
          <p:cNvSpPr txBox="1"/>
          <p:nvPr/>
        </p:nvSpPr>
        <p:spPr>
          <a:xfrm>
            <a:off x="2092780" y="5262576"/>
            <a:ext cx="341760" cy="276999"/>
          </a:xfrm>
          <a:prstGeom prst="rect">
            <a:avLst/>
          </a:prstGeom>
          <a:noFill/>
        </p:spPr>
        <p:txBody>
          <a:bodyPr wrap="none" rtlCol="0">
            <a:spAutoFit/>
          </a:bodyPr>
          <a:lstStyle/>
          <a:p>
            <a:r>
              <a:rPr lang="en-US" sz="1200" dirty="0">
                <a:solidFill>
                  <a:schemeClr val="accent2"/>
                </a:solidFill>
              </a:rPr>
              <a:t>20</a:t>
            </a:r>
          </a:p>
        </p:txBody>
      </p:sp>
      <p:sp>
        <p:nvSpPr>
          <p:cNvPr id="34" name="TextBox 33">
            <a:extLst>
              <a:ext uri="{FF2B5EF4-FFF2-40B4-BE49-F238E27FC236}">
                <a16:creationId xmlns:a16="http://schemas.microsoft.com/office/drawing/2014/main" id="{60E78198-4EB0-8341-B4B3-E3D6645FFD8F}"/>
              </a:ext>
            </a:extLst>
          </p:cNvPr>
          <p:cNvSpPr txBox="1"/>
          <p:nvPr/>
        </p:nvSpPr>
        <p:spPr>
          <a:xfrm>
            <a:off x="2888448" y="5250777"/>
            <a:ext cx="341760" cy="276999"/>
          </a:xfrm>
          <a:prstGeom prst="rect">
            <a:avLst/>
          </a:prstGeom>
          <a:noFill/>
        </p:spPr>
        <p:txBody>
          <a:bodyPr wrap="none" rtlCol="0">
            <a:spAutoFit/>
          </a:bodyPr>
          <a:lstStyle/>
          <a:p>
            <a:r>
              <a:rPr lang="en-US" sz="1200" dirty="0">
                <a:solidFill>
                  <a:schemeClr val="accent2"/>
                </a:solidFill>
              </a:rPr>
              <a:t>30</a:t>
            </a:r>
          </a:p>
        </p:txBody>
      </p:sp>
      <p:sp>
        <p:nvSpPr>
          <p:cNvPr id="35" name="TextBox 34">
            <a:extLst>
              <a:ext uri="{FF2B5EF4-FFF2-40B4-BE49-F238E27FC236}">
                <a16:creationId xmlns:a16="http://schemas.microsoft.com/office/drawing/2014/main" id="{2641804A-7381-D846-AE70-56C553A4A721}"/>
              </a:ext>
            </a:extLst>
          </p:cNvPr>
          <p:cNvSpPr txBox="1"/>
          <p:nvPr/>
        </p:nvSpPr>
        <p:spPr>
          <a:xfrm>
            <a:off x="3684713" y="5250777"/>
            <a:ext cx="341760" cy="276999"/>
          </a:xfrm>
          <a:prstGeom prst="rect">
            <a:avLst/>
          </a:prstGeom>
          <a:noFill/>
        </p:spPr>
        <p:txBody>
          <a:bodyPr wrap="none" rtlCol="0">
            <a:spAutoFit/>
          </a:bodyPr>
          <a:lstStyle/>
          <a:p>
            <a:r>
              <a:rPr lang="en-US" sz="1200" dirty="0">
                <a:solidFill>
                  <a:schemeClr val="accent2"/>
                </a:solidFill>
              </a:rPr>
              <a:t>40</a:t>
            </a:r>
          </a:p>
        </p:txBody>
      </p:sp>
      <p:sp>
        <p:nvSpPr>
          <p:cNvPr id="36" name="TextBox 35">
            <a:extLst>
              <a:ext uri="{FF2B5EF4-FFF2-40B4-BE49-F238E27FC236}">
                <a16:creationId xmlns:a16="http://schemas.microsoft.com/office/drawing/2014/main" id="{52BF7C03-88BF-4A45-8E06-5F6852E3A216}"/>
              </a:ext>
            </a:extLst>
          </p:cNvPr>
          <p:cNvSpPr txBox="1"/>
          <p:nvPr/>
        </p:nvSpPr>
        <p:spPr>
          <a:xfrm>
            <a:off x="4488140" y="5250776"/>
            <a:ext cx="341760" cy="276999"/>
          </a:xfrm>
          <a:prstGeom prst="rect">
            <a:avLst/>
          </a:prstGeom>
          <a:noFill/>
        </p:spPr>
        <p:txBody>
          <a:bodyPr wrap="none" rtlCol="0">
            <a:spAutoFit/>
          </a:bodyPr>
          <a:lstStyle/>
          <a:p>
            <a:r>
              <a:rPr lang="en-US" sz="1200" dirty="0">
                <a:solidFill>
                  <a:schemeClr val="accent2"/>
                </a:solidFill>
              </a:rPr>
              <a:t>50</a:t>
            </a:r>
          </a:p>
        </p:txBody>
      </p:sp>
      <p:sp>
        <p:nvSpPr>
          <p:cNvPr id="37" name="TextBox 36">
            <a:extLst>
              <a:ext uri="{FF2B5EF4-FFF2-40B4-BE49-F238E27FC236}">
                <a16:creationId xmlns:a16="http://schemas.microsoft.com/office/drawing/2014/main" id="{F03C3DA1-BD58-B14B-AC1C-22609D2B5FD8}"/>
              </a:ext>
            </a:extLst>
          </p:cNvPr>
          <p:cNvSpPr txBox="1"/>
          <p:nvPr/>
        </p:nvSpPr>
        <p:spPr>
          <a:xfrm>
            <a:off x="5276846" y="5250776"/>
            <a:ext cx="341760" cy="276999"/>
          </a:xfrm>
          <a:prstGeom prst="rect">
            <a:avLst/>
          </a:prstGeom>
          <a:noFill/>
        </p:spPr>
        <p:txBody>
          <a:bodyPr wrap="none" rtlCol="0">
            <a:spAutoFit/>
          </a:bodyPr>
          <a:lstStyle/>
          <a:p>
            <a:r>
              <a:rPr lang="en-US" sz="1200" dirty="0">
                <a:solidFill>
                  <a:schemeClr val="accent2"/>
                </a:solidFill>
              </a:rPr>
              <a:t>60</a:t>
            </a:r>
          </a:p>
        </p:txBody>
      </p:sp>
      <p:sp>
        <p:nvSpPr>
          <p:cNvPr id="38" name="TextBox 37">
            <a:extLst>
              <a:ext uri="{FF2B5EF4-FFF2-40B4-BE49-F238E27FC236}">
                <a16:creationId xmlns:a16="http://schemas.microsoft.com/office/drawing/2014/main" id="{AE3B57D6-DF91-7B4F-9E97-5C6003A13F94}"/>
              </a:ext>
            </a:extLst>
          </p:cNvPr>
          <p:cNvSpPr txBox="1"/>
          <p:nvPr/>
        </p:nvSpPr>
        <p:spPr>
          <a:xfrm>
            <a:off x="6077831" y="5250776"/>
            <a:ext cx="341760" cy="276999"/>
          </a:xfrm>
          <a:prstGeom prst="rect">
            <a:avLst/>
          </a:prstGeom>
          <a:noFill/>
        </p:spPr>
        <p:txBody>
          <a:bodyPr wrap="none" rtlCol="0">
            <a:spAutoFit/>
          </a:bodyPr>
          <a:lstStyle/>
          <a:p>
            <a:r>
              <a:rPr lang="en-US" sz="1200" dirty="0">
                <a:solidFill>
                  <a:schemeClr val="accent2"/>
                </a:solidFill>
              </a:rPr>
              <a:t>70</a:t>
            </a:r>
          </a:p>
        </p:txBody>
      </p:sp>
      <p:sp>
        <p:nvSpPr>
          <p:cNvPr id="39" name="TextBox 38">
            <a:extLst>
              <a:ext uri="{FF2B5EF4-FFF2-40B4-BE49-F238E27FC236}">
                <a16:creationId xmlns:a16="http://schemas.microsoft.com/office/drawing/2014/main" id="{47E4639C-B68E-9949-8537-CD4FD4EBC2B2}"/>
              </a:ext>
            </a:extLst>
          </p:cNvPr>
          <p:cNvSpPr txBox="1"/>
          <p:nvPr/>
        </p:nvSpPr>
        <p:spPr>
          <a:xfrm>
            <a:off x="6866537" y="5250775"/>
            <a:ext cx="341760" cy="276999"/>
          </a:xfrm>
          <a:prstGeom prst="rect">
            <a:avLst/>
          </a:prstGeom>
          <a:noFill/>
        </p:spPr>
        <p:txBody>
          <a:bodyPr wrap="none" rtlCol="0">
            <a:spAutoFit/>
          </a:bodyPr>
          <a:lstStyle/>
          <a:p>
            <a:r>
              <a:rPr lang="en-US" sz="1200" dirty="0">
                <a:solidFill>
                  <a:schemeClr val="accent2"/>
                </a:solidFill>
              </a:rPr>
              <a:t>80</a:t>
            </a:r>
          </a:p>
        </p:txBody>
      </p:sp>
      <p:sp>
        <p:nvSpPr>
          <p:cNvPr id="40" name="TextBox 39">
            <a:extLst>
              <a:ext uri="{FF2B5EF4-FFF2-40B4-BE49-F238E27FC236}">
                <a16:creationId xmlns:a16="http://schemas.microsoft.com/office/drawing/2014/main" id="{66CCE585-37FC-D347-AE64-F03849141C85}"/>
              </a:ext>
            </a:extLst>
          </p:cNvPr>
          <p:cNvSpPr txBox="1"/>
          <p:nvPr/>
        </p:nvSpPr>
        <p:spPr>
          <a:xfrm>
            <a:off x="7660820" y="5250774"/>
            <a:ext cx="341760" cy="276999"/>
          </a:xfrm>
          <a:prstGeom prst="rect">
            <a:avLst/>
          </a:prstGeom>
          <a:noFill/>
        </p:spPr>
        <p:txBody>
          <a:bodyPr wrap="none" rtlCol="0">
            <a:spAutoFit/>
          </a:bodyPr>
          <a:lstStyle/>
          <a:p>
            <a:r>
              <a:rPr lang="en-US" sz="1200" dirty="0">
                <a:solidFill>
                  <a:schemeClr val="accent2"/>
                </a:solidFill>
              </a:rPr>
              <a:t>90</a:t>
            </a:r>
          </a:p>
        </p:txBody>
      </p:sp>
      <p:sp>
        <p:nvSpPr>
          <p:cNvPr id="41" name="TextBox 40">
            <a:extLst>
              <a:ext uri="{FF2B5EF4-FFF2-40B4-BE49-F238E27FC236}">
                <a16:creationId xmlns:a16="http://schemas.microsoft.com/office/drawing/2014/main" id="{BA052DDA-FBB2-B14F-95B6-9888384DE69C}"/>
              </a:ext>
            </a:extLst>
          </p:cNvPr>
          <p:cNvSpPr txBox="1"/>
          <p:nvPr/>
        </p:nvSpPr>
        <p:spPr>
          <a:xfrm>
            <a:off x="8431532" y="5250773"/>
            <a:ext cx="420308" cy="276999"/>
          </a:xfrm>
          <a:prstGeom prst="rect">
            <a:avLst/>
          </a:prstGeom>
          <a:noFill/>
        </p:spPr>
        <p:txBody>
          <a:bodyPr wrap="none" rtlCol="0">
            <a:spAutoFit/>
          </a:bodyPr>
          <a:lstStyle/>
          <a:p>
            <a:r>
              <a:rPr lang="en-US" sz="1200" dirty="0">
                <a:solidFill>
                  <a:schemeClr val="accent2"/>
                </a:solidFill>
              </a:rPr>
              <a:t>100</a:t>
            </a:r>
          </a:p>
        </p:txBody>
      </p:sp>
      <p:sp>
        <p:nvSpPr>
          <p:cNvPr id="42" name="TextBox 41">
            <a:extLst>
              <a:ext uri="{FF2B5EF4-FFF2-40B4-BE49-F238E27FC236}">
                <a16:creationId xmlns:a16="http://schemas.microsoft.com/office/drawing/2014/main" id="{E3152784-79E5-D647-9FA9-A2D5DA095144}"/>
              </a:ext>
            </a:extLst>
          </p:cNvPr>
          <p:cNvSpPr txBox="1"/>
          <p:nvPr/>
        </p:nvSpPr>
        <p:spPr>
          <a:xfrm>
            <a:off x="9209407" y="5250772"/>
            <a:ext cx="420308" cy="276999"/>
          </a:xfrm>
          <a:prstGeom prst="rect">
            <a:avLst/>
          </a:prstGeom>
          <a:noFill/>
        </p:spPr>
        <p:txBody>
          <a:bodyPr wrap="none" rtlCol="0">
            <a:spAutoFit/>
          </a:bodyPr>
          <a:lstStyle/>
          <a:p>
            <a:r>
              <a:rPr lang="en-US" sz="1200" dirty="0">
                <a:solidFill>
                  <a:schemeClr val="accent2"/>
                </a:solidFill>
              </a:rPr>
              <a:t>110</a:t>
            </a:r>
          </a:p>
        </p:txBody>
      </p:sp>
      <p:sp>
        <p:nvSpPr>
          <p:cNvPr id="43" name="TextBox 42">
            <a:extLst>
              <a:ext uri="{FF2B5EF4-FFF2-40B4-BE49-F238E27FC236}">
                <a16:creationId xmlns:a16="http://schemas.microsoft.com/office/drawing/2014/main" id="{7E63A418-5B49-5342-80EB-E1F49424E6F4}"/>
              </a:ext>
            </a:extLst>
          </p:cNvPr>
          <p:cNvSpPr txBox="1"/>
          <p:nvPr/>
        </p:nvSpPr>
        <p:spPr>
          <a:xfrm>
            <a:off x="4507962" y="5522771"/>
            <a:ext cx="1183978" cy="307777"/>
          </a:xfrm>
          <a:prstGeom prst="rect">
            <a:avLst/>
          </a:prstGeom>
          <a:noFill/>
        </p:spPr>
        <p:txBody>
          <a:bodyPr wrap="none" rtlCol="0">
            <a:spAutoFit/>
          </a:bodyPr>
          <a:lstStyle/>
          <a:p>
            <a:r>
              <a:rPr lang="en-US" sz="1400" dirty="0">
                <a:solidFill>
                  <a:schemeClr val="accent2"/>
                </a:solidFill>
              </a:rPr>
              <a:t>Distance (km)</a:t>
            </a:r>
          </a:p>
        </p:txBody>
      </p:sp>
      <p:pic>
        <p:nvPicPr>
          <p:cNvPr id="44" name="Picture 43" descr="Graphical user interface, text, application&#10;&#10;Description automatically generated">
            <a:extLst>
              <a:ext uri="{FF2B5EF4-FFF2-40B4-BE49-F238E27FC236}">
                <a16:creationId xmlns:a16="http://schemas.microsoft.com/office/drawing/2014/main" id="{8BAC74BA-AEBD-E74D-B24A-ECF18E52348E}"/>
              </a:ext>
            </a:extLst>
          </p:cNvPr>
          <p:cNvPicPr>
            <a:picLocks noChangeAspect="1"/>
          </p:cNvPicPr>
          <p:nvPr/>
        </p:nvPicPr>
        <p:blipFill rotWithShape="1">
          <a:blip r:embed="rId5"/>
          <a:srcRect l="22346" t="38850" r="73833" b="60663"/>
          <a:stretch/>
        </p:blipFill>
        <p:spPr>
          <a:xfrm>
            <a:off x="9209407" y="5822244"/>
            <a:ext cx="431315" cy="45719"/>
          </a:xfrm>
          <a:prstGeom prst="rect">
            <a:avLst/>
          </a:prstGeom>
        </p:spPr>
      </p:pic>
      <p:sp>
        <p:nvSpPr>
          <p:cNvPr id="45" name="TextBox 44">
            <a:extLst>
              <a:ext uri="{FF2B5EF4-FFF2-40B4-BE49-F238E27FC236}">
                <a16:creationId xmlns:a16="http://schemas.microsoft.com/office/drawing/2014/main" id="{5F00F9E7-AF0C-8B4D-8F61-3E8B98A24EB9}"/>
              </a:ext>
            </a:extLst>
          </p:cNvPr>
          <p:cNvSpPr txBox="1"/>
          <p:nvPr/>
        </p:nvSpPr>
        <p:spPr>
          <a:xfrm>
            <a:off x="9640722" y="5706603"/>
            <a:ext cx="2132315" cy="276999"/>
          </a:xfrm>
          <a:prstGeom prst="rect">
            <a:avLst/>
          </a:prstGeom>
          <a:noFill/>
        </p:spPr>
        <p:txBody>
          <a:bodyPr wrap="none" rtlCol="0">
            <a:spAutoFit/>
          </a:bodyPr>
          <a:lstStyle/>
          <a:p>
            <a:r>
              <a:rPr lang="en-US" sz="1200" dirty="0">
                <a:solidFill>
                  <a:schemeClr val="bg2">
                    <a:lumMod val="75000"/>
                  </a:schemeClr>
                </a:solidFill>
              </a:rPr>
              <a:t>Aircraft Flight Track &amp; Direction</a:t>
            </a:r>
          </a:p>
        </p:txBody>
      </p:sp>
      <p:pic>
        <p:nvPicPr>
          <p:cNvPr id="46" name="Picture 45" descr="Chart&#10;&#10;Description automatically generated">
            <a:extLst>
              <a:ext uri="{FF2B5EF4-FFF2-40B4-BE49-F238E27FC236}">
                <a16:creationId xmlns:a16="http://schemas.microsoft.com/office/drawing/2014/main" id="{6BCA60FD-38DD-2442-89CA-C27FEAF97012}"/>
              </a:ext>
            </a:extLst>
          </p:cNvPr>
          <p:cNvPicPr>
            <a:picLocks noChangeAspect="1"/>
          </p:cNvPicPr>
          <p:nvPr/>
        </p:nvPicPr>
        <p:blipFill rotWithShape="1">
          <a:blip r:embed="rId6"/>
          <a:srcRect l="85990"/>
          <a:stretch/>
        </p:blipFill>
        <p:spPr>
          <a:xfrm>
            <a:off x="10175941" y="-700661"/>
            <a:ext cx="1059250" cy="6684264"/>
          </a:xfrm>
          <a:prstGeom prst="rect">
            <a:avLst/>
          </a:prstGeom>
        </p:spPr>
      </p:pic>
      <p:pic>
        <p:nvPicPr>
          <p:cNvPr id="47" name="Picture 46" descr="Chart&#10;&#10;Description automatically generated">
            <a:extLst>
              <a:ext uri="{FF2B5EF4-FFF2-40B4-BE49-F238E27FC236}">
                <a16:creationId xmlns:a16="http://schemas.microsoft.com/office/drawing/2014/main" id="{662DA86E-0950-7D43-9584-DA476C52E62E}"/>
              </a:ext>
            </a:extLst>
          </p:cNvPr>
          <p:cNvPicPr>
            <a:picLocks noChangeAspect="1"/>
          </p:cNvPicPr>
          <p:nvPr/>
        </p:nvPicPr>
        <p:blipFill rotWithShape="1">
          <a:blip r:embed="rId6"/>
          <a:srcRect l="19612" t="5182" r="14220"/>
          <a:stretch/>
        </p:blipFill>
        <p:spPr>
          <a:xfrm>
            <a:off x="2958605" y="-354285"/>
            <a:ext cx="7199050" cy="6337887"/>
          </a:xfrm>
          <a:prstGeom prst="rect">
            <a:avLst/>
          </a:prstGeom>
        </p:spPr>
      </p:pic>
      <p:pic>
        <p:nvPicPr>
          <p:cNvPr id="12" name="Picture 11" descr="A picture containing room, person&#10;&#10;Description automatically generated">
            <a:extLst>
              <a:ext uri="{FF2B5EF4-FFF2-40B4-BE49-F238E27FC236}">
                <a16:creationId xmlns:a16="http://schemas.microsoft.com/office/drawing/2014/main" id="{5C8D784C-B94B-3440-80B4-8F9533373AAE}"/>
              </a:ext>
            </a:extLst>
          </p:cNvPr>
          <p:cNvPicPr>
            <a:picLocks noChangeAspect="1"/>
          </p:cNvPicPr>
          <p:nvPr/>
        </p:nvPicPr>
        <p:blipFill rotWithShape="1">
          <a:blip r:embed="rId4"/>
          <a:srcRect l="18817" r="14100"/>
          <a:stretch/>
        </p:blipFill>
        <p:spPr>
          <a:xfrm>
            <a:off x="2883887" y="-700662"/>
            <a:ext cx="7223760" cy="6638310"/>
          </a:xfrm>
          <a:prstGeom prst="rect">
            <a:avLst/>
          </a:prstGeom>
        </p:spPr>
      </p:pic>
      <p:cxnSp>
        <p:nvCxnSpPr>
          <p:cNvPr id="48" name="Straight Connector 47">
            <a:extLst>
              <a:ext uri="{FF2B5EF4-FFF2-40B4-BE49-F238E27FC236}">
                <a16:creationId xmlns:a16="http://schemas.microsoft.com/office/drawing/2014/main" id="{6C53338E-FC59-C741-8AC1-FDD33FD4DF74}"/>
              </a:ext>
            </a:extLst>
          </p:cNvPr>
          <p:cNvCxnSpPr>
            <a:cxnSpLocks/>
            <a:stCxn id="46" idx="1"/>
            <a:endCxn id="8" idx="3"/>
          </p:cNvCxnSpPr>
          <p:nvPr/>
        </p:nvCxnSpPr>
        <p:spPr>
          <a:xfrm flipH="1" flipV="1">
            <a:off x="691030" y="2618611"/>
            <a:ext cx="9484911" cy="22860"/>
          </a:xfrm>
          <a:prstGeom prst="line">
            <a:avLst/>
          </a:prstGeom>
          <a:ln w="9525">
            <a:solidFill>
              <a:srgbClr val="FF0000"/>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4" name="Table 3">
            <a:extLst>
              <a:ext uri="{FF2B5EF4-FFF2-40B4-BE49-F238E27FC236}">
                <a16:creationId xmlns:a16="http://schemas.microsoft.com/office/drawing/2014/main" id="{BE3BBA58-5244-2644-8007-7C5C2D3E9C18}"/>
              </a:ext>
            </a:extLst>
          </p:cNvPr>
          <p:cNvGraphicFramePr>
            <a:graphicFrameLocks noGrp="1"/>
          </p:cNvGraphicFramePr>
          <p:nvPr/>
        </p:nvGraphicFramePr>
        <p:xfrm>
          <a:off x="154575" y="6105067"/>
          <a:ext cx="10515600" cy="639463"/>
        </p:xfrm>
        <a:graphic>
          <a:graphicData uri="http://schemas.openxmlformats.org/drawingml/2006/table">
            <a:tbl>
              <a:tblPr>
                <a:tableStyleId>{5C22544A-7EE6-4342-B048-85BDC9FD1C3A}</a:tableStyleId>
              </a:tblPr>
              <a:tblGrid>
                <a:gridCol w="1924584">
                  <a:extLst>
                    <a:ext uri="{9D8B030D-6E8A-4147-A177-3AD203B41FA5}">
                      <a16:colId xmlns:a16="http://schemas.microsoft.com/office/drawing/2014/main" val="2357863357"/>
                    </a:ext>
                  </a:extLst>
                </a:gridCol>
                <a:gridCol w="2514244">
                  <a:extLst>
                    <a:ext uri="{9D8B030D-6E8A-4147-A177-3AD203B41FA5}">
                      <a16:colId xmlns:a16="http://schemas.microsoft.com/office/drawing/2014/main" val="3290305094"/>
                    </a:ext>
                  </a:extLst>
                </a:gridCol>
                <a:gridCol w="1637944">
                  <a:extLst>
                    <a:ext uri="{9D8B030D-6E8A-4147-A177-3AD203B41FA5}">
                      <a16:colId xmlns:a16="http://schemas.microsoft.com/office/drawing/2014/main" val="3067622033"/>
                    </a:ext>
                  </a:extLst>
                </a:gridCol>
                <a:gridCol w="1662513">
                  <a:extLst>
                    <a:ext uri="{9D8B030D-6E8A-4147-A177-3AD203B41FA5}">
                      <a16:colId xmlns:a16="http://schemas.microsoft.com/office/drawing/2014/main" val="1068388452"/>
                    </a:ext>
                  </a:extLst>
                </a:gridCol>
                <a:gridCol w="2776315">
                  <a:extLst>
                    <a:ext uri="{9D8B030D-6E8A-4147-A177-3AD203B41FA5}">
                      <a16:colId xmlns:a16="http://schemas.microsoft.com/office/drawing/2014/main" val="2653099006"/>
                    </a:ext>
                  </a:extLst>
                </a:gridCol>
              </a:tblGrid>
              <a:tr h="357990">
                <a:tc>
                  <a:txBody>
                    <a:bodyPr/>
                    <a:lstStyle/>
                    <a:p>
                      <a:pPr algn="l" fontAlgn="b"/>
                      <a:r>
                        <a:rPr lang="en-US" sz="1400" u="none" strike="noStrike">
                          <a:effectLst/>
                        </a:rPr>
                        <a:t>Flight Legs</a:t>
                      </a:r>
                      <a:endParaRPr lang="en-US" sz="1400" b="1" i="0" u="none" strike="noStrike">
                        <a:solidFill>
                          <a:srgbClr val="000000"/>
                        </a:solidFill>
                        <a:effectLst/>
                        <a:latin typeface="Liberation Sans"/>
                      </a:endParaRPr>
                    </a:p>
                  </a:txBody>
                  <a:tcPr marL="8198" marR="8198" marT="8198" marB="0" anchor="b"/>
                </a:tc>
                <a:tc>
                  <a:txBody>
                    <a:bodyPr/>
                    <a:lstStyle/>
                    <a:p>
                      <a:pPr algn="l" fontAlgn="b"/>
                      <a:r>
                        <a:rPr lang="en-US" sz="1400" u="none" strike="noStrike">
                          <a:effectLst/>
                        </a:rPr>
                        <a:t>Time Span (hh:mm:ss) UTC</a:t>
                      </a:r>
                      <a:endParaRPr lang="en-US" sz="1400" b="1" i="0" u="none" strike="noStrike">
                        <a:solidFill>
                          <a:srgbClr val="000000"/>
                        </a:solidFill>
                        <a:effectLst/>
                        <a:latin typeface="Liberation Sans"/>
                      </a:endParaRPr>
                    </a:p>
                  </a:txBody>
                  <a:tcPr marL="8198" marR="8198" marT="8198" marB="0" anchor="b"/>
                </a:tc>
                <a:tc>
                  <a:txBody>
                    <a:bodyPr/>
                    <a:lstStyle/>
                    <a:p>
                      <a:pPr algn="l" fontAlgn="b"/>
                      <a:r>
                        <a:rPr lang="en-US" sz="1400" u="none" strike="noStrike">
                          <a:effectLst/>
                        </a:rPr>
                        <a:t>Time Span (SFM)</a:t>
                      </a:r>
                      <a:endParaRPr lang="en-US" sz="1400" b="1" i="0" u="none" strike="noStrike">
                        <a:solidFill>
                          <a:srgbClr val="000000"/>
                        </a:solidFill>
                        <a:effectLst/>
                        <a:latin typeface="Liberation Sans"/>
                      </a:endParaRPr>
                    </a:p>
                  </a:txBody>
                  <a:tcPr marL="8198" marR="8198" marT="8198" marB="0" anchor="b"/>
                </a:tc>
                <a:tc>
                  <a:txBody>
                    <a:bodyPr/>
                    <a:lstStyle/>
                    <a:p>
                      <a:pPr algn="l" fontAlgn="b"/>
                      <a:r>
                        <a:rPr lang="en-US" sz="1400" u="none" strike="noStrike" dirty="0">
                          <a:effectLst/>
                        </a:rPr>
                        <a:t>Average Altitude (m)</a:t>
                      </a:r>
                      <a:endParaRPr lang="en-US" sz="1400" b="1" i="0" u="none" strike="noStrike" dirty="0">
                        <a:solidFill>
                          <a:srgbClr val="000000"/>
                        </a:solidFill>
                        <a:effectLst/>
                        <a:latin typeface="Liberation Sans"/>
                      </a:endParaRPr>
                    </a:p>
                  </a:txBody>
                  <a:tcPr marL="8198" marR="8198" marT="8198" marB="0" anchor="b"/>
                </a:tc>
                <a:tc>
                  <a:txBody>
                    <a:bodyPr/>
                    <a:lstStyle/>
                    <a:p>
                      <a:pPr algn="l" fontAlgn="b"/>
                      <a:r>
                        <a:rPr lang="en-US" sz="1400" u="none" strike="noStrike" dirty="0">
                          <a:effectLst/>
                        </a:rPr>
                        <a:t>Average Temperature (degrees C)</a:t>
                      </a:r>
                      <a:endParaRPr lang="en-US" sz="1400" b="1" i="0" u="none" strike="noStrike" dirty="0">
                        <a:solidFill>
                          <a:srgbClr val="000000"/>
                        </a:solidFill>
                        <a:effectLst/>
                        <a:latin typeface="Liberation Sans"/>
                      </a:endParaRPr>
                    </a:p>
                  </a:txBody>
                  <a:tcPr marL="8198" marR="8198" marT="8198" marB="0" anchor="b"/>
                </a:tc>
                <a:extLst>
                  <a:ext uri="{0D108BD9-81ED-4DB2-BD59-A6C34878D82A}">
                    <a16:rowId xmlns:a16="http://schemas.microsoft.com/office/drawing/2014/main" val="540999933"/>
                  </a:ext>
                </a:extLst>
              </a:tr>
              <a:tr h="281473">
                <a:tc>
                  <a:txBody>
                    <a:bodyPr/>
                    <a:lstStyle/>
                    <a:p>
                      <a:pPr algn="l" fontAlgn="b"/>
                      <a:r>
                        <a:rPr lang="en-US" sz="1200" u="none" strike="noStrike">
                          <a:effectLst/>
                        </a:rPr>
                        <a:t>Flight Leg 1</a:t>
                      </a:r>
                      <a:endParaRPr lang="en-US" sz="1200" b="0" i="0" u="none" strike="noStrike">
                        <a:solidFill>
                          <a:srgbClr val="000000"/>
                        </a:solidFill>
                        <a:effectLst/>
                        <a:latin typeface="Liberation Sans"/>
                      </a:endParaRPr>
                    </a:p>
                  </a:txBody>
                  <a:tcPr marL="8198" marR="8198" marT="8198" marB="0" anchor="b"/>
                </a:tc>
                <a:tc>
                  <a:txBody>
                    <a:bodyPr/>
                    <a:lstStyle/>
                    <a:p>
                      <a:pPr algn="l" fontAlgn="b"/>
                      <a:r>
                        <a:rPr lang="en-US" sz="1200" u="none" strike="noStrike">
                          <a:effectLst/>
                        </a:rPr>
                        <a:t>15:50:00-16:01:00</a:t>
                      </a:r>
                      <a:endParaRPr lang="en-US" sz="1200" b="0" i="0" u="none" strike="noStrike">
                        <a:solidFill>
                          <a:srgbClr val="000000"/>
                        </a:solidFill>
                        <a:effectLst/>
                        <a:latin typeface="Liberation Sans"/>
                      </a:endParaRPr>
                    </a:p>
                  </a:txBody>
                  <a:tcPr marL="8198" marR="8198" marT="8198" marB="0" anchor="b"/>
                </a:tc>
                <a:tc>
                  <a:txBody>
                    <a:bodyPr/>
                    <a:lstStyle/>
                    <a:p>
                      <a:pPr algn="l" fontAlgn="b"/>
                      <a:r>
                        <a:rPr lang="en-US" sz="1200" u="none" strike="noStrike">
                          <a:effectLst/>
                        </a:rPr>
                        <a:t>57000-57659</a:t>
                      </a:r>
                      <a:endParaRPr lang="en-US" sz="1200" b="0" i="0" u="none" strike="noStrike">
                        <a:solidFill>
                          <a:srgbClr val="000000"/>
                        </a:solidFill>
                        <a:effectLst/>
                        <a:latin typeface="Liberation Sans"/>
                      </a:endParaRPr>
                    </a:p>
                  </a:txBody>
                  <a:tcPr marL="8198" marR="8198" marT="8198" marB="0" anchor="b"/>
                </a:tc>
                <a:tc>
                  <a:txBody>
                    <a:bodyPr/>
                    <a:lstStyle/>
                    <a:p>
                      <a:pPr algn="l" fontAlgn="b"/>
                      <a:r>
                        <a:rPr lang="en-US" sz="1200" u="none" strike="noStrike" dirty="0">
                          <a:effectLst/>
                        </a:rPr>
                        <a:t>10032 (+/- 10)</a:t>
                      </a:r>
                      <a:endParaRPr lang="en-US" sz="1200" b="0" i="0" u="none" strike="noStrike" dirty="0">
                        <a:solidFill>
                          <a:srgbClr val="000000"/>
                        </a:solidFill>
                        <a:effectLst/>
                        <a:latin typeface="Liberation Sans"/>
                      </a:endParaRPr>
                    </a:p>
                  </a:txBody>
                  <a:tcPr marL="8198" marR="8198" marT="8198" marB="0" anchor="b"/>
                </a:tc>
                <a:tc>
                  <a:txBody>
                    <a:bodyPr/>
                    <a:lstStyle/>
                    <a:p>
                      <a:pPr algn="l" fontAlgn="b"/>
                      <a:r>
                        <a:rPr lang="en-US" sz="1200" b="0" i="0" u="none" strike="noStrike" dirty="0">
                          <a:solidFill>
                            <a:srgbClr val="000000"/>
                          </a:solidFill>
                          <a:effectLst/>
                          <a:latin typeface="Liberation Sans"/>
                        </a:rPr>
                        <a:t>-33.65 (+/- 1)</a:t>
                      </a:r>
                    </a:p>
                  </a:txBody>
                  <a:tcPr marL="8198" marR="8198" marT="8198" marB="0" anchor="b"/>
                </a:tc>
                <a:extLst>
                  <a:ext uri="{0D108BD9-81ED-4DB2-BD59-A6C34878D82A}">
                    <a16:rowId xmlns:a16="http://schemas.microsoft.com/office/drawing/2014/main" val="1515123083"/>
                  </a:ext>
                </a:extLst>
              </a:tr>
            </a:tbl>
          </a:graphicData>
        </a:graphic>
      </p:graphicFrame>
    </p:spTree>
    <p:extLst>
      <p:ext uri="{BB962C8B-B14F-4D97-AF65-F5344CB8AC3E}">
        <p14:creationId xmlns:p14="http://schemas.microsoft.com/office/powerpoint/2010/main" val="15090413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10;&#10;Description automatically generated">
            <a:extLst>
              <a:ext uri="{FF2B5EF4-FFF2-40B4-BE49-F238E27FC236}">
                <a16:creationId xmlns:a16="http://schemas.microsoft.com/office/drawing/2014/main" id="{CBD8837E-6C53-EA4C-978C-B2DF9F15453C}"/>
              </a:ext>
            </a:extLst>
          </p:cNvPr>
          <p:cNvPicPr>
            <a:picLocks noGrp="1" noChangeAspect="1"/>
          </p:cNvPicPr>
          <p:nvPr>
            <p:ph idx="1"/>
          </p:nvPr>
        </p:nvPicPr>
        <p:blipFill>
          <a:blip r:embed="rId2"/>
          <a:stretch>
            <a:fillRect/>
          </a:stretch>
        </p:blipFill>
        <p:spPr>
          <a:xfrm>
            <a:off x="2993406" y="-289320"/>
            <a:ext cx="5974981" cy="4709160"/>
          </a:xfrm>
        </p:spPr>
      </p:pic>
      <p:sp>
        <p:nvSpPr>
          <p:cNvPr id="4" name="Slide Number Placeholder 3">
            <a:extLst>
              <a:ext uri="{FF2B5EF4-FFF2-40B4-BE49-F238E27FC236}">
                <a16:creationId xmlns:a16="http://schemas.microsoft.com/office/drawing/2014/main" id="{B785FC75-890D-4C41-8B83-FBBC1A5DBC4E}"/>
              </a:ext>
            </a:extLst>
          </p:cNvPr>
          <p:cNvSpPr>
            <a:spLocks noGrp="1"/>
          </p:cNvSpPr>
          <p:nvPr>
            <p:ph type="sldNum" sz="quarter" idx="12"/>
          </p:nvPr>
        </p:nvSpPr>
        <p:spPr>
          <a:xfrm>
            <a:off x="9197790" y="183281"/>
            <a:ext cx="2743200" cy="365125"/>
          </a:xfrm>
        </p:spPr>
        <p:txBody>
          <a:bodyPr/>
          <a:lstStyle/>
          <a:p>
            <a:fld id="{91653871-24CD-054C-815D-2D173F4A6F76}" type="slidenum">
              <a:rPr lang="en-US" smtClean="0"/>
              <a:t>21</a:t>
            </a:fld>
            <a:endParaRPr lang="en-US" dirty="0"/>
          </a:p>
        </p:txBody>
      </p:sp>
      <p:sp>
        <p:nvSpPr>
          <p:cNvPr id="7" name="Title 1">
            <a:extLst>
              <a:ext uri="{FF2B5EF4-FFF2-40B4-BE49-F238E27FC236}">
                <a16:creationId xmlns:a16="http://schemas.microsoft.com/office/drawing/2014/main" id="{6E77C311-C7B3-0E4A-ACCF-337AA8ABA764}"/>
              </a:ext>
            </a:extLst>
          </p:cNvPr>
          <p:cNvSpPr>
            <a:spLocks noGrp="1"/>
          </p:cNvSpPr>
          <p:nvPr>
            <p:ph type="title"/>
          </p:nvPr>
        </p:nvSpPr>
        <p:spPr>
          <a:xfrm>
            <a:off x="-446568" y="-114375"/>
            <a:ext cx="3880884" cy="1325563"/>
          </a:xfrm>
        </p:spPr>
        <p:txBody>
          <a:bodyPr>
            <a:normAutofit/>
          </a:bodyPr>
          <a:lstStyle/>
          <a:p>
            <a:pPr algn="ctr"/>
            <a:r>
              <a:rPr lang="en-US" sz="2800" u="sng" dirty="0">
                <a:latin typeface="Times New Roman" panose="02020603050405020304" pitchFamily="18" charset="0"/>
                <a:cs typeface="Times New Roman" panose="02020603050405020304" pitchFamily="18" charset="0"/>
              </a:rPr>
              <a:t>Microphysical Data</a:t>
            </a:r>
            <a:br>
              <a:rPr lang="en-US" sz="32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Flight Leg 1</a:t>
            </a:r>
            <a:br>
              <a:rPr lang="en-US"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15:50:00 – 16:01:00 </a:t>
            </a:r>
          </a:p>
        </p:txBody>
      </p:sp>
      <p:pic>
        <p:nvPicPr>
          <p:cNvPr id="8" name="Picture 7" descr="Text, letter&#10;&#10;Description automatically generated">
            <a:extLst>
              <a:ext uri="{FF2B5EF4-FFF2-40B4-BE49-F238E27FC236}">
                <a16:creationId xmlns:a16="http://schemas.microsoft.com/office/drawing/2014/main" id="{B0CD0B9E-AA4E-CC46-AFC3-60C9CAAB314F}"/>
              </a:ext>
            </a:extLst>
          </p:cNvPr>
          <p:cNvPicPr>
            <a:picLocks noChangeAspect="1"/>
          </p:cNvPicPr>
          <p:nvPr/>
        </p:nvPicPr>
        <p:blipFill rotWithShape="1">
          <a:blip r:embed="rId3"/>
          <a:srcRect l="1297" t="58857" r="6233" b="34960"/>
          <a:stretch/>
        </p:blipFill>
        <p:spPr>
          <a:xfrm>
            <a:off x="424909" y="4227540"/>
            <a:ext cx="11338560" cy="1104128"/>
          </a:xfrm>
          <a:prstGeom prst="rect">
            <a:avLst/>
          </a:prstGeom>
        </p:spPr>
      </p:pic>
      <p:pic>
        <p:nvPicPr>
          <p:cNvPr id="9" name="Picture 8" descr="Text, letter&#10;&#10;Description automatically generated">
            <a:extLst>
              <a:ext uri="{FF2B5EF4-FFF2-40B4-BE49-F238E27FC236}">
                <a16:creationId xmlns:a16="http://schemas.microsoft.com/office/drawing/2014/main" id="{666C144C-4A0F-4E4F-A3DE-5FD19CAB0714}"/>
              </a:ext>
            </a:extLst>
          </p:cNvPr>
          <p:cNvPicPr>
            <a:picLocks noChangeAspect="1"/>
          </p:cNvPicPr>
          <p:nvPr/>
        </p:nvPicPr>
        <p:blipFill rotWithShape="1">
          <a:blip r:embed="rId3"/>
          <a:srcRect l="-89" t="1524" r="62932" b="96592"/>
          <a:stretch/>
        </p:blipFill>
        <p:spPr>
          <a:xfrm>
            <a:off x="9197790" y="3996980"/>
            <a:ext cx="2735047" cy="202019"/>
          </a:xfrm>
          <a:prstGeom prst="rect">
            <a:avLst/>
          </a:prstGeom>
        </p:spPr>
      </p:pic>
      <p:sp>
        <p:nvSpPr>
          <p:cNvPr id="5" name="TextBox 4">
            <a:extLst>
              <a:ext uri="{FF2B5EF4-FFF2-40B4-BE49-F238E27FC236}">
                <a16:creationId xmlns:a16="http://schemas.microsoft.com/office/drawing/2014/main" id="{335151A3-6DDB-3445-A49E-87FC363BF821}"/>
              </a:ext>
            </a:extLst>
          </p:cNvPr>
          <p:cNvSpPr txBox="1"/>
          <p:nvPr/>
        </p:nvSpPr>
        <p:spPr>
          <a:xfrm>
            <a:off x="600627" y="3950542"/>
            <a:ext cx="1781257"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15:53:34 – 15:53:37 UTC</a:t>
            </a:r>
          </a:p>
        </p:txBody>
      </p:sp>
      <p:pic>
        <p:nvPicPr>
          <p:cNvPr id="10" name="Picture 9" descr="A picture containing letter&#10;&#10;Description automatically generated">
            <a:extLst>
              <a:ext uri="{FF2B5EF4-FFF2-40B4-BE49-F238E27FC236}">
                <a16:creationId xmlns:a16="http://schemas.microsoft.com/office/drawing/2014/main" id="{461767A0-AF7B-F041-9DAE-F19021C06127}"/>
              </a:ext>
            </a:extLst>
          </p:cNvPr>
          <p:cNvPicPr>
            <a:picLocks noChangeAspect="1"/>
          </p:cNvPicPr>
          <p:nvPr/>
        </p:nvPicPr>
        <p:blipFill rotWithShape="1">
          <a:blip r:embed="rId4"/>
          <a:srcRect l="1459" t="37716" r="6133" b="56358"/>
          <a:stretch/>
        </p:blipFill>
        <p:spPr>
          <a:xfrm>
            <a:off x="424909" y="5794850"/>
            <a:ext cx="11338560" cy="1058856"/>
          </a:xfrm>
          <a:prstGeom prst="rect">
            <a:avLst/>
          </a:prstGeom>
        </p:spPr>
      </p:pic>
      <p:sp>
        <p:nvSpPr>
          <p:cNvPr id="11" name="TextBox 10">
            <a:extLst>
              <a:ext uri="{FF2B5EF4-FFF2-40B4-BE49-F238E27FC236}">
                <a16:creationId xmlns:a16="http://schemas.microsoft.com/office/drawing/2014/main" id="{D87C7D00-376E-1B4F-8BB4-3E9136C773E2}"/>
              </a:ext>
            </a:extLst>
          </p:cNvPr>
          <p:cNvSpPr txBox="1"/>
          <p:nvPr/>
        </p:nvSpPr>
        <p:spPr>
          <a:xfrm>
            <a:off x="600626" y="5535748"/>
            <a:ext cx="1781257"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16:00:20 – 16:00:23 UTC</a:t>
            </a:r>
          </a:p>
        </p:txBody>
      </p:sp>
      <p:cxnSp>
        <p:nvCxnSpPr>
          <p:cNvPr id="13" name="Straight Connector 12">
            <a:extLst>
              <a:ext uri="{FF2B5EF4-FFF2-40B4-BE49-F238E27FC236}">
                <a16:creationId xmlns:a16="http://schemas.microsoft.com/office/drawing/2014/main" id="{9032EA3C-9307-4B40-B81A-CC23969062E2}"/>
              </a:ext>
            </a:extLst>
          </p:cNvPr>
          <p:cNvCxnSpPr/>
          <p:nvPr/>
        </p:nvCxnSpPr>
        <p:spPr>
          <a:xfrm>
            <a:off x="0" y="5461320"/>
            <a:ext cx="121920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969987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2CCB2-5DB4-4342-853F-E7AA985214F1}"/>
              </a:ext>
            </a:extLst>
          </p:cNvPr>
          <p:cNvSpPr>
            <a:spLocks noGrp="1"/>
          </p:cNvSpPr>
          <p:nvPr>
            <p:ph type="title"/>
          </p:nvPr>
        </p:nvSpPr>
        <p:spPr>
          <a:xfrm>
            <a:off x="294190" y="2765014"/>
            <a:ext cx="2794322" cy="1325563"/>
          </a:xfrm>
        </p:spPr>
        <p:txBody>
          <a:bodyPr>
            <a:normAutofit fontScale="90000"/>
          </a:bodyPr>
          <a:lstStyle/>
          <a:p>
            <a:r>
              <a:rPr lang="en-US" dirty="0">
                <a:latin typeface="Times New Roman" panose="02020603050405020304" pitchFamily="18" charset="0"/>
                <a:cs typeface="Times New Roman" panose="02020603050405020304" pitchFamily="18" charset="0"/>
              </a:rPr>
              <a:t>Flight Leg 3 (FL3)</a:t>
            </a:r>
            <a:br>
              <a:rPr lang="en-US"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16:09:00 – 16:17:00 </a:t>
            </a:r>
          </a:p>
        </p:txBody>
      </p:sp>
      <p:pic>
        <p:nvPicPr>
          <p:cNvPr id="5" name="Picture 4" descr="A screenshot of a computer screen&#10;&#10;Description automatically generated">
            <a:extLst>
              <a:ext uri="{FF2B5EF4-FFF2-40B4-BE49-F238E27FC236}">
                <a16:creationId xmlns:a16="http://schemas.microsoft.com/office/drawing/2014/main" id="{2947249D-A012-5A47-8965-A407CAC75A79}"/>
              </a:ext>
            </a:extLst>
          </p:cNvPr>
          <p:cNvPicPr>
            <a:picLocks noChangeAspect="1"/>
          </p:cNvPicPr>
          <p:nvPr/>
        </p:nvPicPr>
        <p:blipFill rotWithShape="1">
          <a:blip r:embed="rId2"/>
          <a:srcRect l="-1" t="14711" r="45003" b="3940"/>
          <a:stretch/>
        </p:blipFill>
        <p:spPr>
          <a:xfrm>
            <a:off x="3632520" y="0"/>
            <a:ext cx="7675946" cy="6879468"/>
          </a:xfrm>
          <a:prstGeom prst="rect">
            <a:avLst/>
          </a:prstGeom>
        </p:spPr>
      </p:pic>
      <p:cxnSp>
        <p:nvCxnSpPr>
          <p:cNvPr id="4" name="Straight Arrow Connector 3">
            <a:extLst>
              <a:ext uri="{FF2B5EF4-FFF2-40B4-BE49-F238E27FC236}">
                <a16:creationId xmlns:a16="http://schemas.microsoft.com/office/drawing/2014/main" id="{CBCF9C92-8A89-ED41-8322-C7DD302E4DCE}"/>
              </a:ext>
            </a:extLst>
          </p:cNvPr>
          <p:cNvCxnSpPr/>
          <p:nvPr/>
        </p:nvCxnSpPr>
        <p:spPr>
          <a:xfrm flipV="1">
            <a:off x="2423711" y="4010140"/>
            <a:ext cx="3857168" cy="1071526"/>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cxnSp>
        <p:nvCxnSpPr>
          <p:cNvPr id="8" name="Straight Arrow Connector 7">
            <a:extLst>
              <a:ext uri="{FF2B5EF4-FFF2-40B4-BE49-F238E27FC236}">
                <a16:creationId xmlns:a16="http://schemas.microsoft.com/office/drawing/2014/main" id="{7AFDB48C-6FF6-D042-B8F9-CD9CEF972F97}"/>
              </a:ext>
            </a:extLst>
          </p:cNvPr>
          <p:cNvCxnSpPr>
            <a:cxnSpLocks/>
          </p:cNvCxnSpPr>
          <p:nvPr/>
        </p:nvCxnSpPr>
        <p:spPr>
          <a:xfrm flipV="1">
            <a:off x="2423711" y="4155915"/>
            <a:ext cx="4737253" cy="925751"/>
          </a:xfrm>
          <a:prstGeom prst="straightConnector1">
            <a:avLst/>
          </a:prstGeom>
          <a:ln w="38100">
            <a:tailEnd type="triangle"/>
          </a:ln>
        </p:spPr>
        <p:style>
          <a:lnRef idx="2">
            <a:schemeClr val="accent4"/>
          </a:lnRef>
          <a:fillRef idx="0">
            <a:schemeClr val="accent4"/>
          </a:fillRef>
          <a:effectRef idx="1">
            <a:schemeClr val="accent4"/>
          </a:effectRef>
          <a:fontRef idx="minor">
            <a:schemeClr val="tx1"/>
          </a:fontRef>
        </p:style>
      </p:cxnSp>
      <p:sp>
        <p:nvSpPr>
          <p:cNvPr id="11" name="TextBox 10">
            <a:extLst>
              <a:ext uri="{FF2B5EF4-FFF2-40B4-BE49-F238E27FC236}">
                <a16:creationId xmlns:a16="http://schemas.microsoft.com/office/drawing/2014/main" id="{39473AFD-0A61-9D43-A787-6A18A5239B04}"/>
              </a:ext>
            </a:extLst>
          </p:cNvPr>
          <p:cNvSpPr txBox="1"/>
          <p:nvPr/>
        </p:nvSpPr>
        <p:spPr>
          <a:xfrm>
            <a:off x="0" y="4880472"/>
            <a:ext cx="3536353" cy="1200329"/>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Aircraft sampling farther</a:t>
            </a:r>
          </a:p>
          <a:p>
            <a:r>
              <a:rPr lang="en-US" dirty="0">
                <a:latin typeface="Times New Roman" panose="02020603050405020304" pitchFamily="18" charset="0"/>
                <a:cs typeface="Times New Roman" panose="02020603050405020304" pitchFamily="18" charset="0"/>
              </a:rPr>
              <a:t>away from storm core but in the </a:t>
            </a:r>
          </a:p>
          <a:p>
            <a:r>
              <a:rPr lang="en-US" dirty="0">
                <a:latin typeface="Times New Roman" panose="02020603050405020304" pitchFamily="18" charset="0"/>
                <a:cs typeface="Times New Roman" panose="02020603050405020304" pitchFamily="18" charset="0"/>
              </a:rPr>
              <a:t>same relative sampling locations as </a:t>
            </a:r>
          </a:p>
          <a:p>
            <a:r>
              <a:rPr lang="en-US" dirty="0">
                <a:latin typeface="Times New Roman" panose="02020603050405020304" pitchFamily="18" charset="0"/>
                <a:cs typeface="Times New Roman" panose="02020603050405020304" pitchFamily="18" charset="0"/>
              </a:rPr>
              <a:t>Flight Leg 1.</a:t>
            </a:r>
          </a:p>
        </p:txBody>
      </p:sp>
    </p:spTree>
    <p:extLst>
      <p:ext uri="{BB962C8B-B14F-4D97-AF65-F5344CB8AC3E}">
        <p14:creationId xmlns:p14="http://schemas.microsoft.com/office/powerpoint/2010/main" val="508815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Picture 7" descr="Graphical user interface, chart&#10;&#10;Description automatically generated">
            <a:extLst>
              <a:ext uri="{FF2B5EF4-FFF2-40B4-BE49-F238E27FC236}">
                <a16:creationId xmlns:a16="http://schemas.microsoft.com/office/drawing/2014/main" id="{2856687D-22B8-3E40-B322-717A889D467E}"/>
              </a:ext>
            </a:extLst>
          </p:cNvPr>
          <p:cNvPicPr>
            <a:picLocks noChangeAspect="1"/>
          </p:cNvPicPr>
          <p:nvPr/>
        </p:nvPicPr>
        <p:blipFill rotWithShape="1">
          <a:blip r:embed="rId2"/>
          <a:srcRect t="11862" r="2830" b="5903"/>
          <a:stretch/>
        </p:blipFill>
        <p:spPr>
          <a:xfrm>
            <a:off x="331508" y="-3622"/>
            <a:ext cx="10205964" cy="5233480"/>
          </a:xfrm>
          <a:prstGeom prst="rect">
            <a:avLst/>
          </a:prstGeom>
        </p:spPr>
      </p:pic>
      <p:pic>
        <p:nvPicPr>
          <p:cNvPr id="9" name="Picture 8" descr="A picture containing chart&#10;&#10;Description automatically generated">
            <a:extLst>
              <a:ext uri="{FF2B5EF4-FFF2-40B4-BE49-F238E27FC236}">
                <a16:creationId xmlns:a16="http://schemas.microsoft.com/office/drawing/2014/main" id="{0F45B35D-1BF2-5C49-9A94-DF79E0D9D562}"/>
              </a:ext>
            </a:extLst>
          </p:cNvPr>
          <p:cNvPicPr>
            <a:picLocks noChangeAspect="1"/>
          </p:cNvPicPr>
          <p:nvPr/>
        </p:nvPicPr>
        <p:blipFill rotWithShape="1">
          <a:blip r:embed="rId3"/>
          <a:srcRect l="80288" r="10870"/>
          <a:stretch/>
        </p:blipFill>
        <p:spPr>
          <a:xfrm>
            <a:off x="-63668" y="-707131"/>
            <a:ext cx="690938" cy="6782766"/>
          </a:xfrm>
          <a:prstGeom prst="rect">
            <a:avLst/>
          </a:prstGeom>
        </p:spPr>
      </p:pic>
      <p:pic>
        <p:nvPicPr>
          <p:cNvPr id="13" name="Picture 12" descr="A picture containing histogram&#10;&#10;Description automatically generated">
            <a:extLst>
              <a:ext uri="{FF2B5EF4-FFF2-40B4-BE49-F238E27FC236}">
                <a16:creationId xmlns:a16="http://schemas.microsoft.com/office/drawing/2014/main" id="{08E1E52A-CA8F-5E4A-AF07-E3D879BC5B4E}"/>
              </a:ext>
            </a:extLst>
          </p:cNvPr>
          <p:cNvPicPr>
            <a:picLocks noChangeAspect="1"/>
          </p:cNvPicPr>
          <p:nvPr/>
        </p:nvPicPr>
        <p:blipFill rotWithShape="1">
          <a:blip r:embed="rId4"/>
          <a:srcRect l="85901"/>
          <a:stretch/>
        </p:blipFill>
        <p:spPr>
          <a:xfrm>
            <a:off x="11471475" y="-692877"/>
            <a:ext cx="1050717" cy="6793992"/>
          </a:xfrm>
          <a:prstGeom prst="rect">
            <a:avLst/>
          </a:prstGeom>
        </p:spPr>
      </p:pic>
      <p:cxnSp>
        <p:nvCxnSpPr>
          <p:cNvPr id="15" name="Straight Arrow Connector 14">
            <a:extLst>
              <a:ext uri="{FF2B5EF4-FFF2-40B4-BE49-F238E27FC236}">
                <a16:creationId xmlns:a16="http://schemas.microsoft.com/office/drawing/2014/main" id="{5115A8D9-C5E8-0D42-9D4F-9BAFD254C5F8}"/>
              </a:ext>
            </a:extLst>
          </p:cNvPr>
          <p:cNvCxnSpPr>
            <a:cxnSpLocks/>
          </p:cNvCxnSpPr>
          <p:nvPr/>
        </p:nvCxnSpPr>
        <p:spPr>
          <a:xfrm flipH="1">
            <a:off x="2377823" y="2070792"/>
            <a:ext cx="8159649" cy="0"/>
          </a:xfrm>
          <a:prstGeom prst="straightConnector1">
            <a:avLst/>
          </a:prstGeom>
          <a:ln w="25400">
            <a:tailEnd type="triangle"/>
          </a:ln>
        </p:spPr>
        <p:style>
          <a:lnRef idx="1">
            <a:schemeClr val="accent3"/>
          </a:lnRef>
          <a:fillRef idx="0">
            <a:schemeClr val="accent3"/>
          </a:fillRef>
          <a:effectRef idx="0">
            <a:schemeClr val="accent3"/>
          </a:effectRef>
          <a:fontRef idx="minor">
            <a:schemeClr val="tx1"/>
          </a:fontRef>
        </p:style>
      </p:cxnSp>
      <p:cxnSp>
        <p:nvCxnSpPr>
          <p:cNvPr id="19" name="Straight Connector 18">
            <a:extLst>
              <a:ext uri="{FF2B5EF4-FFF2-40B4-BE49-F238E27FC236}">
                <a16:creationId xmlns:a16="http://schemas.microsoft.com/office/drawing/2014/main" id="{0CCC7692-9B16-3C42-8A9D-F02521ADD138}"/>
              </a:ext>
            </a:extLst>
          </p:cNvPr>
          <p:cNvCxnSpPr>
            <a:cxnSpLocks/>
          </p:cNvCxnSpPr>
          <p:nvPr/>
        </p:nvCxnSpPr>
        <p:spPr>
          <a:xfrm flipH="1">
            <a:off x="331508" y="3941890"/>
            <a:ext cx="10205965" cy="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3EC4987B-B31C-B14C-B1F5-5D707AA6CB75}"/>
              </a:ext>
            </a:extLst>
          </p:cNvPr>
          <p:cNvCxnSpPr/>
          <p:nvPr/>
        </p:nvCxnSpPr>
        <p:spPr>
          <a:xfrm>
            <a:off x="1732797" y="5121343"/>
            <a:ext cx="0" cy="286473"/>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EA1581D9-B79A-EC44-B112-77C19DC81C7A}"/>
              </a:ext>
            </a:extLst>
          </p:cNvPr>
          <p:cNvCxnSpPr/>
          <p:nvPr/>
        </p:nvCxnSpPr>
        <p:spPr>
          <a:xfrm>
            <a:off x="3129380" y="5131163"/>
            <a:ext cx="0" cy="286473"/>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F92CDCFA-ABAD-9844-80A4-6D531380A1A7}"/>
              </a:ext>
            </a:extLst>
          </p:cNvPr>
          <p:cNvCxnSpPr>
            <a:cxnSpLocks/>
          </p:cNvCxnSpPr>
          <p:nvPr/>
        </p:nvCxnSpPr>
        <p:spPr>
          <a:xfrm>
            <a:off x="331508" y="5267165"/>
            <a:ext cx="10205964" cy="0"/>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cxnSp>
        <p:nvCxnSpPr>
          <p:cNvPr id="25" name="Straight Connector 24">
            <a:extLst>
              <a:ext uri="{FF2B5EF4-FFF2-40B4-BE49-F238E27FC236}">
                <a16:creationId xmlns:a16="http://schemas.microsoft.com/office/drawing/2014/main" id="{C8AE0507-8579-BA48-BC58-514AABB1A13F}"/>
              </a:ext>
            </a:extLst>
          </p:cNvPr>
          <p:cNvCxnSpPr/>
          <p:nvPr/>
        </p:nvCxnSpPr>
        <p:spPr>
          <a:xfrm>
            <a:off x="4523466" y="5131163"/>
            <a:ext cx="0" cy="286473"/>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CAF555A4-1DC5-FC42-9225-25D5ACC60046}"/>
              </a:ext>
            </a:extLst>
          </p:cNvPr>
          <p:cNvCxnSpPr/>
          <p:nvPr/>
        </p:nvCxnSpPr>
        <p:spPr>
          <a:xfrm>
            <a:off x="5917551" y="5131163"/>
            <a:ext cx="0" cy="286473"/>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16EA38A7-47F0-BD4F-92F8-BCD413FD9C7F}"/>
              </a:ext>
            </a:extLst>
          </p:cNvPr>
          <p:cNvCxnSpPr/>
          <p:nvPr/>
        </p:nvCxnSpPr>
        <p:spPr>
          <a:xfrm>
            <a:off x="7311636" y="5131163"/>
            <a:ext cx="0" cy="286473"/>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a16="http://schemas.microsoft.com/office/drawing/2014/main" id="{2DDA49E8-F438-9A4C-BBE1-F45C25EC31DB}"/>
              </a:ext>
            </a:extLst>
          </p:cNvPr>
          <p:cNvCxnSpPr/>
          <p:nvPr/>
        </p:nvCxnSpPr>
        <p:spPr>
          <a:xfrm>
            <a:off x="8698226" y="5131163"/>
            <a:ext cx="0" cy="286473"/>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307DC660-4AC9-4245-BA7C-BEF8C40FB4A0}"/>
              </a:ext>
            </a:extLst>
          </p:cNvPr>
          <p:cNvCxnSpPr/>
          <p:nvPr/>
        </p:nvCxnSpPr>
        <p:spPr>
          <a:xfrm>
            <a:off x="10092312" y="5131163"/>
            <a:ext cx="0" cy="286473"/>
          </a:xfrm>
          <a:prstGeom prst="line">
            <a:avLst/>
          </a:prstGeom>
          <a:ln>
            <a:solidFill>
              <a:schemeClr val="accent2"/>
            </a:solidFill>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FB59431A-DA4D-B646-BEEE-9F4F8B12E03D}"/>
              </a:ext>
            </a:extLst>
          </p:cNvPr>
          <p:cNvSpPr txBox="1"/>
          <p:nvPr/>
        </p:nvSpPr>
        <p:spPr>
          <a:xfrm>
            <a:off x="1561917" y="5368305"/>
            <a:ext cx="341760" cy="276999"/>
          </a:xfrm>
          <a:prstGeom prst="rect">
            <a:avLst/>
          </a:prstGeom>
          <a:noFill/>
        </p:spPr>
        <p:txBody>
          <a:bodyPr wrap="none" rtlCol="0">
            <a:spAutoFit/>
          </a:bodyPr>
          <a:lstStyle/>
          <a:p>
            <a:r>
              <a:rPr lang="en-US" sz="1200" dirty="0">
                <a:solidFill>
                  <a:schemeClr val="accent2"/>
                </a:solidFill>
              </a:rPr>
              <a:t>10</a:t>
            </a:r>
          </a:p>
        </p:txBody>
      </p:sp>
      <p:sp>
        <p:nvSpPr>
          <p:cNvPr id="32" name="TextBox 31">
            <a:extLst>
              <a:ext uri="{FF2B5EF4-FFF2-40B4-BE49-F238E27FC236}">
                <a16:creationId xmlns:a16="http://schemas.microsoft.com/office/drawing/2014/main" id="{68091C5A-024E-9B43-BD67-596D6A5D7137}"/>
              </a:ext>
            </a:extLst>
          </p:cNvPr>
          <p:cNvSpPr txBox="1"/>
          <p:nvPr/>
        </p:nvSpPr>
        <p:spPr>
          <a:xfrm>
            <a:off x="2956001" y="5368305"/>
            <a:ext cx="341760" cy="276999"/>
          </a:xfrm>
          <a:prstGeom prst="rect">
            <a:avLst/>
          </a:prstGeom>
          <a:noFill/>
        </p:spPr>
        <p:txBody>
          <a:bodyPr wrap="none" rtlCol="0">
            <a:spAutoFit/>
          </a:bodyPr>
          <a:lstStyle/>
          <a:p>
            <a:r>
              <a:rPr lang="en-US" sz="1200" dirty="0">
                <a:solidFill>
                  <a:schemeClr val="accent2"/>
                </a:solidFill>
              </a:rPr>
              <a:t>20</a:t>
            </a:r>
          </a:p>
        </p:txBody>
      </p:sp>
      <p:sp>
        <p:nvSpPr>
          <p:cNvPr id="33" name="TextBox 32">
            <a:extLst>
              <a:ext uri="{FF2B5EF4-FFF2-40B4-BE49-F238E27FC236}">
                <a16:creationId xmlns:a16="http://schemas.microsoft.com/office/drawing/2014/main" id="{EA9B0B80-31F9-FE45-BCA2-9255CD0A5FAC}"/>
              </a:ext>
            </a:extLst>
          </p:cNvPr>
          <p:cNvSpPr txBox="1"/>
          <p:nvPr/>
        </p:nvSpPr>
        <p:spPr>
          <a:xfrm>
            <a:off x="4345090" y="5368305"/>
            <a:ext cx="341760" cy="276999"/>
          </a:xfrm>
          <a:prstGeom prst="rect">
            <a:avLst/>
          </a:prstGeom>
          <a:noFill/>
        </p:spPr>
        <p:txBody>
          <a:bodyPr wrap="none" rtlCol="0">
            <a:spAutoFit/>
          </a:bodyPr>
          <a:lstStyle/>
          <a:p>
            <a:r>
              <a:rPr lang="en-US" sz="1200" dirty="0">
                <a:solidFill>
                  <a:schemeClr val="accent2"/>
                </a:solidFill>
              </a:rPr>
              <a:t>30</a:t>
            </a:r>
          </a:p>
        </p:txBody>
      </p:sp>
      <p:sp>
        <p:nvSpPr>
          <p:cNvPr id="34" name="TextBox 33">
            <a:extLst>
              <a:ext uri="{FF2B5EF4-FFF2-40B4-BE49-F238E27FC236}">
                <a16:creationId xmlns:a16="http://schemas.microsoft.com/office/drawing/2014/main" id="{57E5DF61-565F-154B-9034-20B05E685E38}"/>
              </a:ext>
            </a:extLst>
          </p:cNvPr>
          <p:cNvSpPr txBox="1"/>
          <p:nvPr/>
        </p:nvSpPr>
        <p:spPr>
          <a:xfrm>
            <a:off x="5746671" y="5368305"/>
            <a:ext cx="341760" cy="276999"/>
          </a:xfrm>
          <a:prstGeom prst="rect">
            <a:avLst/>
          </a:prstGeom>
          <a:noFill/>
        </p:spPr>
        <p:txBody>
          <a:bodyPr wrap="none" rtlCol="0">
            <a:spAutoFit/>
          </a:bodyPr>
          <a:lstStyle/>
          <a:p>
            <a:r>
              <a:rPr lang="en-US" sz="1200" dirty="0">
                <a:solidFill>
                  <a:schemeClr val="accent2"/>
                </a:solidFill>
              </a:rPr>
              <a:t>40</a:t>
            </a:r>
          </a:p>
        </p:txBody>
      </p:sp>
      <p:sp>
        <p:nvSpPr>
          <p:cNvPr id="35" name="TextBox 34">
            <a:extLst>
              <a:ext uri="{FF2B5EF4-FFF2-40B4-BE49-F238E27FC236}">
                <a16:creationId xmlns:a16="http://schemas.microsoft.com/office/drawing/2014/main" id="{C7DE9526-1F4C-AA49-A3B7-B9FE46FFF3D6}"/>
              </a:ext>
            </a:extLst>
          </p:cNvPr>
          <p:cNvSpPr txBox="1"/>
          <p:nvPr/>
        </p:nvSpPr>
        <p:spPr>
          <a:xfrm>
            <a:off x="7140306" y="5378123"/>
            <a:ext cx="341760" cy="276999"/>
          </a:xfrm>
          <a:prstGeom prst="rect">
            <a:avLst/>
          </a:prstGeom>
          <a:noFill/>
        </p:spPr>
        <p:txBody>
          <a:bodyPr wrap="none" rtlCol="0">
            <a:spAutoFit/>
          </a:bodyPr>
          <a:lstStyle/>
          <a:p>
            <a:r>
              <a:rPr lang="en-US" sz="1200" dirty="0">
                <a:solidFill>
                  <a:schemeClr val="accent2"/>
                </a:solidFill>
              </a:rPr>
              <a:t>50</a:t>
            </a:r>
          </a:p>
        </p:txBody>
      </p:sp>
      <p:sp>
        <p:nvSpPr>
          <p:cNvPr id="36" name="TextBox 35">
            <a:extLst>
              <a:ext uri="{FF2B5EF4-FFF2-40B4-BE49-F238E27FC236}">
                <a16:creationId xmlns:a16="http://schemas.microsoft.com/office/drawing/2014/main" id="{1F78E220-2A30-C342-AED3-24F9F6118A73}"/>
              </a:ext>
            </a:extLst>
          </p:cNvPr>
          <p:cNvSpPr txBox="1"/>
          <p:nvPr/>
        </p:nvSpPr>
        <p:spPr>
          <a:xfrm>
            <a:off x="8527346" y="5380402"/>
            <a:ext cx="341760" cy="276999"/>
          </a:xfrm>
          <a:prstGeom prst="rect">
            <a:avLst/>
          </a:prstGeom>
          <a:noFill/>
        </p:spPr>
        <p:txBody>
          <a:bodyPr wrap="none" rtlCol="0">
            <a:spAutoFit/>
          </a:bodyPr>
          <a:lstStyle/>
          <a:p>
            <a:r>
              <a:rPr lang="en-US" sz="1200" dirty="0">
                <a:solidFill>
                  <a:schemeClr val="accent2"/>
                </a:solidFill>
              </a:rPr>
              <a:t>60</a:t>
            </a:r>
          </a:p>
        </p:txBody>
      </p:sp>
      <p:sp>
        <p:nvSpPr>
          <p:cNvPr id="37" name="TextBox 36">
            <a:extLst>
              <a:ext uri="{FF2B5EF4-FFF2-40B4-BE49-F238E27FC236}">
                <a16:creationId xmlns:a16="http://schemas.microsoft.com/office/drawing/2014/main" id="{EC063212-BD45-A24D-A157-E9E63C5CF839}"/>
              </a:ext>
            </a:extLst>
          </p:cNvPr>
          <p:cNvSpPr txBox="1"/>
          <p:nvPr/>
        </p:nvSpPr>
        <p:spPr>
          <a:xfrm>
            <a:off x="9921307" y="5382586"/>
            <a:ext cx="341760" cy="276999"/>
          </a:xfrm>
          <a:prstGeom prst="rect">
            <a:avLst/>
          </a:prstGeom>
          <a:noFill/>
        </p:spPr>
        <p:txBody>
          <a:bodyPr wrap="none" rtlCol="0">
            <a:spAutoFit/>
          </a:bodyPr>
          <a:lstStyle/>
          <a:p>
            <a:r>
              <a:rPr lang="en-US" sz="1200" dirty="0">
                <a:solidFill>
                  <a:schemeClr val="accent2"/>
                </a:solidFill>
              </a:rPr>
              <a:t>70</a:t>
            </a:r>
          </a:p>
        </p:txBody>
      </p:sp>
      <p:sp>
        <p:nvSpPr>
          <p:cNvPr id="38" name="TextBox 37">
            <a:extLst>
              <a:ext uri="{FF2B5EF4-FFF2-40B4-BE49-F238E27FC236}">
                <a16:creationId xmlns:a16="http://schemas.microsoft.com/office/drawing/2014/main" id="{D4DB5802-45E7-C440-9D9E-2B1D9E0B4913}"/>
              </a:ext>
            </a:extLst>
          </p:cNvPr>
          <p:cNvSpPr txBox="1"/>
          <p:nvPr/>
        </p:nvSpPr>
        <p:spPr>
          <a:xfrm>
            <a:off x="4644053" y="5524417"/>
            <a:ext cx="1183978" cy="307777"/>
          </a:xfrm>
          <a:prstGeom prst="rect">
            <a:avLst/>
          </a:prstGeom>
          <a:noFill/>
        </p:spPr>
        <p:txBody>
          <a:bodyPr wrap="none" rtlCol="0">
            <a:spAutoFit/>
          </a:bodyPr>
          <a:lstStyle/>
          <a:p>
            <a:r>
              <a:rPr lang="en-US" sz="1400" dirty="0">
                <a:solidFill>
                  <a:schemeClr val="accent2"/>
                </a:solidFill>
              </a:rPr>
              <a:t>Distance (km)</a:t>
            </a:r>
          </a:p>
        </p:txBody>
      </p:sp>
      <p:pic>
        <p:nvPicPr>
          <p:cNvPr id="39" name="Picture 38" descr="Graphical user interface, text, application&#10;&#10;Description automatically generated">
            <a:extLst>
              <a:ext uri="{FF2B5EF4-FFF2-40B4-BE49-F238E27FC236}">
                <a16:creationId xmlns:a16="http://schemas.microsoft.com/office/drawing/2014/main" id="{BC5D7F0C-D999-D841-B154-C0618793686F}"/>
              </a:ext>
            </a:extLst>
          </p:cNvPr>
          <p:cNvPicPr>
            <a:picLocks noChangeAspect="1"/>
          </p:cNvPicPr>
          <p:nvPr/>
        </p:nvPicPr>
        <p:blipFill rotWithShape="1">
          <a:blip r:embed="rId5"/>
          <a:srcRect l="22346" t="38850" r="73833" b="60663"/>
          <a:stretch/>
        </p:blipFill>
        <p:spPr>
          <a:xfrm>
            <a:off x="8906361" y="5887648"/>
            <a:ext cx="431315" cy="45719"/>
          </a:xfrm>
          <a:prstGeom prst="rect">
            <a:avLst/>
          </a:prstGeom>
        </p:spPr>
      </p:pic>
      <p:sp>
        <p:nvSpPr>
          <p:cNvPr id="40" name="TextBox 39">
            <a:extLst>
              <a:ext uri="{FF2B5EF4-FFF2-40B4-BE49-F238E27FC236}">
                <a16:creationId xmlns:a16="http://schemas.microsoft.com/office/drawing/2014/main" id="{FEB2585A-7801-5B4E-9E4A-1BB4EAAD52EF}"/>
              </a:ext>
            </a:extLst>
          </p:cNvPr>
          <p:cNvSpPr txBox="1"/>
          <p:nvPr/>
        </p:nvSpPr>
        <p:spPr>
          <a:xfrm>
            <a:off x="9337676" y="5772007"/>
            <a:ext cx="2132315" cy="276999"/>
          </a:xfrm>
          <a:prstGeom prst="rect">
            <a:avLst/>
          </a:prstGeom>
          <a:noFill/>
        </p:spPr>
        <p:txBody>
          <a:bodyPr wrap="none" rtlCol="0">
            <a:spAutoFit/>
          </a:bodyPr>
          <a:lstStyle/>
          <a:p>
            <a:r>
              <a:rPr lang="en-US" sz="1200" dirty="0">
                <a:solidFill>
                  <a:schemeClr val="bg2">
                    <a:lumMod val="75000"/>
                  </a:schemeClr>
                </a:solidFill>
              </a:rPr>
              <a:t>Aircraft Flight Track &amp; Direction</a:t>
            </a:r>
          </a:p>
        </p:txBody>
      </p:sp>
      <p:pic>
        <p:nvPicPr>
          <p:cNvPr id="30" name="Picture 29" descr="Chart&#10;&#10;Description automatically generated">
            <a:extLst>
              <a:ext uri="{FF2B5EF4-FFF2-40B4-BE49-F238E27FC236}">
                <a16:creationId xmlns:a16="http://schemas.microsoft.com/office/drawing/2014/main" id="{E72271C7-DB0C-3C44-9FD8-139513A1625F}"/>
              </a:ext>
            </a:extLst>
          </p:cNvPr>
          <p:cNvPicPr>
            <a:picLocks noChangeAspect="1"/>
          </p:cNvPicPr>
          <p:nvPr/>
        </p:nvPicPr>
        <p:blipFill rotWithShape="1">
          <a:blip r:embed="rId6"/>
          <a:srcRect l="85960"/>
          <a:stretch/>
        </p:blipFill>
        <p:spPr>
          <a:xfrm>
            <a:off x="10544600" y="-692877"/>
            <a:ext cx="1201451" cy="6793992"/>
          </a:xfrm>
          <a:prstGeom prst="rect">
            <a:avLst/>
          </a:prstGeom>
        </p:spPr>
      </p:pic>
      <p:cxnSp>
        <p:nvCxnSpPr>
          <p:cNvPr id="43" name="Straight Connector 42">
            <a:extLst>
              <a:ext uri="{FF2B5EF4-FFF2-40B4-BE49-F238E27FC236}">
                <a16:creationId xmlns:a16="http://schemas.microsoft.com/office/drawing/2014/main" id="{5922B395-D70D-B343-8632-B66FEBB638DD}"/>
              </a:ext>
            </a:extLst>
          </p:cNvPr>
          <p:cNvCxnSpPr>
            <a:cxnSpLocks/>
          </p:cNvCxnSpPr>
          <p:nvPr/>
        </p:nvCxnSpPr>
        <p:spPr>
          <a:xfrm flipH="1">
            <a:off x="331508" y="2692764"/>
            <a:ext cx="10205965" cy="0"/>
          </a:xfrm>
          <a:prstGeom prst="line">
            <a:avLst/>
          </a:prstGeom>
          <a:ln w="952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4" name="Picture 13" descr="A picture containing histogram&#10;&#10;Description automatically generated">
            <a:extLst>
              <a:ext uri="{FF2B5EF4-FFF2-40B4-BE49-F238E27FC236}">
                <a16:creationId xmlns:a16="http://schemas.microsoft.com/office/drawing/2014/main" id="{4CCD8244-F1F0-7A4D-93B4-D6330E02F295}"/>
              </a:ext>
            </a:extLst>
          </p:cNvPr>
          <p:cNvPicPr>
            <a:picLocks noChangeAspect="1"/>
          </p:cNvPicPr>
          <p:nvPr/>
        </p:nvPicPr>
        <p:blipFill rotWithShape="1">
          <a:blip r:embed="rId4"/>
          <a:srcRect l="9149" r="14099" b="12904"/>
          <a:stretch/>
        </p:blipFill>
        <p:spPr>
          <a:xfrm>
            <a:off x="1118591" y="-707131"/>
            <a:ext cx="9418881" cy="5917354"/>
          </a:xfrm>
          <a:prstGeom prst="rect">
            <a:avLst/>
          </a:prstGeom>
        </p:spPr>
      </p:pic>
      <p:pic>
        <p:nvPicPr>
          <p:cNvPr id="42" name="Picture 41" descr="Chart&#10;&#10;Description automatically generated">
            <a:extLst>
              <a:ext uri="{FF2B5EF4-FFF2-40B4-BE49-F238E27FC236}">
                <a16:creationId xmlns:a16="http://schemas.microsoft.com/office/drawing/2014/main" id="{DF05CC16-A440-1844-9071-E8FE679ADC19}"/>
              </a:ext>
            </a:extLst>
          </p:cNvPr>
          <p:cNvPicPr>
            <a:picLocks noChangeAspect="1"/>
          </p:cNvPicPr>
          <p:nvPr/>
        </p:nvPicPr>
        <p:blipFill rotWithShape="1">
          <a:blip r:embed="rId6"/>
          <a:srcRect l="15796" r="14039" b="11442"/>
          <a:stretch/>
        </p:blipFill>
        <p:spPr>
          <a:xfrm>
            <a:off x="1903677" y="-695440"/>
            <a:ext cx="8640923" cy="6016620"/>
          </a:xfrm>
          <a:prstGeom prst="rect">
            <a:avLst/>
          </a:prstGeom>
        </p:spPr>
      </p:pic>
      <p:graphicFrame>
        <p:nvGraphicFramePr>
          <p:cNvPr id="2" name="Table 1">
            <a:extLst>
              <a:ext uri="{FF2B5EF4-FFF2-40B4-BE49-F238E27FC236}">
                <a16:creationId xmlns:a16="http://schemas.microsoft.com/office/drawing/2014/main" id="{ABF6AF85-EE8C-CF48-A96B-784F67C5DF74}"/>
              </a:ext>
            </a:extLst>
          </p:cNvPr>
          <p:cNvGraphicFramePr>
            <a:graphicFrameLocks noGrp="1"/>
          </p:cNvGraphicFramePr>
          <p:nvPr/>
        </p:nvGraphicFramePr>
        <p:xfrm>
          <a:off x="176690" y="6105948"/>
          <a:ext cx="10515600" cy="639463"/>
        </p:xfrm>
        <a:graphic>
          <a:graphicData uri="http://schemas.openxmlformats.org/drawingml/2006/table">
            <a:tbl>
              <a:tblPr>
                <a:tableStyleId>{5C22544A-7EE6-4342-B048-85BDC9FD1C3A}</a:tableStyleId>
              </a:tblPr>
              <a:tblGrid>
                <a:gridCol w="1924584">
                  <a:extLst>
                    <a:ext uri="{9D8B030D-6E8A-4147-A177-3AD203B41FA5}">
                      <a16:colId xmlns:a16="http://schemas.microsoft.com/office/drawing/2014/main" val="3313669673"/>
                    </a:ext>
                  </a:extLst>
                </a:gridCol>
                <a:gridCol w="2514244">
                  <a:extLst>
                    <a:ext uri="{9D8B030D-6E8A-4147-A177-3AD203B41FA5}">
                      <a16:colId xmlns:a16="http://schemas.microsoft.com/office/drawing/2014/main" val="3078201043"/>
                    </a:ext>
                  </a:extLst>
                </a:gridCol>
                <a:gridCol w="1637944">
                  <a:extLst>
                    <a:ext uri="{9D8B030D-6E8A-4147-A177-3AD203B41FA5}">
                      <a16:colId xmlns:a16="http://schemas.microsoft.com/office/drawing/2014/main" val="1458060560"/>
                    </a:ext>
                  </a:extLst>
                </a:gridCol>
                <a:gridCol w="1662513">
                  <a:extLst>
                    <a:ext uri="{9D8B030D-6E8A-4147-A177-3AD203B41FA5}">
                      <a16:colId xmlns:a16="http://schemas.microsoft.com/office/drawing/2014/main" val="3317984002"/>
                    </a:ext>
                  </a:extLst>
                </a:gridCol>
                <a:gridCol w="2776315">
                  <a:extLst>
                    <a:ext uri="{9D8B030D-6E8A-4147-A177-3AD203B41FA5}">
                      <a16:colId xmlns:a16="http://schemas.microsoft.com/office/drawing/2014/main" val="2020539600"/>
                    </a:ext>
                  </a:extLst>
                </a:gridCol>
              </a:tblGrid>
              <a:tr h="357990">
                <a:tc>
                  <a:txBody>
                    <a:bodyPr/>
                    <a:lstStyle/>
                    <a:p>
                      <a:pPr algn="l" fontAlgn="b"/>
                      <a:r>
                        <a:rPr lang="en-US" sz="1400" u="none" strike="noStrike">
                          <a:effectLst/>
                        </a:rPr>
                        <a:t>Flight Legs</a:t>
                      </a:r>
                      <a:endParaRPr lang="en-US" sz="1400" b="1" i="0" u="none" strike="noStrike">
                        <a:solidFill>
                          <a:srgbClr val="000000"/>
                        </a:solidFill>
                        <a:effectLst/>
                        <a:latin typeface="Liberation Sans"/>
                      </a:endParaRPr>
                    </a:p>
                  </a:txBody>
                  <a:tcPr marL="8198" marR="8198" marT="8198" marB="0" anchor="b"/>
                </a:tc>
                <a:tc>
                  <a:txBody>
                    <a:bodyPr/>
                    <a:lstStyle/>
                    <a:p>
                      <a:pPr algn="l" fontAlgn="b"/>
                      <a:r>
                        <a:rPr lang="en-US" sz="1400" u="none" strike="noStrike">
                          <a:effectLst/>
                        </a:rPr>
                        <a:t>Time Span (hh:mm:ss) UTC</a:t>
                      </a:r>
                      <a:endParaRPr lang="en-US" sz="1400" b="1" i="0" u="none" strike="noStrike">
                        <a:solidFill>
                          <a:srgbClr val="000000"/>
                        </a:solidFill>
                        <a:effectLst/>
                        <a:latin typeface="Liberation Sans"/>
                      </a:endParaRPr>
                    </a:p>
                  </a:txBody>
                  <a:tcPr marL="8198" marR="8198" marT="8198" marB="0" anchor="b"/>
                </a:tc>
                <a:tc>
                  <a:txBody>
                    <a:bodyPr/>
                    <a:lstStyle/>
                    <a:p>
                      <a:pPr algn="l" fontAlgn="b"/>
                      <a:r>
                        <a:rPr lang="en-US" sz="1400" u="none" strike="noStrike">
                          <a:effectLst/>
                        </a:rPr>
                        <a:t>Time Span (SFM)</a:t>
                      </a:r>
                      <a:endParaRPr lang="en-US" sz="1400" b="1" i="0" u="none" strike="noStrike">
                        <a:solidFill>
                          <a:srgbClr val="000000"/>
                        </a:solidFill>
                        <a:effectLst/>
                        <a:latin typeface="Liberation Sans"/>
                      </a:endParaRPr>
                    </a:p>
                  </a:txBody>
                  <a:tcPr marL="8198" marR="8198" marT="8198" marB="0" anchor="b"/>
                </a:tc>
                <a:tc>
                  <a:txBody>
                    <a:bodyPr/>
                    <a:lstStyle/>
                    <a:p>
                      <a:pPr algn="l" fontAlgn="b"/>
                      <a:r>
                        <a:rPr lang="en-US" sz="1400" u="none" strike="noStrike" dirty="0">
                          <a:effectLst/>
                        </a:rPr>
                        <a:t>Average Altitude (m)</a:t>
                      </a:r>
                      <a:endParaRPr lang="en-US" sz="1400" b="1" i="0" u="none" strike="noStrike" dirty="0">
                        <a:solidFill>
                          <a:srgbClr val="000000"/>
                        </a:solidFill>
                        <a:effectLst/>
                        <a:latin typeface="Liberation Sans"/>
                      </a:endParaRPr>
                    </a:p>
                  </a:txBody>
                  <a:tcPr marL="8198" marR="8198" marT="8198" marB="0" anchor="b"/>
                </a:tc>
                <a:tc>
                  <a:txBody>
                    <a:bodyPr/>
                    <a:lstStyle/>
                    <a:p>
                      <a:pPr algn="l" fontAlgn="b"/>
                      <a:r>
                        <a:rPr lang="en-US" sz="1400" u="none" strike="noStrike" dirty="0">
                          <a:effectLst/>
                        </a:rPr>
                        <a:t>Average Temperature (degrees C)</a:t>
                      </a:r>
                      <a:endParaRPr lang="en-US" sz="1400" b="1" i="0" u="none" strike="noStrike" dirty="0">
                        <a:solidFill>
                          <a:srgbClr val="000000"/>
                        </a:solidFill>
                        <a:effectLst/>
                        <a:latin typeface="Liberation Sans"/>
                      </a:endParaRPr>
                    </a:p>
                  </a:txBody>
                  <a:tcPr marL="8198" marR="8198" marT="8198" marB="0" anchor="b"/>
                </a:tc>
                <a:extLst>
                  <a:ext uri="{0D108BD9-81ED-4DB2-BD59-A6C34878D82A}">
                    <a16:rowId xmlns:a16="http://schemas.microsoft.com/office/drawing/2014/main" val="4013699120"/>
                  </a:ext>
                </a:extLst>
              </a:tr>
              <a:tr h="281473">
                <a:tc>
                  <a:txBody>
                    <a:bodyPr/>
                    <a:lstStyle/>
                    <a:p>
                      <a:pPr algn="l" fontAlgn="b"/>
                      <a:r>
                        <a:rPr lang="en-US" sz="1200" u="none" strike="noStrike">
                          <a:effectLst/>
                        </a:rPr>
                        <a:t>Flight Leg 3</a:t>
                      </a:r>
                      <a:endParaRPr lang="en-US" sz="1200" b="0" i="0" u="none" strike="noStrike">
                        <a:solidFill>
                          <a:srgbClr val="000000"/>
                        </a:solidFill>
                        <a:effectLst/>
                        <a:latin typeface="Liberation Sans"/>
                      </a:endParaRPr>
                    </a:p>
                  </a:txBody>
                  <a:tcPr marL="8198" marR="8198" marT="8198" marB="0" anchor="b"/>
                </a:tc>
                <a:tc>
                  <a:txBody>
                    <a:bodyPr/>
                    <a:lstStyle/>
                    <a:p>
                      <a:pPr algn="l" fontAlgn="b"/>
                      <a:r>
                        <a:rPr lang="en-US" sz="1200" u="none" strike="noStrike">
                          <a:effectLst/>
                        </a:rPr>
                        <a:t>16:09:00-16:17:00</a:t>
                      </a:r>
                      <a:endParaRPr lang="en-US" sz="1200" b="0" i="0" u="none" strike="noStrike">
                        <a:solidFill>
                          <a:srgbClr val="000000"/>
                        </a:solidFill>
                        <a:effectLst/>
                        <a:latin typeface="Liberation Sans"/>
                      </a:endParaRPr>
                    </a:p>
                  </a:txBody>
                  <a:tcPr marL="8198" marR="8198" marT="8198" marB="0" anchor="b"/>
                </a:tc>
                <a:tc>
                  <a:txBody>
                    <a:bodyPr/>
                    <a:lstStyle/>
                    <a:p>
                      <a:pPr algn="l" fontAlgn="b"/>
                      <a:r>
                        <a:rPr lang="en-US" sz="1200" u="none" strike="noStrike">
                          <a:effectLst/>
                        </a:rPr>
                        <a:t>58140-58619</a:t>
                      </a:r>
                      <a:endParaRPr lang="en-US" sz="1200" b="0" i="0" u="none" strike="noStrike">
                        <a:solidFill>
                          <a:srgbClr val="000000"/>
                        </a:solidFill>
                        <a:effectLst/>
                        <a:latin typeface="Liberation Sans"/>
                      </a:endParaRPr>
                    </a:p>
                  </a:txBody>
                  <a:tcPr marL="8198" marR="8198" marT="8198" marB="0" anchor="b"/>
                </a:tc>
                <a:tc>
                  <a:txBody>
                    <a:bodyPr/>
                    <a:lstStyle/>
                    <a:p>
                      <a:pPr algn="l" fontAlgn="b"/>
                      <a:r>
                        <a:rPr lang="en-US" sz="1200" u="none" strike="noStrike" dirty="0">
                          <a:effectLst/>
                        </a:rPr>
                        <a:t>10032 (+/- 10)</a:t>
                      </a:r>
                      <a:endParaRPr lang="en-US" sz="1200" b="0" i="0" u="none" strike="noStrike" dirty="0">
                        <a:solidFill>
                          <a:srgbClr val="000000"/>
                        </a:solidFill>
                        <a:effectLst/>
                        <a:latin typeface="Liberation Sans"/>
                      </a:endParaRPr>
                    </a:p>
                  </a:txBody>
                  <a:tcPr marL="8198" marR="8198" marT="8198" marB="0" anchor="b"/>
                </a:tc>
                <a:tc>
                  <a:txBody>
                    <a:bodyPr/>
                    <a:lstStyle/>
                    <a:p>
                      <a:pPr algn="l" fontAlgn="b"/>
                      <a:r>
                        <a:rPr lang="en-US" sz="1200" u="none" strike="noStrike" dirty="0">
                          <a:effectLst/>
                        </a:rPr>
                        <a:t>-32.62 (+/- 1.5)</a:t>
                      </a:r>
                      <a:endParaRPr lang="en-US" sz="1200" b="0" i="0" u="none" strike="noStrike" dirty="0">
                        <a:solidFill>
                          <a:srgbClr val="000000"/>
                        </a:solidFill>
                        <a:effectLst/>
                        <a:latin typeface="Liberation Sans"/>
                      </a:endParaRPr>
                    </a:p>
                  </a:txBody>
                  <a:tcPr marL="8198" marR="8198" marT="8198" marB="0" anchor="b"/>
                </a:tc>
                <a:extLst>
                  <a:ext uri="{0D108BD9-81ED-4DB2-BD59-A6C34878D82A}">
                    <a16:rowId xmlns:a16="http://schemas.microsoft.com/office/drawing/2014/main" val="897238327"/>
                  </a:ext>
                </a:extLst>
              </a:tr>
            </a:tbl>
          </a:graphicData>
        </a:graphic>
      </p:graphicFrame>
    </p:spTree>
    <p:extLst>
      <p:ext uri="{BB962C8B-B14F-4D97-AF65-F5344CB8AC3E}">
        <p14:creationId xmlns:p14="http://schemas.microsoft.com/office/powerpoint/2010/main" val="59177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hart, line chart&#10;&#10;Description automatically generated">
            <a:extLst>
              <a:ext uri="{FF2B5EF4-FFF2-40B4-BE49-F238E27FC236}">
                <a16:creationId xmlns:a16="http://schemas.microsoft.com/office/drawing/2014/main" id="{216CD262-98DA-AE46-9A09-7FFC4325BCB5}"/>
              </a:ext>
            </a:extLst>
          </p:cNvPr>
          <p:cNvPicPr>
            <a:picLocks noGrp="1" noChangeAspect="1"/>
          </p:cNvPicPr>
          <p:nvPr>
            <p:ph idx="1"/>
          </p:nvPr>
        </p:nvPicPr>
        <p:blipFill>
          <a:blip r:embed="rId2"/>
          <a:stretch>
            <a:fillRect/>
          </a:stretch>
        </p:blipFill>
        <p:spPr>
          <a:xfrm>
            <a:off x="2994861" y="-276447"/>
            <a:ext cx="5975864" cy="4709160"/>
          </a:xfrm>
        </p:spPr>
      </p:pic>
      <p:sp>
        <p:nvSpPr>
          <p:cNvPr id="4" name="Slide Number Placeholder 3">
            <a:extLst>
              <a:ext uri="{FF2B5EF4-FFF2-40B4-BE49-F238E27FC236}">
                <a16:creationId xmlns:a16="http://schemas.microsoft.com/office/drawing/2014/main" id="{C7B0597B-14C4-BA44-8C68-48BB4310E967}"/>
              </a:ext>
            </a:extLst>
          </p:cNvPr>
          <p:cNvSpPr>
            <a:spLocks noGrp="1"/>
          </p:cNvSpPr>
          <p:nvPr>
            <p:ph type="sldNum" sz="quarter" idx="12"/>
          </p:nvPr>
        </p:nvSpPr>
        <p:spPr>
          <a:xfrm>
            <a:off x="9197139" y="242095"/>
            <a:ext cx="2743200" cy="365125"/>
          </a:xfrm>
        </p:spPr>
        <p:txBody>
          <a:bodyPr/>
          <a:lstStyle/>
          <a:p>
            <a:fld id="{91653871-24CD-054C-815D-2D173F4A6F76}" type="slidenum">
              <a:rPr lang="en-US" smtClean="0"/>
              <a:t>24</a:t>
            </a:fld>
            <a:endParaRPr lang="en-US"/>
          </a:p>
        </p:txBody>
      </p:sp>
      <p:sp>
        <p:nvSpPr>
          <p:cNvPr id="8" name="Title 1">
            <a:extLst>
              <a:ext uri="{FF2B5EF4-FFF2-40B4-BE49-F238E27FC236}">
                <a16:creationId xmlns:a16="http://schemas.microsoft.com/office/drawing/2014/main" id="{67AF0333-328A-B64B-9FBA-23A90EF0250B}"/>
              </a:ext>
            </a:extLst>
          </p:cNvPr>
          <p:cNvSpPr>
            <a:spLocks noGrp="1"/>
          </p:cNvSpPr>
          <p:nvPr>
            <p:ph type="title"/>
          </p:nvPr>
        </p:nvSpPr>
        <p:spPr>
          <a:xfrm>
            <a:off x="-446568" y="-114375"/>
            <a:ext cx="3880884" cy="1325563"/>
          </a:xfrm>
        </p:spPr>
        <p:txBody>
          <a:bodyPr>
            <a:normAutofit/>
          </a:bodyPr>
          <a:lstStyle/>
          <a:p>
            <a:pPr algn="ctr"/>
            <a:r>
              <a:rPr lang="en-US" sz="2800" u="sng" dirty="0">
                <a:latin typeface="Times New Roman" panose="02020603050405020304" pitchFamily="18" charset="0"/>
                <a:cs typeface="Times New Roman" panose="02020603050405020304" pitchFamily="18" charset="0"/>
              </a:rPr>
              <a:t>Microphysical Data</a:t>
            </a:r>
            <a:br>
              <a:rPr lang="en-US" sz="32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Flight Leg 3</a:t>
            </a:r>
            <a:br>
              <a:rPr lang="en-US"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16:09:00 – 16:17:00 </a:t>
            </a:r>
          </a:p>
        </p:txBody>
      </p:sp>
      <p:pic>
        <p:nvPicPr>
          <p:cNvPr id="9" name="Picture 8" descr="Text, letter&#10;&#10;Description automatically generated">
            <a:extLst>
              <a:ext uri="{FF2B5EF4-FFF2-40B4-BE49-F238E27FC236}">
                <a16:creationId xmlns:a16="http://schemas.microsoft.com/office/drawing/2014/main" id="{ACE47420-EC00-FA43-BDC8-1A40749882C7}"/>
              </a:ext>
            </a:extLst>
          </p:cNvPr>
          <p:cNvPicPr>
            <a:picLocks noChangeAspect="1"/>
          </p:cNvPicPr>
          <p:nvPr/>
        </p:nvPicPr>
        <p:blipFill rotWithShape="1">
          <a:blip r:embed="rId3"/>
          <a:srcRect l="1708" t="80343" r="6089" b="13708"/>
          <a:stretch/>
        </p:blipFill>
        <p:spPr>
          <a:xfrm>
            <a:off x="426720" y="4227541"/>
            <a:ext cx="11338560" cy="1065286"/>
          </a:xfrm>
          <a:prstGeom prst="rect">
            <a:avLst/>
          </a:prstGeom>
        </p:spPr>
      </p:pic>
      <p:sp>
        <p:nvSpPr>
          <p:cNvPr id="10" name="TextBox 9">
            <a:extLst>
              <a:ext uri="{FF2B5EF4-FFF2-40B4-BE49-F238E27FC236}">
                <a16:creationId xmlns:a16="http://schemas.microsoft.com/office/drawing/2014/main" id="{D3B953A1-0292-7B47-98A4-760129876DDD}"/>
              </a:ext>
            </a:extLst>
          </p:cNvPr>
          <p:cNvSpPr txBox="1"/>
          <p:nvPr/>
        </p:nvSpPr>
        <p:spPr>
          <a:xfrm>
            <a:off x="600627" y="3950542"/>
            <a:ext cx="1781257"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16:10:48 – 16:10:51 UTC</a:t>
            </a:r>
          </a:p>
        </p:txBody>
      </p:sp>
      <p:cxnSp>
        <p:nvCxnSpPr>
          <p:cNvPr id="11" name="Straight Connector 10">
            <a:extLst>
              <a:ext uri="{FF2B5EF4-FFF2-40B4-BE49-F238E27FC236}">
                <a16:creationId xmlns:a16="http://schemas.microsoft.com/office/drawing/2014/main" id="{B402D168-3F89-BA40-962A-52C10E3DE9C5}"/>
              </a:ext>
            </a:extLst>
          </p:cNvPr>
          <p:cNvCxnSpPr/>
          <p:nvPr/>
        </p:nvCxnSpPr>
        <p:spPr>
          <a:xfrm>
            <a:off x="0" y="5461320"/>
            <a:ext cx="1219200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2" name="Picture 11" descr="Text, letter&#10;&#10;Description automatically generated">
            <a:extLst>
              <a:ext uri="{FF2B5EF4-FFF2-40B4-BE49-F238E27FC236}">
                <a16:creationId xmlns:a16="http://schemas.microsoft.com/office/drawing/2014/main" id="{783BA5CE-7EF1-9848-99D1-CA2D6E38557B}"/>
              </a:ext>
            </a:extLst>
          </p:cNvPr>
          <p:cNvPicPr>
            <a:picLocks noChangeAspect="1"/>
          </p:cNvPicPr>
          <p:nvPr/>
        </p:nvPicPr>
        <p:blipFill rotWithShape="1">
          <a:blip r:embed="rId4"/>
          <a:srcRect l="1556" t="7272" r="5969" b="86869"/>
          <a:stretch/>
        </p:blipFill>
        <p:spPr>
          <a:xfrm>
            <a:off x="426720" y="5811921"/>
            <a:ext cx="11338560" cy="1046079"/>
          </a:xfrm>
          <a:prstGeom prst="rect">
            <a:avLst/>
          </a:prstGeom>
        </p:spPr>
      </p:pic>
      <p:sp>
        <p:nvSpPr>
          <p:cNvPr id="13" name="TextBox 12">
            <a:extLst>
              <a:ext uri="{FF2B5EF4-FFF2-40B4-BE49-F238E27FC236}">
                <a16:creationId xmlns:a16="http://schemas.microsoft.com/office/drawing/2014/main" id="{3F47CBAD-5388-1944-8DE9-872F29D16CCD}"/>
              </a:ext>
            </a:extLst>
          </p:cNvPr>
          <p:cNvSpPr txBox="1"/>
          <p:nvPr/>
        </p:nvSpPr>
        <p:spPr>
          <a:xfrm>
            <a:off x="583695" y="5534922"/>
            <a:ext cx="1781257"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16:16:00 – 16:16:03 UTC</a:t>
            </a:r>
          </a:p>
        </p:txBody>
      </p:sp>
      <p:pic>
        <p:nvPicPr>
          <p:cNvPr id="14" name="Picture 13" descr="Text, letter&#10;&#10;Description automatically generated">
            <a:extLst>
              <a:ext uri="{FF2B5EF4-FFF2-40B4-BE49-F238E27FC236}">
                <a16:creationId xmlns:a16="http://schemas.microsoft.com/office/drawing/2014/main" id="{19D5A972-8722-C346-B2B2-74F655103FB3}"/>
              </a:ext>
            </a:extLst>
          </p:cNvPr>
          <p:cNvPicPr>
            <a:picLocks noChangeAspect="1"/>
          </p:cNvPicPr>
          <p:nvPr/>
        </p:nvPicPr>
        <p:blipFill rotWithShape="1">
          <a:blip r:embed="rId5"/>
          <a:srcRect l="-89" t="1524" r="62932" b="96592"/>
          <a:stretch/>
        </p:blipFill>
        <p:spPr>
          <a:xfrm>
            <a:off x="9197790" y="3996980"/>
            <a:ext cx="2735047" cy="202019"/>
          </a:xfrm>
          <a:prstGeom prst="rect">
            <a:avLst/>
          </a:prstGeom>
        </p:spPr>
      </p:pic>
    </p:spTree>
    <p:extLst>
      <p:ext uri="{BB962C8B-B14F-4D97-AF65-F5344CB8AC3E}">
        <p14:creationId xmlns:p14="http://schemas.microsoft.com/office/powerpoint/2010/main" val="3675134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96D217-6F64-2D4D-95CF-CCD68B0EE583}"/>
              </a:ext>
            </a:extLst>
          </p:cNvPr>
          <p:cNvSpPr>
            <a:spLocks noGrp="1"/>
          </p:cNvSpPr>
          <p:nvPr>
            <p:ph type="sldNum" sz="quarter" idx="12"/>
          </p:nvPr>
        </p:nvSpPr>
        <p:spPr/>
        <p:txBody>
          <a:bodyPr/>
          <a:lstStyle/>
          <a:p>
            <a:fld id="{91653871-24CD-054C-815D-2D173F4A6F76}" type="slidenum">
              <a:rPr lang="en-US" smtClean="0"/>
              <a:t>25</a:t>
            </a:fld>
            <a:endParaRPr lang="en-US"/>
          </a:p>
        </p:txBody>
      </p:sp>
      <p:pic>
        <p:nvPicPr>
          <p:cNvPr id="6" name="Picture 5" descr="Diagram&#10;&#10;Description automatically generated">
            <a:extLst>
              <a:ext uri="{FF2B5EF4-FFF2-40B4-BE49-F238E27FC236}">
                <a16:creationId xmlns:a16="http://schemas.microsoft.com/office/drawing/2014/main" id="{12D125F9-AA18-944F-AB88-0490E22607DC}"/>
              </a:ext>
            </a:extLst>
          </p:cNvPr>
          <p:cNvPicPr>
            <a:picLocks noChangeAspect="1"/>
          </p:cNvPicPr>
          <p:nvPr/>
        </p:nvPicPr>
        <p:blipFill>
          <a:blip r:embed="rId2"/>
          <a:stretch>
            <a:fillRect/>
          </a:stretch>
        </p:blipFill>
        <p:spPr>
          <a:xfrm>
            <a:off x="3417104" y="914400"/>
            <a:ext cx="5080000" cy="5943600"/>
          </a:xfrm>
          <a:prstGeom prst="rect">
            <a:avLst/>
          </a:prstGeom>
        </p:spPr>
      </p:pic>
      <p:sp>
        <p:nvSpPr>
          <p:cNvPr id="7" name="TextBox 6">
            <a:extLst>
              <a:ext uri="{FF2B5EF4-FFF2-40B4-BE49-F238E27FC236}">
                <a16:creationId xmlns:a16="http://schemas.microsoft.com/office/drawing/2014/main" id="{4828CE4C-CD6C-9E4A-92FE-DFBBE13E6F7C}"/>
              </a:ext>
            </a:extLst>
          </p:cNvPr>
          <p:cNvSpPr txBox="1"/>
          <p:nvPr/>
        </p:nvSpPr>
        <p:spPr>
          <a:xfrm>
            <a:off x="3057645" y="11575"/>
            <a:ext cx="6276359" cy="584775"/>
          </a:xfrm>
          <a:prstGeom prst="rect">
            <a:avLst/>
          </a:prstGeom>
          <a:noFill/>
        </p:spPr>
        <p:txBody>
          <a:bodyPr wrap="square" rtlCol="0">
            <a:spAutoFit/>
          </a:bodyPr>
          <a:lstStyle/>
          <a:p>
            <a:r>
              <a:rPr lang="en-US" sz="3200" u="sng" dirty="0">
                <a:latin typeface="Times New Roman" panose="02020603050405020304" pitchFamily="18" charset="0"/>
                <a:cs typeface="Times New Roman" panose="02020603050405020304" pitchFamily="18" charset="0"/>
              </a:rPr>
              <a:t>Graupel-Ice Collision Mechanism</a:t>
            </a:r>
            <a:r>
              <a:rPr lang="en-US" sz="3200" u="sng" baseline="30000" dirty="0">
                <a:latin typeface="Times New Roman" panose="02020603050405020304" pitchFamily="18" charset="0"/>
                <a:cs typeface="Times New Roman" panose="02020603050405020304" pitchFamily="18" charset="0"/>
              </a:rPr>
              <a:t>6</a:t>
            </a:r>
            <a:endParaRPr lang="en-US" sz="3200"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48218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E19E778-EBB7-7C44-8F41-6C9E485EEE18}"/>
              </a:ext>
            </a:extLst>
          </p:cNvPr>
          <p:cNvSpPr>
            <a:spLocks noGrp="1"/>
          </p:cNvSpPr>
          <p:nvPr>
            <p:ph type="sldNum" sz="quarter" idx="12"/>
          </p:nvPr>
        </p:nvSpPr>
        <p:spPr>
          <a:xfrm>
            <a:off x="-1736074" y="6492594"/>
            <a:ext cx="2516765" cy="331932"/>
          </a:xfrm>
        </p:spPr>
        <p:txBody>
          <a:bodyPr/>
          <a:lstStyle/>
          <a:p>
            <a:fld id="{91653871-24CD-054C-815D-2D173F4A6F76}" type="slidenum">
              <a:rPr lang="en-US" smtClean="0"/>
              <a:t>26</a:t>
            </a:fld>
            <a:endParaRPr lang="en-US" dirty="0"/>
          </a:p>
        </p:txBody>
      </p:sp>
      <p:pic>
        <p:nvPicPr>
          <p:cNvPr id="6" name="Picture 5" descr="A group of clouds in the sky&#10;&#10;Description automatically generated">
            <a:extLst>
              <a:ext uri="{FF2B5EF4-FFF2-40B4-BE49-F238E27FC236}">
                <a16:creationId xmlns:a16="http://schemas.microsoft.com/office/drawing/2014/main" id="{9ADB2635-9E01-AF4C-8144-20B99073E641}"/>
              </a:ext>
            </a:extLst>
          </p:cNvPr>
          <p:cNvPicPr>
            <a:picLocks noChangeAspect="1"/>
          </p:cNvPicPr>
          <p:nvPr/>
        </p:nvPicPr>
        <p:blipFill>
          <a:blip r:embed="rId2"/>
          <a:stretch>
            <a:fillRect/>
          </a:stretch>
        </p:blipFill>
        <p:spPr>
          <a:xfrm>
            <a:off x="1377771" y="0"/>
            <a:ext cx="8240941" cy="5150588"/>
          </a:xfrm>
          <a:prstGeom prst="rect">
            <a:avLst/>
          </a:prstGeom>
        </p:spPr>
      </p:pic>
      <p:cxnSp>
        <p:nvCxnSpPr>
          <p:cNvPr id="21" name="Straight Arrow Connector 20">
            <a:extLst>
              <a:ext uri="{FF2B5EF4-FFF2-40B4-BE49-F238E27FC236}">
                <a16:creationId xmlns:a16="http://schemas.microsoft.com/office/drawing/2014/main" id="{9168B17F-3255-964A-BCC4-5EDD1432ACC2}"/>
              </a:ext>
            </a:extLst>
          </p:cNvPr>
          <p:cNvCxnSpPr>
            <a:cxnSpLocks/>
          </p:cNvCxnSpPr>
          <p:nvPr/>
        </p:nvCxnSpPr>
        <p:spPr>
          <a:xfrm flipV="1">
            <a:off x="3760172" y="2360208"/>
            <a:ext cx="236316" cy="311807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63EF9CD4-F9D1-1E4A-982C-D0FBD1B7B5D6}"/>
              </a:ext>
            </a:extLst>
          </p:cNvPr>
          <p:cNvCxnSpPr>
            <a:cxnSpLocks/>
          </p:cNvCxnSpPr>
          <p:nvPr/>
        </p:nvCxnSpPr>
        <p:spPr>
          <a:xfrm flipH="1" flipV="1">
            <a:off x="4284713" y="2379700"/>
            <a:ext cx="623777" cy="309857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8524D7FA-87C5-6943-9FE4-6B8478F50EDA}"/>
              </a:ext>
            </a:extLst>
          </p:cNvPr>
          <p:cNvCxnSpPr>
            <a:cxnSpLocks/>
          </p:cNvCxnSpPr>
          <p:nvPr/>
        </p:nvCxnSpPr>
        <p:spPr>
          <a:xfrm>
            <a:off x="1229623" y="3321788"/>
            <a:ext cx="600902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9" name="TextBox 28">
            <a:extLst>
              <a:ext uri="{FF2B5EF4-FFF2-40B4-BE49-F238E27FC236}">
                <a16:creationId xmlns:a16="http://schemas.microsoft.com/office/drawing/2014/main" id="{BC3033F0-DEA1-2E4E-8135-7C549BBFA4D4}"/>
              </a:ext>
            </a:extLst>
          </p:cNvPr>
          <p:cNvSpPr txBox="1"/>
          <p:nvPr/>
        </p:nvSpPr>
        <p:spPr>
          <a:xfrm>
            <a:off x="3348046" y="5419318"/>
            <a:ext cx="919716" cy="292388"/>
          </a:xfrm>
          <a:prstGeom prst="rect">
            <a:avLst/>
          </a:prstGeom>
          <a:noFill/>
        </p:spPr>
        <p:txBody>
          <a:bodyPr wrap="square" rtlCol="0">
            <a:spAutoFit/>
          </a:bodyPr>
          <a:lstStyle/>
          <a:p>
            <a:r>
              <a:rPr lang="en-US" sz="1300" dirty="0">
                <a:latin typeface="Times New Roman" panose="02020603050405020304" pitchFamily="18" charset="0"/>
                <a:cs typeface="Times New Roman" panose="02020603050405020304" pitchFamily="18" charset="0"/>
              </a:rPr>
              <a:t>Updraft</a:t>
            </a:r>
          </a:p>
        </p:txBody>
      </p:sp>
      <p:sp>
        <p:nvSpPr>
          <p:cNvPr id="30" name="TextBox 29">
            <a:extLst>
              <a:ext uri="{FF2B5EF4-FFF2-40B4-BE49-F238E27FC236}">
                <a16:creationId xmlns:a16="http://schemas.microsoft.com/office/drawing/2014/main" id="{B897E6F1-1D55-B94D-8D33-518161E487C2}"/>
              </a:ext>
            </a:extLst>
          </p:cNvPr>
          <p:cNvSpPr txBox="1"/>
          <p:nvPr/>
        </p:nvSpPr>
        <p:spPr>
          <a:xfrm>
            <a:off x="696947" y="3166448"/>
            <a:ext cx="67828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-15°C</a:t>
            </a:r>
          </a:p>
        </p:txBody>
      </p:sp>
      <p:sp>
        <p:nvSpPr>
          <p:cNvPr id="31" name="Plus 30">
            <a:extLst>
              <a:ext uri="{FF2B5EF4-FFF2-40B4-BE49-F238E27FC236}">
                <a16:creationId xmlns:a16="http://schemas.microsoft.com/office/drawing/2014/main" id="{9352957F-39DE-8A4B-AC3C-A7E67602546A}"/>
              </a:ext>
            </a:extLst>
          </p:cNvPr>
          <p:cNvSpPr/>
          <p:nvPr/>
        </p:nvSpPr>
        <p:spPr>
          <a:xfrm>
            <a:off x="4227921" y="4196234"/>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lus 31">
            <a:extLst>
              <a:ext uri="{FF2B5EF4-FFF2-40B4-BE49-F238E27FC236}">
                <a16:creationId xmlns:a16="http://schemas.microsoft.com/office/drawing/2014/main" id="{898E1847-7A0B-8344-BB5F-3A886E6FCFE5}"/>
              </a:ext>
            </a:extLst>
          </p:cNvPr>
          <p:cNvSpPr/>
          <p:nvPr/>
        </p:nvSpPr>
        <p:spPr>
          <a:xfrm>
            <a:off x="4027676" y="4185601"/>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lus 32">
            <a:extLst>
              <a:ext uri="{FF2B5EF4-FFF2-40B4-BE49-F238E27FC236}">
                <a16:creationId xmlns:a16="http://schemas.microsoft.com/office/drawing/2014/main" id="{F4BAEB31-18ED-F047-85D8-FB4720F3906A}"/>
              </a:ext>
            </a:extLst>
          </p:cNvPr>
          <p:cNvSpPr/>
          <p:nvPr/>
        </p:nvSpPr>
        <p:spPr>
          <a:xfrm>
            <a:off x="3756546" y="4120257"/>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Plus 33">
            <a:extLst>
              <a:ext uri="{FF2B5EF4-FFF2-40B4-BE49-F238E27FC236}">
                <a16:creationId xmlns:a16="http://schemas.microsoft.com/office/drawing/2014/main" id="{537729AC-8514-3B43-B673-2FDE1B74748B}"/>
              </a:ext>
            </a:extLst>
          </p:cNvPr>
          <p:cNvSpPr/>
          <p:nvPr/>
        </p:nvSpPr>
        <p:spPr>
          <a:xfrm>
            <a:off x="3612119" y="4185601"/>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Plus 34">
            <a:extLst>
              <a:ext uri="{FF2B5EF4-FFF2-40B4-BE49-F238E27FC236}">
                <a16:creationId xmlns:a16="http://schemas.microsoft.com/office/drawing/2014/main" id="{1BD9C1F9-F90B-BA49-88C8-70D0E203A5E5}"/>
              </a:ext>
            </a:extLst>
          </p:cNvPr>
          <p:cNvSpPr/>
          <p:nvPr/>
        </p:nvSpPr>
        <p:spPr>
          <a:xfrm>
            <a:off x="4548850" y="4021423"/>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Plus 35">
            <a:extLst>
              <a:ext uri="{FF2B5EF4-FFF2-40B4-BE49-F238E27FC236}">
                <a16:creationId xmlns:a16="http://schemas.microsoft.com/office/drawing/2014/main" id="{94267F03-54F9-5945-BB6F-7F41F3AC009E}"/>
              </a:ext>
            </a:extLst>
          </p:cNvPr>
          <p:cNvSpPr/>
          <p:nvPr/>
        </p:nvSpPr>
        <p:spPr>
          <a:xfrm>
            <a:off x="4305010" y="4045829"/>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Plus 36">
            <a:extLst>
              <a:ext uri="{FF2B5EF4-FFF2-40B4-BE49-F238E27FC236}">
                <a16:creationId xmlns:a16="http://schemas.microsoft.com/office/drawing/2014/main" id="{6F888E78-3065-A741-8EA9-D7D4FC743896}"/>
              </a:ext>
            </a:extLst>
          </p:cNvPr>
          <p:cNvSpPr/>
          <p:nvPr/>
        </p:nvSpPr>
        <p:spPr>
          <a:xfrm>
            <a:off x="4124255" y="4041473"/>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Plus 37">
            <a:extLst>
              <a:ext uri="{FF2B5EF4-FFF2-40B4-BE49-F238E27FC236}">
                <a16:creationId xmlns:a16="http://schemas.microsoft.com/office/drawing/2014/main" id="{DB52F347-D2AF-4045-9247-419FEEE50468}"/>
              </a:ext>
            </a:extLst>
          </p:cNvPr>
          <p:cNvSpPr/>
          <p:nvPr/>
        </p:nvSpPr>
        <p:spPr>
          <a:xfrm>
            <a:off x="3943502" y="4052105"/>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Plus 38">
            <a:extLst>
              <a:ext uri="{FF2B5EF4-FFF2-40B4-BE49-F238E27FC236}">
                <a16:creationId xmlns:a16="http://schemas.microsoft.com/office/drawing/2014/main" id="{65A5F6D2-3423-AA40-A5A2-F96B816D06DE}"/>
              </a:ext>
            </a:extLst>
          </p:cNvPr>
          <p:cNvSpPr/>
          <p:nvPr/>
        </p:nvSpPr>
        <p:spPr>
          <a:xfrm>
            <a:off x="3679460" y="4021756"/>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Plus 39">
            <a:extLst>
              <a:ext uri="{FF2B5EF4-FFF2-40B4-BE49-F238E27FC236}">
                <a16:creationId xmlns:a16="http://schemas.microsoft.com/office/drawing/2014/main" id="{3419C0B0-EF16-BA49-96D8-B3DBE7D1AC9B}"/>
              </a:ext>
            </a:extLst>
          </p:cNvPr>
          <p:cNvSpPr/>
          <p:nvPr/>
        </p:nvSpPr>
        <p:spPr>
          <a:xfrm>
            <a:off x="4568342" y="4185601"/>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Arrow Connector 40">
            <a:extLst>
              <a:ext uri="{FF2B5EF4-FFF2-40B4-BE49-F238E27FC236}">
                <a16:creationId xmlns:a16="http://schemas.microsoft.com/office/drawing/2014/main" id="{A7802F28-FB09-D74A-9133-9F18E43620B2}"/>
              </a:ext>
            </a:extLst>
          </p:cNvPr>
          <p:cNvCxnSpPr>
            <a:cxnSpLocks/>
          </p:cNvCxnSpPr>
          <p:nvPr/>
        </p:nvCxnSpPr>
        <p:spPr>
          <a:xfrm flipV="1">
            <a:off x="1327122" y="4118067"/>
            <a:ext cx="2254129" cy="382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24E28896-83CB-4E40-99F4-62E63CFE903C}"/>
              </a:ext>
            </a:extLst>
          </p:cNvPr>
          <p:cNvSpPr txBox="1"/>
          <p:nvPr/>
        </p:nvSpPr>
        <p:spPr>
          <a:xfrm>
            <a:off x="-98196" y="3960846"/>
            <a:ext cx="1501266" cy="492443"/>
          </a:xfrm>
          <a:prstGeom prst="rect">
            <a:avLst/>
          </a:prstGeom>
          <a:noFill/>
        </p:spPr>
        <p:txBody>
          <a:bodyPr wrap="square" rtlCol="0">
            <a:spAutoFit/>
          </a:bodyPr>
          <a:lstStyle/>
          <a:p>
            <a:r>
              <a:rPr lang="en-US" sz="1300" dirty="0">
                <a:latin typeface="Times New Roman" panose="02020603050405020304" pitchFamily="18" charset="0"/>
                <a:cs typeface="Times New Roman" panose="02020603050405020304" pitchFamily="18" charset="0"/>
              </a:rPr>
              <a:t>L.P. Charge Region</a:t>
            </a:r>
          </a:p>
          <a:p>
            <a:r>
              <a:rPr lang="en-US" sz="1300" dirty="0">
                <a:latin typeface="Times New Roman" panose="02020603050405020304" pitchFamily="18" charset="0"/>
                <a:cs typeface="Times New Roman" panose="02020603050405020304" pitchFamily="18" charset="0"/>
              </a:rPr>
              <a:t>(    Graupel)</a:t>
            </a:r>
          </a:p>
        </p:txBody>
      </p:sp>
      <p:cxnSp>
        <p:nvCxnSpPr>
          <p:cNvPr id="46" name="Straight Connector 45">
            <a:extLst>
              <a:ext uri="{FF2B5EF4-FFF2-40B4-BE49-F238E27FC236}">
                <a16:creationId xmlns:a16="http://schemas.microsoft.com/office/drawing/2014/main" id="{CA0A8D5C-203B-8A41-95ED-D3CF7E3D757A}"/>
              </a:ext>
            </a:extLst>
          </p:cNvPr>
          <p:cNvCxnSpPr>
            <a:cxnSpLocks/>
          </p:cNvCxnSpPr>
          <p:nvPr/>
        </p:nvCxnSpPr>
        <p:spPr>
          <a:xfrm>
            <a:off x="1229623" y="1959425"/>
            <a:ext cx="6009020" cy="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7" name="TextBox 46">
            <a:extLst>
              <a:ext uri="{FF2B5EF4-FFF2-40B4-BE49-F238E27FC236}">
                <a16:creationId xmlns:a16="http://schemas.microsoft.com/office/drawing/2014/main" id="{EA2F9957-4A99-B94C-845C-B6131BB0897D}"/>
              </a:ext>
            </a:extLst>
          </p:cNvPr>
          <p:cNvSpPr txBox="1"/>
          <p:nvPr/>
        </p:nvSpPr>
        <p:spPr>
          <a:xfrm>
            <a:off x="696947" y="1804085"/>
            <a:ext cx="678280"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-30°C</a:t>
            </a:r>
          </a:p>
        </p:txBody>
      </p:sp>
      <p:sp>
        <p:nvSpPr>
          <p:cNvPr id="48" name="Minus 47">
            <a:extLst>
              <a:ext uri="{FF2B5EF4-FFF2-40B4-BE49-F238E27FC236}">
                <a16:creationId xmlns:a16="http://schemas.microsoft.com/office/drawing/2014/main" id="{23F2B9D2-F8D4-E344-8ED2-510ADF70B1E4}"/>
              </a:ext>
            </a:extLst>
          </p:cNvPr>
          <p:cNvSpPr/>
          <p:nvPr/>
        </p:nvSpPr>
        <p:spPr>
          <a:xfrm>
            <a:off x="4218255" y="2031536"/>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inus 48">
            <a:extLst>
              <a:ext uri="{FF2B5EF4-FFF2-40B4-BE49-F238E27FC236}">
                <a16:creationId xmlns:a16="http://schemas.microsoft.com/office/drawing/2014/main" id="{B6858991-E8C5-2B45-A61C-3EE58B74CAE8}"/>
              </a:ext>
            </a:extLst>
          </p:cNvPr>
          <p:cNvSpPr/>
          <p:nvPr/>
        </p:nvSpPr>
        <p:spPr>
          <a:xfrm>
            <a:off x="4081462" y="1844461"/>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inus 50">
            <a:extLst>
              <a:ext uri="{FF2B5EF4-FFF2-40B4-BE49-F238E27FC236}">
                <a16:creationId xmlns:a16="http://schemas.microsoft.com/office/drawing/2014/main" id="{A2DCCB14-C0A3-344B-8A93-C5D1E42CC0D8}"/>
              </a:ext>
            </a:extLst>
          </p:cNvPr>
          <p:cNvSpPr/>
          <p:nvPr/>
        </p:nvSpPr>
        <p:spPr>
          <a:xfrm>
            <a:off x="4004453" y="2205711"/>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inus 51">
            <a:extLst>
              <a:ext uri="{FF2B5EF4-FFF2-40B4-BE49-F238E27FC236}">
                <a16:creationId xmlns:a16="http://schemas.microsoft.com/office/drawing/2014/main" id="{311997DF-6306-5942-B0C9-633ECB543DD5}"/>
              </a:ext>
            </a:extLst>
          </p:cNvPr>
          <p:cNvSpPr/>
          <p:nvPr/>
        </p:nvSpPr>
        <p:spPr>
          <a:xfrm>
            <a:off x="4029783" y="2492253"/>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Minus 52">
            <a:extLst>
              <a:ext uri="{FF2B5EF4-FFF2-40B4-BE49-F238E27FC236}">
                <a16:creationId xmlns:a16="http://schemas.microsoft.com/office/drawing/2014/main" id="{9212FE83-C2FF-124A-A4DB-7AAFCCF47481}"/>
              </a:ext>
            </a:extLst>
          </p:cNvPr>
          <p:cNvSpPr/>
          <p:nvPr/>
        </p:nvSpPr>
        <p:spPr>
          <a:xfrm>
            <a:off x="4235447" y="2240818"/>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Minus 53">
            <a:extLst>
              <a:ext uri="{FF2B5EF4-FFF2-40B4-BE49-F238E27FC236}">
                <a16:creationId xmlns:a16="http://schemas.microsoft.com/office/drawing/2014/main" id="{2AEB1780-FCD3-354E-AF29-A5D0F0A516E0}"/>
              </a:ext>
            </a:extLst>
          </p:cNvPr>
          <p:cNvSpPr/>
          <p:nvPr/>
        </p:nvSpPr>
        <p:spPr>
          <a:xfrm>
            <a:off x="4016718" y="2349092"/>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Minus 54">
            <a:extLst>
              <a:ext uri="{FF2B5EF4-FFF2-40B4-BE49-F238E27FC236}">
                <a16:creationId xmlns:a16="http://schemas.microsoft.com/office/drawing/2014/main" id="{36BDBB7C-E1D9-434D-AA6A-88921579F790}"/>
              </a:ext>
            </a:extLst>
          </p:cNvPr>
          <p:cNvSpPr/>
          <p:nvPr/>
        </p:nvSpPr>
        <p:spPr>
          <a:xfrm>
            <a:off x="3739411" y="2337360"/>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Minus 55">
            <a:extLst>
              <a:ext uri="{FF2B5EF4-FFF2-40B4-BE49-F238E27FC236}">
                <a16:creationId xmlns:a16="http://schemas.microsoft.com/office/drawing/2014/main" id="{EAAF7664-7125-4D49-B35F-0C57D62CE71F}"/>
              </a:ext>
            </a:extLst>
          </p:cNvPr>
          <p:cNvSpPr/>
          <p:nvPr/>
        </p:nvSpPr>
        <p:spPr>
          <a:xfrm>
            <a:off x="4328217" y="2472345"/>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Minus 56">
            <a:extLst>
              <a:ext uri="{FF2B5EF4-FFF2-40B4-BE49-F238E27FC236}">
                <a16:creationId xmlns:a16="http://schemas.microsoft.com/office/drawing/2014/main" id="{3E0C038A-E245-6547-864D-5B309415B4B9}"/>
              </a:ext>
            </a:extLst>
          </p:cNvPr>
          <p:cNvSpPr/>
          <p:nvPr/>
        </p:nvSpPr>
        <p:spPr>
          <a:xfrm>
            <a:off x="4462900" y="2827490"/>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Minus 65">
            <a:extLst>
              <a:ext uri="{FF2B5EF4-FFF2-40B4-BE49-F238E27FC236}">
                <a16:creationId xmlns:a16="http://schemas.microsoft.com/office/drawing/2014/main" id="{DDA3D55D-F9A6-5C44-BACD-C7D48F906D84}"/>
              </a:ext>
            </a:extLst>
          </p:cNvPr>
          <p:cNvSpPr/>
          <p:nvPr/>
        </p:nvSpPr>
        <p:spPr>
          <a:xfrm>
            <a:off x="3970152" y="2052568"/>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Minus 66">
            <a:extLst>
              <a:ext uri="{FF2B5EF4-FFF2-40B4-BE49-F238E27FC236}">
                <a16:creationId xmlns:a16="http://schemas.microsoft.com/office/drawing/2014/main" id="{9B6BFEC7-6924-044A-B74F-E28DD8D04157}"/>
              </a:ext>
            </a:extLst>
          </p:cNvPr>
          <p:cNvSpPr/>
          <p:nvPr/>
        </p:nvSpPr>
        <p:spPr>
          <a:xfrm>
            <a:off x="3642070" y="2870831"/>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Minus 67">
            <a:extLst>
              <a:ext uri="{FF2B5EF4-FFF2-40B4-BE49-F238E27FC236}">
                <a16:creationId xmlns:a16="http://schemas.microsoft.com/office/drawing/2014/main" id="{E6CDD345-C052-A846-A462-AC14480A51F3}"/>
              </a:ext>
            </a:extLst>
          </p:cNvPr>
          <p:cNvSpPr/>
          <p:nvPr/>
        </p:nvSpPr>
        <p:spPr>
          <a:xfrm>
            <a:off x="4456268" y="2341569"/>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Minus 68">
            <a:extLst>
              <a:ext uri="{FF2B5EF4-FFF2-40B4-BE49-F238E27FC236}">
                <a16:creationId xmlns:a16="http://schemas.microsoft.com/office/drawing/2014/main" id="{A37AD461-6FF2-0348-BFA9-5822528E2FDA}"/>
              </a:ext>
            </a:extLst>
          </p:cNvPr>
          <p:cNvSpPr/>
          <p:nvPr/>
        </p:nvSpPr>
        <p:spPr>
          <a:xfrm>
            <a:off x="3714654" y="2186221"/>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Minus 69">
            <a:extLst>
              <a:ext uri="{FF2B5EF4-FFF2-40B4-BE49-F238E27FC236}">
                <a16:creationId xmlns:a16="http://schemas.microsoft.com/office/drawing/2014/main" id="{82D77BA9-650C-9647-A376-17B0FB731DFA}"/>
              </a:ext>
            </a:extLst>
          </p:cNvPr>
          <p:cNvSpPr/>
          <p:nvPr/>
        </p:nvSpPr>
        <p:spPr>
          <a:xfrm>
            <a:off x="3327780" y="892719"/>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Minus 70">
            <a:extLst>
              <a:ext uri="{FF2B5EF4-FFF2-40B4-BE49-F238E27FC236}">
                <a16:creationId xmlns:a16="http://schemas.microsoft.com/office/drawing/2014/main" id="{B464878D-3D50-014F-9775-A03FE6B60BA0}"/>
              </a:ext>
            </a:extLst>
          </p:cNvPr>
          <p:cNvSpPr/>
          <p:nvPr/>
        </p:nvSpPr>
        <p:spPr>
          <a:xfrm>
            <a:off x="3804318" y="864192"/>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Minus 71">
            <a:extLst>
              <a:ext uri="{FF2B5EF4-FFF2-40B4-BE49-F238E27FC236}">
                <a16:creationId xmlns:a16="http://schemas.microsoft.com/office/drawing/2014/main" id="{5A673B55-57A9-C143-B484-9C82D0B5ABE9}"/>
              </a:ext>
            </a:extLst>
          </p:cNvPr>
          <p:cNvSpPr/>
          <p:nvPr/>
        </p:nvSpPr>
        <p:spPr>
          <a:xfrm>
            <a:off x="4411134" y="836909"/>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Minus 72">
            <a:extLst>
              <a:ext uri="{FF2B5EF4-FFF2-40B4-BE49-F238E27FC236}">
                <a16:creationId xmlns:a16="http://schemas.microsoft.com/office/drawing/2014/main" id="{34786F9A-4D0C-3A48-A22E-7338098B0ED4}"/>
              </a:ext>
            </a:extLst>
          </p:cNvPr>
          <p:cNvSpPr/>
          <p:nvPr/>
        </p:nvSpPr>
        <p:spPr>
          <a:xfrm>
            <a:off x="4969581" y="830615"/>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Minus 73">
            <a:extLst>
              <a:ext uri="{FF2B5EF4-FFF2-40B4-BE49-F238E27FC236}">
                <a16:creationId xmlns:a16="http://schemas.microsoft.com/office/drawing/2014/main" id="{E54D3006-93CF-FC46-A530-12F082D8B917}"/>
              </a:ext>
            </a:extLst>
          </p:cNvPr>
          <p:cNvSpPr/>
          <p:nvPr/>
        </p:nvSpPr>
        <p:spPr>
          <a:xfrm>
            <a:off x="5569428" y="870744"/>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Minus 74">
            <a:extLst>
              <a:ext uri="{FF2B5EF4-FFF2-40B4-BE49-F238E27FC236}">
                <a16:creationId xmlns:a16="http://schemas.microsoft.com/office/drawing/2014/main" id="{92806D6F-FA6C-A345-B34C-0E422DE1549B}"/>
              </a:ext>
            </a:extLst>
          </p:cNvPr>
          <p:cNvSpPr/>
          <p:nvPr/>
        </p:nvSpPr>
        <p:spPr>
          <a:xfrm>
            <a:off x="6051519" y="957737"/>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Minus 75">
            <a:extLst>
              <a:ext uri="{FF2B5EF4-FFF2-40B4-BE49-F238E27FC236}">
                <a16:creationId xmlns:a16="http://schemas.microsoft.com/office/drawing/2014/main" id="{30F657B1-BB4D-B949-8875-ADF0C57E309B}"/>
              </a:ext>
            </a:extLst>
          </p:cNvPr>
          <p:cNvSpPr/>
          <p:nvPr/>
        </p:nvSpPr>
        <p:spPr>
          <a:xfrm>
            <a:off x="6482993" y="1017264"/>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Minus 76">
            <a:extLst>
              <a:ext uri="{FF2B5EF4-FFF2-40B4-BE49-F238E27FC236}">
                <a16:creationId xmlns:a16="http://schemas.microsoft.com/office/drawing/2014/main" id="{434DAE43-DCA7-0749-8E78-E5DCF314B019}"/>
              </a:ext>
            </a:extLst>
          </p:cNvPr>
          <p:cNvSpPr/>
          <p:nvPr/>
        </p:nvSpPr>
        <p:spPr>
          <a:xfrm>
            <a:off x="6971453" y="1023194"/>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Minus 77">
            <a:extLst>
              <a:ext uri="{FF2B5EF4-FFF2-40B4-BE49-F238E27FC236}">
                <a16:creationId xmlns:a16="http://schemas.microsoft.com/office/drawing/2014/main" id="{2D821970-607E-4C40-9D5B-DB06411E3D44}"/>
              </a:ext>
            </a:extLst>
          </p:cNvPr>
          <p:cNvSpPr/>
          <p:nvPr/>
        </p:nvSpPr>
        <p:spPr>
          <a:xfrm>
            <a:off x="7368596" y="1104257"/>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4B372C7F-011D-DD4F-8948-49D7F8A2DE17}"/>
              </a:ext>
            </a:extLst>
          </p:cNvPr>
          <p:cNvCxnSpPr>
            <a:cxnSpLocks/>
          </p:cNvCxnSpPr>
          <p:nvPr/>
        </p:nvCxnSpPr>
        <p:spPr>
          <a:xfrm flipV="1">
            <a:off x="1361873" y="2363922"/>
            <a:ext cx="2350331" cy="15951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1" name="TextBox 80">
            <a:extLst>
              <a:ext uri="{FF2B5EF4-FFF2-40B4-BE49-F238E27FC236}">
                <a16:creationId xmlns:a16="http://schemas.microsoft.com/office/drawing/2014/main" id="{B252391D-10A1-C744-A13B-3418F8A86039}"/>
              </a:ext>
            </a:extLst>
          </p:cNvPr>
          <p:cNvSpPr txBox="1"/>
          <p:nvPr/>
        </p:nvSpPr>
        <p:spPr>
          <a:xfrm>
            <a:off x="-63445" y="2327935"/>
            <a:ext cx="1501266" cy="523220"/>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N Charge Region</a:t>
            </a:r>
          </a:p>
          <a:p>
            <a:r>
              <a:rPr lang="en-US" sz="1400" dirty="0">
                <a:latin typeface="Times New Roman" panose="02020603050405020304" pitchFamily="18" charset="0"/>
                <a:cs typeface="Times New Roman" panose="02020603050405020304" pitchFamily="18" charset="0"/>
              </a:rPr>
              <a:t>(     Graupel)</a:t>
            </a:r>
          </a:p>
        </p:txBody>
      </p:sp>
      <p:sp>
        <p:nvSpPr>
          <p:cNvPr id="83" name="Plus 82">
            <a:extLst>
              <a:ext uri="{FF2B5EF4-FFF2-40B4-BE49-F238E27FC236}">
                <a16:creationId xmlns:a16="http://schemas.microsoft.com/office/drawing/2014/main" id="{9E1AC266-BF14-2C40-8E3D-04ADFA4D866A}"/>
              </a:ext>
            </a:extLst>
          </p:cNvPr>
          <p:cNvSpPr/>
          <p:nvPr/>
        </p:nvSpPr>
        <p:spPr>
          <a:xfrm>
            <a:off x="33387" y="4222456"/>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Minus 83">
            <a:extLst>
              <a:ext uri="{FF2B5EF4-FFF2-40B4-BE49-F238E27FC236}">
                <a16:creationId xmlns:a16="http://schemas.microsoft.com/office/drawing/2014/main" id="{47D93C8B-CB59-4540-A1D7-4D08F600BBBB}"/>
              </a:ext>
            </a:extLst>
          </p:cNvPr>
          <p:cNvSpPr/>
          <p:nvPr/>
        </p:nvSpPr>
        <p:spPr>
          <a:xfrm>
            <a:off x="96120" y="2607698"/>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Plus 84">
            <a:extLst>
              <a:ext uri="{FF2B5EF4-FFF2-40B4-BE49-F238E27FC236}">
                <a16:creationId xmlns:a16="http://schemas.microsoft.com/office/drawing/2014/main" id="{5C92695B-717F-1C4B-BB09-0A708F1580FB}"/>
              </a:ext>
            </a:extLst>
          </p:cNvPr>
          <p:cNvSpPr/>
          <p:nvPr/>
        </p:nvSpPr>
        <p:spPr>
          <a:xfrm>
            <a:off x="4247296" y="1502549"/>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Plus 85">
            <a:extLst>
              <a:ext uri="{FF2B5EF4-FFF2-40B4-BE49-F238E27FC236}">
                <a16:creationId xmlns:a16="http://schemas.microsoft.com/office/drawing/2014/main" id="{5881B0EB-FD83-3A4E-B580-5A54609869AE}"/>
              </a:ext>
            </a:extLst>
          </p:cNvPr>
          <p:cNvSpPr/>
          <p:nvPr/>
        </p:nvSpPr>
        <p:spPr>
          <a:xfrm>
            <a:off x="3190602" y="2238119"/>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Plus 86">
            <a:extLst>
              <a:ext uri="{FF2B5EF4-FFF2-40B4-BE49-F238E27FC236}">
                <a16:creationId xmlns:a16="http://schemas.microsoft.com/office/drawing/2014/main" id="{D3F01803-C2AF-3A4F-92CC-C5A90734E85D}"/>
              </a:ext>
            </a:extLst>
          </p:cNvPr>
          <p:cNvSpPr/>
          <p:nvPr/>
        </p:nvSpPr>
        <p:spPr>
          <a:xfrm>
            <a:off x="3623878" y="1468071"/>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Plus 87">
            <a:extLst>
              <a:ext uri="{FF2B5EF4-FFF2-40B4-BE49-F238E27FC236}">
                <a16:creationId xmlns:a16="http://schemas.microsoft.com/office/drawing/2014/main" id="{EFC57EEF-F3A2-914F-9AE1-C79B067F943D}"/>
              </a:ext>
            </a:extLst>
          </p:cNvPr>
          <p:cNvSpPr/>
          <p:nvPr/>
        </p:nvSpPr>
        <p:spPr>
          <a:xfrm>
            <a:off x="3196337" y="1481630"/>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Plus 88">
            <a:extLst>
              <a:ext uri="{FF2B5EF4-FFF2-40B4-BE49-F238E27FC236}">
                <a16:creationId xmlns:a16="http://schemas.microsoft.com/office/drawing/2014/main" id="{706B9FB1-CD6D-CE4F-A139-9EED7F16F025}"/>
              </a:ext>
            </a:extLst>
          </p:cNvPr>
          <p:cNvSpPr/>
          <p:nvPr/>
        </p:nvSpPr>
        <p:spPr>
          <a:xfrm>
            <a:off x="4710452" y="1177820"/>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Plus 89">
            <a:extLst>
              <a:ext uri="{FF2B5EF4-FFF2-40B4-BE49-F238E27FC236}">
                <a16:creationId xmlns:a16="http://schemas.microsoft.com/office/drawing/2014/main" id="{7A6E77B7-D579-E94A-9CD1-0446AC3B86CF}"/>
              </a:ext>
            </a:extLst>
          </p:cNvPr>
          <p:cNvSpPr/>
          <p:nvPr/>
        </p:nvSpPr>
        <p:spPr>
          <a:xfrm>
            <a:off x="5278138" y="1222266"/>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Plus 90">
            <a:extLst>
              <a:ext uri="{FF2B5EF4-FFF2-40B4-BE49-F238E27FC236}">
                <a16:creationId xmlns:a16="http://schemas.microsoft.com/office/drawing/2014/main" id="{DF79B0D6-5138-A34B-8056-714CEBB3A8F4}"/>
              </a:ext>
            </a:extLst>
          </p:cNvPr>
          <p:cNvSpPr/>
          <p:nvPr/>
        </p:nvSpPr>
        <p:spPr>
          <a:xfrm>
            <a:off x="3782904" y="1138544"/>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Plus 91">
            <a:extLst>
              <a:ext uri="{FF2B5EF4-FFF2-40B4-BE49-F238E27FC236}">
                <a16:creationId xmlns:a16="http://schemas.microsoft.com/office/drawing/2014/main" id="{09AA534E-AE20-4241-9911-550187DD63BF}"/>
              </a:ext>
            </a:extLst>
          </p:cNvPr>
          <p:cNvSpPr/>
          <p:nvPr/>
        </p:nvSpPr>
        <p:spPr>
          <a:xfrm>
            <a:off x="4840974" y="1481629"/>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Plus 92">
            <a:extLst>
              <a:ext uri="{FF2B5EF4-FFF2-40B4-BE49-F238E27FC236}">
                <a16:creationId xmlns:a16="http://schemas.microsoft.com/office/drawing/2014/main" id="{EF0FA215-31F3-884C-8F0B-B126952D6AC3}"/>
              </a:ext>
            </a:extLst>
          </p:cNvPr>
          <p:cNvSpPr/>
          <p:nvPr/>
        </p:nvSpPr>
        <p:spPr>
          <a:xfrm>
            <a:off x="5104631" y="2171395"/>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Plus 93">
            <a:extLst>
              <a:ext uri="{FF2B5EF4-FFF2-40B4-BE49-F238E27FC236}">
                <a16:creationId xmlns:a16="http://schemas.microsoft.com/office/drawing/2014/main" id="{AE6CE393-1C04-0D4D-AE50-B6E1200C3EE0}"/>
              </a:ext>
            </a:extLst>
          </p:cNvPr>
          <p:cNvSpPr/>
          <p:nvPr/>
        </p:nvSpPr>
        <p:spPr>
          <a:xfrm>
            <a:off x="5821408" y="1339078"/>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6" name="Straight Arrow Connector 95">
            <a:extLst>
              <a:ext uri="{FF2B5EF4-FFF2-40B4-BE49-F238E27FC236}">
                <a16:creationId xmlns:a16="http://schemas.microsoft.com/office/drawing/2014/main" id="{258989D7-8B91-F948-BB62-DCFD959D8C2E}"/>
              </a:ext>
            </a:extLst>
          </p:cNvPr>
          <p:cNvCxnSpPr>
            <a:cxnSpLocks/>
          </p:cNvCxnSpPr>
          <p:nvPr/>
        </p:nvCxnSpPr>
        <p:spPr>
          <a:xfrm>
            <a:off x="1341102" y="1352647"/>
            <a:ext cx="1843616" cy="11520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7" name="TextBox 96">
            <a:extLst>
              <a:ext uri="{FF2B5EF4-FFF2-40B4-BE49-F238E27FC236}">
                <a16:creationId xmlns:a16="http://schemas.microsoft.com/office/drawing/2014/main" id="{5854826E-ED51-244D-B656-428B952CFB09}"/>
              </a:ext>
            </a:extLst>
          </p:cNvPr>
          <p:cNvSpPr txBox="1"/>
          <p:nvPr/>
        </p:nvSpPr>
        <p:spPr>
          <a:xfrm>
            <a:off x="-83738" y="1157830"/>
            <a:ext cx="1673367" cy="692497"/>
          </a:xfrm>
          <a:prstGeom prst="rect">
            <a:avLst/>
          </a:prstGeom>
          <a:noFill/>
        </p:spPr>
        <p:txBody>
          <a:bodyPr wrap="square" rtlCol="0">
            <a:spAutoFit/>
          </a:bodyPr>
          <a:lstStyle/>
          <a:p>
            <a:r>
              <a:rPr lang="en-US" sz="1300" dirty="0">
                <a:latin typeface="Times New Roman" panose="02020603050405020304" pitchFamily="18" charset="0"/>
                <a:cs typeface="Times New Roman" panose="02020603050405020304" pitchFamily="18" charset="0"/>
              </a:rPr>
              <a:t>U.P. Charge Region</a:t>
            </a:r>
          </a:p>
          <a:p>
            <a:r>
              <a:rPr lang="en-US" sz="1300" dirty="0">
                <a:latin typeface="Times New Roman" panose="02020603050405020304" pitchFamily="18" charset="0"/>
                <a:cs typeface="Times New Roman" panose="02020603050405020304" pitchFamily="18" charset="0"/>
              </a:rPr>
              <a:t>(    Graupel/Cloud Ice)</a:t>
            </a:r>
          </a:p>
        </p:txBody>
      </p:sp>
      <p:sp>
        <p:nvSpPr>
          <p:cNvPr id="98" name="Plus 97">
            <a:extLst>
              <a:ext uri="{FF2B5EF4-FFF2-40B4-BE49-F238E27FC236}">
                <a16:creationId xmlns:a16="http://schemas.microsoft.com/office/drawing/2014/main" id="{D5533B42-82EE-814A-B2F4-23350CB3D9B9}"/>
              </a:ext>
            </a:extLst>
          </p:cNvPr>
          <p:cNvSpPr/>
          <p:nvPr/>
        </p:nvSpPr>
        <p:spPr>
          <a:xfrm>
            <a:off x="47367" y="1418754"/>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0" name="Straight Arrow Connector 99">
            <a:extLst>
              <a:ext uri="{FF2B5EF4-FFF2-40B4-BE49-F238E27FC236}">
                <a16:creationId xmlns:a16="http://schemas.microsoft.com/office/drawing/2014/main" id="{CD96239E-FA24-2B47-80CB-E98D1790289F}"/>
              </a:ext>
            </a:extLst>
          </p:cNvPr>
          <p:cNvCxnSpPr>
            <a:cxnSpLocks/>
          </p:cNvCxnSpPr>
          <p:nvPr/>
        </p:nvCxnSpPr>
        <p:spPr>
          <a:xfrm>
            <a:off x="1315025" y="581998"/>
            <a:ext cx="2431856" cy="3592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1" name="TextBox 100">
            <a:extLst>
              <a:ext uri="{FF2B5EF4-FFF2-40B4-BE49-F238E27FC236}">
                <a16:creationId xmlns:a16="http://schemas.microsoft.com/office/drawing/2014/main" id="{CC0CBF73-E0D7-374E-A21D-789EE4C14B8B}"/>
              </a:ext>
            </a:extLst>
          </p:cNvPr>
          <p:cNvSpPr txBox="1"/>
          <p:nvPr/>
        </p:nvSpPr>
        <p:spPr>
          <a:xfrm>
            <a:off x="30058" y="365406"/>
            <a:ext cx="1501266" cy="307777"/>
          </a:xfrm>
          <a:prstGeom prst="rect">
            <a:avLst/>
          </a:prstGeom>
          <a:noFill/>
        </p:spPr>
        <p:txBody>
          <a:bodyPr wrap="square" rtlCol="0">
            <a:spAutoFit/>
          </a:bodyPr>
          <a:lstStyle/>
          <a:p>
            <a:r>
              <a:rPr lang="en-US" sz="1400" dirty="0">
                <a:latin typeface="Times New Roman" panose="02020603050405020304" pitchFamily="18" charset="0"/>
                <a:cs typeface="Times New Roman" panose="02020603050405020304" pitchFamily="18" charset="0"/>
              </a:rPr>
              <a:t> Screening Layer</a:t>
            </a:r>
          </a:p>
        </p:txBody>
      </p:sp>
      <p:sp>
        <p:nvSpPr>
          <p:cNvPr id="103" name="Minus 102">
            <a:extLst>
              <a:ext uri="{FF2B5EF4-FFF2-40B4-BE49-F238E27FC236}">
                <a16:creationId xmlns:a16="http://schemas.microsoft.com/office/drawing/2014/main" id="{60CC9C85-07B5-D446-A488-05A921167FA3}"/>
              </a:ext>
            </a:extLst>
          </p:cNvPr>
          <p:cNvSpPr/>
          <p:nvPr/>
        </p:nvSpPr>
        <p:spPr>
          <a:xfrm>
            <a:off x="-3928" y="430423"/>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 name="Straight Arrow Connector 103">
            <a:extLst>
              <a:ext uri="{FF2B5EF4-FFF2-40B4-BE49-F238E27FC236}">
                <a16:creationId xmlns:a16="http://schemas.microsoft.com/office/drawing/2014/main" id="{8FFF536F-E1FA-4A44-BE09-1F30DA674E94}"/>
              </a:ext>
            </a:extLst>
          </p:cNvPr>
          <p:cNvCxnSpPr>
            <a:cxnSpLocks/>
          </p:cNvCxnSpPr>
          <p:nvPr/>
        </p:nvCxnSpPr>
        <p:spPr>
          <a:xfrm>
            <a:off x="3362310" y="1603792"/>
            <a:ext cx="15105" cy="1092491"/>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cxnSp>
        <p:nvCxnSpPr>
          <p:cNvPr id="108" name="Straight Arrow Connector 107">
            <a:extLst>
              <a:ext uri="{FF2B5EF4-FFF2-40B4-BE49-F238E27FC236}">
                <a16:creationId xmlns:a16="http://schemas.microsoft.com/office/drawing/2014/main" id="{DC621D5A-46C3-5C49-8E23-2CD937DEA404}"/>
              </a:ext>
            </a:extLst>
          </p:cNvPr>
          <p:cNvCxnSpPr>
            <a:cxnSpLocks/>
          </p:cNvCxnSpPr>
          <p:nvPr/>
        </p:nvCxnSpPr>
        <p:spPr>
          <a:xfrm>
            <a:off x="5023183" y="1654875"/>
            <a:ext cx="15105" cy="1092491"/>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sp>
        <p:nvSpPr>
          <p:cNvPr id="109" name="TextBox 108">
            <a:extLst>
              <a:ext uri="{FF2B5EF4-FFF2-40B4-BE49-F238E27FC236}">
                <a16:creationId xmlns:a16="http://schemas.microsoft.com/office/drawing/2014/main" id="{0AD60C5D-CB07-474B-ABA0-BB5EA06B8A05}"/>
              </a:ext>
            </a:extLst>
          </p:cNvPr>
          <p:cNvSpPr txBox="1"/>
          <p:nvPr/>
        </p:nvSpPr>
        <p:spPr>
          <a:xfrm>
            <a:off x="2932057" y="2669607"/>
            <a:ext cx="91367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Downdraft</a:t>
            </a:r>
          </a:p>
        </p:txBody>
      </p:sp>
      <p:sp>
        <p:nvSpPr>
          <p:cNvPr id="110" name="TextBox 109">
            <a:extLst>
              <a:ext uri="{FF2B5EF4-FFF2-40B4-BE49-F238E27FC236}">
                <a16:creationId xmlns:a16="http://schemas.microsoft.com/office/drawing/2014/main" id="{4327F5F0-633D-BD49-A672-1D77B3BBF270}"/>
              </a:ext>
            </a:extLst>
          </p:cNvPr>
          <p:cNvSpPr txBox="1"/>
          <p:nvPr/>
        </p:nvSpPr>
        <p:spPr>
          <a:xfrm>
            <a:off x="4581448" y="2685120"/>
            <a:ext cx="913679"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Downdraft</a:t>
            </a:r>
          </a:p>
        </p:txBody>
      </p:sp>
      <p:cxnSp>
        <p:nvCxnSpPr>
          <p:cNvPr id="114" name="Curved Connector 113">
            <a:extLst>
              <a:ext uri="{FF2B5EF4-FFF2-40B4-BE49-F238E27FC236}">
                <a16:creationId xmlns:a16="http://schemas.microsoft.com/office/drawing/2014/main" id="{15CEB37C-D61B-DD4E-B227-BD6E7E897BFF}"/>
              </a:ext>
            </a:extLst>
          </p:cNvPr>
          <p:cNvCxnSpPr>
            <a:cxnSpLocks/>
            <a:stCxn id="115" idx="1"/>
          </p:cNvCxnSpPr>
          <p:nvPr/>
        </p:nvCxnSpPr>
        <p:spPr>
          <a:xfrm rot="10800000" flipV="1">
            <a:off x="4408835" y="1593137"/>
            <a:ext cx="5285652" cy="595384"/>
          </a:xfrm>
          <a:prstGeom prst="curvedConnector3">
            <a:avLst/>
          </a:prstGeom>
          <a:ln w="28575">
            <a:tailEnd type="triangle"/>
          </a:ln>
        </p:spPr>
        <p:style>
          <a:lnRef idx="1">
            <a:schemeClr val="dk1"/>
          </a:lnRef>
          <a:fillRef idx="0">
            <a:schemeClr val="dk1"/>
          </a:fillRef>
          <a:effectRef idx="0">
            <a:schemeClr val="dk1"/>
          </a:effectRef>
          <a:fontRef idx="minor">
            <a:schemeClr val="tx1"/>
          </a:fontRef>
        </p:style>
      </p:cxnSp>
      <p:sp>
        <p:nvSpPr>
          <p:cNvPr id="115" name="TextBox 114">
            <a:extLst>
              <a:ext uri="{FF2B5EF4-FFF2-40B4-BE49-F238E27FC236}">
                <a16:creationId xmlns:a16="http://schemas.microsoft.com/office/drawing/2014/main" id="{25711D0A-2CF4-0B45-8BE1-4C3A54E58706}"/>
              </a:ext>
            </a:extLst>
          </p:cNvPr>
          <p:cNvSpPr txBox="1"/>
          <p:nvPr/>
        </p:nvSpPr>
        <p:spPr>
          <a:xfrm>
            <a:off x="9694487" y="1239194"/>
            <a:ext cx="2473754" cy="707886"/>
          </a:xfrm>
          <a:prstGeom prst="rect">
            <a:avLst/>
          </a:prstGeom>
          <a:noFill/>
        </p:spPr>
        <p:txBody>
          <a:bodyPr wrap="none" rtlCol="0">
            <a:spAutoFit/>
          </a:bodyPr>
          <a:lstStyle/>
          <a:p>
            <a:r>
              <a:rPr lang="en-US" sz="1300" dirty="0">
                <a:latin typeface="Times New Roman" panose="02020603050405020304" pitchFamily="18" charset="0"/>
                <a:cs typeface="Times New Roman" panose="02020603050405020304" pitchFamily="18" charset="0"/>
              </a:rPr>
              <a:t>Updrafts carry some     charged</a:t>
            </a:r>
          </a:p>
          <a:p>
            <a:r>
              <a:rPr lang="en-US" sz="1300" dirty="0">
                <a:latin typeface="Times New Roman" panose="02020603050405020304" pitchFamily="18" charset="0"/>
                <a:cs typeface="Times New Roman" panose="02020603050405020304" pitchFamily="18" charset="0"/>
              </a:rPr>
              <a:t>graupel upwards above the -30</a:t>
            </a:r>
            <a:r>
              <a:rPr lang="en-US" sz="1400" dirty="0">
                <a:latin typeface="Times New Roman" panose="02020603050405020304" pitchFamily="18" charset="0"/>
                <a:cs typeface="Times New Roman" panose="02020603050405020304" pitchFamily="18" charset="0"/>
              </a:rPr>
              <a:t>°C</a:t>
            </a:r>
            <a:r>
              <a:rPr lang="en-US" sz="1300" dirty="0">
                <a:latin typeface="Times New Roman" panose="02020603050405020304" pitchFamily="18" charset="0"/>
                <a:cs typeface="Times New Roman" panose="02020603050405020304" pitchFamily="18" charset="0"/>
              </a:rPr>
              <a:t> </a:t>
            </a:r>
          </a:p>
          <a:p>
            <a:r>
              <a:rPr lang="en-US" sz="1300" dirty="0">
                <a:latin typeface="Times New Roman" panose="02020603050405020304" pitchFamily="18" charset="0"/>
                <a:cs typeface="Times New Roman" panose="02020603050405020304" pitchFamily="18" charset="0"/>
              </a:rPr>
              <a:t>level.</a:t>
            </a:r>
          </a:p>
        </p:txBody>
      </p:sp>
      <p:sp>
        <p:nvSpPr>
          <p:cNvPr id="116" name="Minus 115">
            <a:extLst>
              <a:ext uri="{FF2B5EF4-FFF2-40B4-BE49-F238E27FC236}">
                <a16:creationId xmlns:a16="http://schemas.microsoft.com/office/drawing/2014/main" id="{63766BF2-F2AE-5449-9C8D-88819C695080}"/>
              </a:ext>
            </a:extLst>
          </p:cNvPr>
          <p:cNvSpPr/>
          <p:nvPr/>
        </p:nvSpPr>
        <p:spPr>
          <a:xfrm>
            <a:off x="11143683" y="1311206"/>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8" name="Straight Connector 117">
            <a:extLst>
              <a:ext uri="{FF2B5EF4-FFF2-40B4-BE49-F238E27FC236}">
                <a16:creationId xmlns:a16="http://schemas.microsoft.com/office/drawing/2014/main" id="{80ECDE24-1D40-0D4F-89B3-B1DD94ECD12E}"/>
              </a:ext>
            </a:extLst>
          </p:cNvPr>
          <p:cNvCxnSpPr/>
          <p:nvPr/>
        </p:nvCxnSpPr>
        <p:spPr>
          <a:xfrm>
            <a:off x="9694487" y="1239194"/>
            <a:ext cx="0" cy="720231"/>
          </a:xfrm>
          <a:prstGeom prst="line">
            <a:avLst/>
          </a:prstGeom>
        </p:spPr>
        <p:style>
          <a:lnRef idx="1">
            <a:schemeClr val="dk1"/>
          </a:lnRef>
          <a:fillRef idx="0">
            <a:schemeClr val="dk1"/>
          </a:fillRef>
          <a:effectRef idx="0">
            <a:schemeClr val="dk1"/>
          </a:effectRef>
          <a:fontRef idx="minor">
            <a:schemeClr val="tx1"/>
          </a:fontRef>
        </p:style>
      </p:cxnSp>
      <p:cxnSp>
        <p:nvCxnSpPr>
          <p:cNvPr id="119" name="Straight Connector 118">
            <a:extLst>
              <a:ext uri="{FF2B5EF4-FFF2-40B4-BE49-F238E27FC236}">
                <a16:creationId xmlns:a16="http://schemas.microsoft.com/office/drawing/2014/main" id="{7A1E616C-C3A6-FF4F-91DE-A2937498EF08}"/>
              </a:ext>
            </a:extLst>
          </p:cNvPr>
          <p:cNvCxnSpPr>
            <a:cxnSpLocks/>
          </p:cNvCxnSpPr>
          <p:nvPr/>
        </p:nvCxnSpPr>
        <p:spPr>
          <a:xfrm flipV="1">
            <a:off x="9694487" y="1937945"/>
            <a:ext cx="2493759" cy="9135"/>
          </a:xfrm>
          <a:prstGeom prst="line">
            <a:avLst/>
          </a:prstGeom>
        </p:spPr>
        <p:style>
          <a:lnRef idx="1">
            <a:schemeClr val="dk1"/>
          </a:lnRef>
          <a:fillRef idx="0">
            <a:schemeClr val="dk1"/>
          </a:fillRef>
          <a:effectRef idx="0">
            <a:schemeClr val="dk1"/>
          </a:effectRef>
          <a:fontRef idx="minor">
            <a:schemeClr val="tx1"/>
          </a:fontRef>
        </p:style>
      </p:cxnSp>
      <p:cxnSp>
        <p:nvCxnSpPr>
          <p:cNvPr id="122" name="Straight Connector 121">
            <a:extLst>
              <a:ext uri="{FF2B5EF4-FFF2-40B4-BE49-F238E27FC236}">
                <a16:creationId xmlns:a16="http://schemas.microsoft.com/office/drawing/2014/main" id="{9C11A332-2CF8-A84D-92AD-830648B04792}"/>
              </a:ext>
            </a:extLst>
          </p:cNvPr>
          <p:cNvCxnSpPr>
            <a:cxnSpLocks/>
          </p:cNvCxnSpPr>
          <p:nvPr/>
        </p:nvCxnSpPr>
        <p:spPr>
          <a:xfrm flipV="1">
            <a:off x="9698241" y="1229020"/>
            <a:ext cx="2493759" cy="9135"/>
          </a:xfrm>
          <a:prstGeom prst="line">
            <a:avLst/>
          </a:prstGeom>
        </p:spPr>
        <p:style>
          <a:lnRef idx="1">
            <a:schemeClr val="dk1"/>
          </a:lnRef>
          <a:fillRef idx="0">
            <a:schemeClr val="dk1"/>
          </a:fillRef>
          <a:effectRef idx="0">
            <a:schemeClr val="dk1"/>
          </a:effectRef>
          <a:fontRef idx="minor">
            <a:schemeClr val="tx1"/>
          </a:fontRef>
        </p:style>
      </p:cxnSp>
      <p:cxnSp>
        <p:nvCxnSpPr>
          <p:cNvPr id="123" name="Straight Connector 122">
            <a:extLst>
              <a:ext uri="{FF2B5EF4-FFF2-40B4-BE49-F238E27FC236}">
                <a16:creationId xmlns:a16="http://schemas.microsoft.com/office/drawing/2014/main" id="{564BFEC2-E7B1-7140-A335-32689C434E85}"/>
              </a:ext>
            </a:extLst>
          </p:cNvPr>
          <p:cNvCxnSpPr>
            <a:cxnSpLocks/>
          </p:cNvCxnSpPr>
          <p:nvPr/>
        </p:nvCxnSpPr>
        <p:spPr>
          <a:xfrm>
            <a:off x="12181481" y="1239752"/>
            <a:ext cx="0" cy="698193"/>
          </a:xfrm>
          <a:prstGeom prst="line">
            <a:avLst/>
          </a:prstGeom>
        </p:spPr>
        <p:style>
          <a:lnRef idx="1">
            <a:schemeClr val="dk1"/>
          </a:lnRef>
          <a:fillRef idx="0">
            <a:schemeClr val="dk1"/>
          </a:fillRef>
          <a:effectRef idx="0">
            <a:schemeClr val="dk1"/>
          </a:effectRef>
          <a:fontRef idx="minor">
            <a:schemeClr val="tx1"/>
          </a:fontRef>
        </p:style>
      </p:cxnSp>
      <p:sp>
        <p:nvSpPr>
          <p:cNvPr id="127" name="Plus 126">
            <a:extLst>
              <a:ext uri="{FF2B5EF4-FFF2-40B4-BE49-F238E27FC236}">
                <a16:creationId xmlns:a16="http://schemas.microsoft.com/office/drawing/2014/main" id="{5C2D69A2-5FEA-4B45-AD59-88FA186F5C09}"/>
              </a:ext>
            </a:extLst>
          </p:cNvPr>
          <p:cNvSpPr/>
          <p:nvPr/>
        </p:nvSpPr>
        <p:spPr>
          <a:xfrm>
            <a:off x="5279931" y="2004301"/>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Plus 127">
            <a:extLst>
              <a:ext uri="{FF2B5EF4-FFF2-40B4-BE49-F238E27FC236}">
                <a16:creationId xmlns:a16="http://schemas.microsoft.com/office/drawing/2014/main" id="{40F9B8C9-BBE2-DB4B-A81B-65583463BDCE}"/>
              </a:ext>
            </a:extLst>
          </p:cNvPr>
          <p:cNvSpPr/>
          <p:nvPr/>
        </p:nvSpPr>
        <p:spPr>
          <a:xfrm>
            <a:off x="4856078" y="1984812"/>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Plus 128">
            <a:extLst>
              <a:ext uri="{FF2B5EF4-FFF2-40B4-BE49-F238E27FC236}">
                <a16:creationId xmlns:a16="http://schemas.microsoft.com/office/drawing/2014/main" id="{48662689-D05C-2D41-9A37-A668928B7D4E}"/>
              </a:ext>
            </a:extLst>
          </p:cNvPr>
          <p:cNvSpPr/>
          <p:nvPr/>
        </p:nvSpPr>
        <p:spPr>
          <a:xfrm>
            <a:off x="3042462" y="2023502"/>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Plus 129">
            <a:extLst>
              <a:ext uri="{FF2B5EF4-FFF2-40B4-BE49-F238E27FC236}">
                <a16:creationId xmlns:a16="http://schemas.microsoft.com/office/drawing/2014/main" id="{8BD22BFD-830B-1E47-AF92-8C1F8E3CDA06}"/>
              </a:ext>
            </a:extLst>
          </p:cNvPr>
          <p:cNvSpPr/>
          <p:nvPr/>
        </p:nvSpPr>
        <p:spPr>
          <a:xfrm>
            <a:off x="3426721" y="2017397"/>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Minus 130">
            <a:extLst>
              <a:ext uri="{FF2B5EF4-FFF2-40B4-BE49-F238E27FC236}">
                <a16:creationId xmlns:a16="http://schemas.microsoft.com/office/drawing/2014/main" id="{BDAAD8ED-A3B4-7840-BB34-C10AF0968738}"/>
              </a:ext>
            </a:extLst>
          </p:cNvPr>
          <p:cNvSpPr/>
          <p:nvPr/>
        </p:nvSpPr>
        <p:spPr>
          <a:xfrm>
            <a:off x="3593914" y="2510117"/>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Minus 131">
            <a:extLst>
              <a:ext uri="{FF2B5EF4-FFF2-40B4-BE49-F238E27FC236}">
                <a16:creationId xmlns:a16="http://schemas.microsoft.com/office/drawing/2014/main" id="{B9A3D67C-00DC-0C4C-A582-61996CF331A6}"/>
              </a:ext>
            </a:extLst>
          </p:cNvPr>
          <p:cNvSpPr/>
          <p:nvPr/>
        </p:nvSpPr>
        <p:spPr>
          <a:xfrm>
            <a:off x="4585016" y="2521893"/>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Minus 132">
            <a:extLst>
              <a:ext uri="{FF2B5EF4-FFF2-40B4-BE49-F238E27FC236}">
                <a16:creationId xmlns:a16="http://schemas.microsoft.com/office/drawing/2014/main" id="{15255542-B365-CA47-9573-970397F41425}"/>
              </a:ext>
            </a:extLst>
          </p:cNvPr>
          <p:cNvSpPr/>
          <p:nvPr/>
        </p:nvSpPr>
        <p:spPr>
          <a:xfrm>
            <a:off x="3738953" y="2673996"/>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Minus 133">
            <a:extLst>
              <a:ext uri="{FF2B5EF4-FFF2-40B4-BE49-F238E27FC236}">
                <a16:creationId xmlns:a16="http://schemas.microsoft.com/office/drawing/2014/main" id="{71BC4D77-3A76-4141-B42E-F3929BEB64B4}"/>
              </a:ext>
            </a:extLst>
          </p:cNvPr>
          <p:cNvSpPr/>
          <p:nvPr/>
        </p:nvSpPr>
        <p:spPr>
          <a:xfrm>
            <a:off x="4422570" y="2665658"/>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Minus 134">
            <a:extLst>
              <a:ext uri="{FF2B5EF4-FFF2-40B4-BE49-F238E27FC236}">
                <a16:creationId xmlns:a16="http://schemas.microsoft.com/office/drawing/2014/main" id="{4CE8BCC2-8604-FF48-B36F-82D86E696F72}"/>
              </a:ext>
            </a:extLst>
          </p:cNvPr>
          <p:cNvSpPr/>
          <p:nvPr/>
        </p:nvSpPr>
        <p:spPr>
          <a:xfrm>
            <a:off x="4097450" y="2134137"/>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Minus 135">
            <a:extLst>
              <a:ext uri="{FF2B5EF4-FFF2-40B4-BE49-F238E27FC236}">
                <a16:creationId xmlns:a16="http://schemas.microsoft.com/office/drawing/2014/main" id="{84AF3784-54A9-E94F-9099-7B14198C2A0C}"/>
              </a:ext>
            </a:extLst>
          </p:cNvPr>
          <p:cNvSpPr/>
          <p:nvPr/>
        </p:nvSpPr>
        <p:spPr>
          <a:xfrm>
            <a:off x="4027675" y="1961466"/>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Minus 136">
            <a:extLst>
              <a:ext uri="{FF2B5EF4-FFF2-40B4-BE49-F238E27FC236}">
                <a16:creationId xmlns:a16="http://schemas.microsoft.com/office/drawing/2014/main" id="{8F6CA646-60A1-0A49-961F-9232746AD8BD}"/>
              </a:ext>
            </a:extLst>
          </p:cNvPr>
          <p:cNvSpPr/>
          <p:nvPr/>
        </p:nvSpPr>
        <p:spPr>
          <a:xfrm>
            <a:off x="3435706" y="2593665"/>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Minus 137">
            <a:extLst>
              <a:ext uri="{FF2B5EF4-FFF2-40B4-BE49-F238E27FC236}">
                <a16:creationId xmlns:a16="http://schemas.microsoft.com/office/drawing/2014/main" id="{4B745BF5-3981-AB45-87D5-E32A2AA18599}"/>
              </a:ext>
            </a:extLst>
          </p:cNvPr>
          <p:cNvSpPr/>
          <p:nvPr/>
        </p:nvSpPr>
        <p:spPr>
          <a:xfrm>
            <a:off x="4056137" y="2654724"/>
            <a:ext cx="165834" cy="173987"/>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Plus 138">
            <a:extLst>
              <a:ext uri="{FF2B5EF4-FFF2-40B4-BE49-F238E27FC236}">
                <a16:creationId xmlns:a16="http://schemas.microsoft.com/office/drawing/2014/main" id="{0C909400-6CCC-B546-8A64-F2ADEE8A5C8F}"/>
              </a:ext>
            </a:extLst>
          </p:cNvPr>
          <p:cNvSpPr/>
          <p:nvPr/>
        </p:nvSpPr>
        <p:spPr>
          <a:xfrm>
            <a:off x="4184681" y="1189684"/>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TextBox 140">
            <a:extLst>
              <a:ext uri="{FF2B5EF4-FFF2-40B4-BE49-F238E27FC236}">
                <a16:creationId xmlns:a16="http://schemas.microsoft.com/office/drawing/2014/main" id="{3A7066F9-3899-884A-92DD-722AD12B8898}"/>
              </a:ext>
            </a:extLst>
          </p:cNvPr>
          <p:cNvSpPr txBox="1"/>
          <p:nvPr/>
        </p:nvSpPr>
        <p:spPr>
          <a:xfrm>
            <a:off x="4539185" y="5421136"/>
            <a:ext cx="919716" cy="292388"/>
          </a:xfrm>
          <a:prstGeom prst="rect">
            <a:avLst/>
          </a:prstGeom>
          <a:noFill/>
        </p:spPr>
        <p:txBody>
          <a:bodyPr wrap="square" rtlCol="0">
            <a:spAutoFit/>
          </a:bodyPr>
          <a:lstStyle/>
          <a:p>
            <a:r>
              <a:rPr lang="en-US" sz="1300" dirty="0">
                <a:latin typeface="Times New Roman" panose="02020603050405020304" pitchFamily="18" charset="0"/>
                <a:cs typeface="Times New Roman" panose="02020603050405020304" pitchFamily="18" charset="0"/>
              </a:rPr>
              <a:t>Updraft</a:t>
            </a:r>
          </a:p>
        </p:txBody>
      </p:sp>
      <p:sp>
        <p:nvSpPr>
          <p:cNvPr id="146" name="Plus 145">
            <a:extLst>
              <a:ext uri="{FF2B5EF4-FFF2-40B4-BE49-F238E27FC236}">
                <a16:creationId xmlns:a16="http://schemas.microsoft.com/office/drawing/2014/main" id="{60CD4952-B08B-6144-9451-535DFCA98748}"/>
              </a:ext>
            </a:extLst>
          </p:cNvPr>
          <p:cNvSpPr/>
          <p:nvPr/>
        </p:nvSpPr>
        <p:spPr>
          <a:xfrm>
            <a:off x="4390714" y="4201307"/>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Plus 146">
            <a:extLst>
              <a:ext uri="{FF2B5EF4-FFF2-40B4-BE49-F238E27FC236}">
                <a16:creationId xmlns:a16="http://schemas.microsoft.com/office/drawing/2014/main" id="{FD4A841E-08F5-204B-833C-A81957D27C60}"/>
              </a:ext>
            </a:extLst>
          </p:cNvPr>
          <p:cNvSpPr/>
          <p:nvPr/>
        </p:nvSpPr>
        <p:spPr>
          <a:xfrm>
            <a:off x="3966408" y="3828059"/>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Plus 147">
            <a:extLst>
              <a:ext uri="{FF2B5EF4-FFF2-40B4-BE49-F238E27FC236}">
                <a16:creationId xmlns:a16="http://schemas.microsoft.com/office/drawing/2014/main" id="{D8084355-BBE9-934D-858A-D7FF95CDF18D}"/>
              </a:ext>
            </a:extLst>
          </p:cNvPr>
          <p:cNvSpPr/>
          <p:nvPr/>
        </p:nvSpPr>
        <p:spPr>
          <a:xfrm>
            <a:off x="4204902" y="3797917"/>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Plus 148">
            <a:extLst>
              <a:ext uri="{FF2B5EF4-FFF2-40B4-BE49-F238E27FC236}">
                <a16:creationId xmlns:a16="http://schemas.microsoft.com/office/drawing/2014/main" id="{B9140E3C-9E4D-1F43-A4D9-DFB55C7234A3}"/>
              </a:ext>
            </a:extLst>
          </p:cNvPr>
          <p:cNvSpPr/>
          <p:nvPr/>
        </p:nvSpPr>
        <p:spPr>
          <a:xfrm>
            <a:off x="3871007" y="4253910"/>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Plus 149">
            <a:extLst>
              <a:ext uri="{FF2B5EF4-FFF2-40B4-BE49-F238E27FC236}">
                <a16:creationId xmlns:a16="http://schemas.microsoft.com/office/drawing/2014/main" id="{CA3293AB-4A5D-074B-A34A-91AE7583DE5E}"/>
              </a:ext>
            </a:extLst>
          </p:cNvPr>
          <p:cNvSpPr/>
          <p:nvPr/>
        </p:nvSpPr>
        <p:spPr>
          <a:xfrm>
            <a:off x="5631965" y="1975261"/>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Plus 150">
            <a:extLst>
              <a:ext uri="{FF2B5EF4-FFF2-40B4-BE49-F238E27FC236}">
                <a16:creationId xmlns:a16="http://schemas.microsoft.com/office/drawing/2014/main" id="{A663A07A-0B8E-8740-8C92-FE5AE428B126}"/>
              </a:ext>
            </a:extLst>
          </p:cNvPr>
          <p:cNvSpPr/>
          <p:nvPr/>
        </p:nvSpPr>
        <p:spPr>
          <a:xfrm>
            <a:off x="6213462" y="1513446"/>
            <a:ext cx="165833" cy="173987"/>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TextBox 153">
            <a:extLst>
              <a:ext uri="{FF2B5EF4-FFF2-40B4-BE49-F238E27FC236}">
                <a16:creationId xmlns:a16="http://schemas.microsoft.com/office/drawing/2014/main" id="{E6FE2C1F-12EB-9642-B62E-ECBC047A94EC}"/>
              </a:ext>
            </a:extLst>
          </p:cNvPr>
          <p:cNvSpPr txBox="1"/>
          <p:nvPr/>
        </p:nvSpPr>
        <p:spPr>
          <a:xfrm>
            <a:off x="9618712" y="30313"/>
            <a:ext cx="1861407" cy="400110"/>
          </a:xfrm>
          <a:prstGeom prst="rect">
            <a:avLst/>
          </a:prstGeom>
          <a:noFill/>
        </p:spPr>
        <p:txBody>
          <a:bodyPr wrap="square" rtlCol="0">
            <a:spAutoFit/>
          </a:bodyPr>
          <a:lstStyle/>
          <a:p>
            <a:r>
              <a:rPr lang="en-US" sz="1000" dirty="0">
                <a:latin typeface="Times New Roman" panose="02020603050405020304" pitchFamily="18" charset="0"/>
                <a:cs typeface="Times New Roman" panose="02020603050405020304" pitchFamily="18" charset="0"/>
              </a:rPr>
              <a:t>(Not the actual sampled storm – </a:t>
            </a:r>
          </a:p>
          <a:p>
            <a:r>
              <a:rPr lang="en-US" sz="1000" dirty="0">
                <a:latin typeface="Times New Roman" panose="02020603050405020304" pitchFamily="18" charset="0"/>
                <a:cs typeface="Times New Roman" panose="02020603050405020304" pitchFamily="18" charset="0"/>
              </a:rPr>
              <a:t> for visual reference)</a:t>
            </a:r>
          </a:p>
        </p:txBody>
      </p:sp>
      <p:pic>
        <p:nvPicPr>
          <p:cNvPr id="161" name="Picture 160" descr="Graphical user interface&#10;&#10;Description automatically generated">
            <a:extLst>
              <a:ext uri="{FF2B5EF4-FFF2-40B4-BE49-F238E27FC236}">
                <a16:creationId xmlns:a16="http://schemas.microsoft.com/office/drawing/2014/main" id="{9F7A2565-9B21-244A-B6A4-1D28209FE8A8}"/>
              </a:ext>
            </a:extLst>
          </p:cNvPr>
          <p:cNvPicPr>
            <a:picLocks noChangeAspect="1"/>
          </p:cNvPicPr>
          <p:nvPr/>
        </p:nvPicPr>
        <p:blipFill rotWithShape="1">
          <a:blip r:embed="rId3"/>
          <a:srcRect l="24382" t="4389" r="32481" b="48354"/>
          <a:stretch/>
        </p:blipFill>
        <p:spPr>
          <a:xfrm>
            <a:off x="8549473" y="3628518"/>
            <a:ext cx="3657600" cy="3240911"/>
          </a:xfrm>
          <a:prstGeom prst="rect">
            <a:avLst/>
          </a:prstGeom>
        </p:spPr>
      </p:pic>
      <p:pic>
        <p:nvPicPr>
          <p:cNvPr id="162" name="Picture 161" descr="A picture containing screenshot, photo&#10;&#10;Description automatically generated">
            <a:extLst>
              <a:ext uri="{FF2B5EF4-FFF2-40B4-BE49-F238E27FC236}">
                <a16:creationId xmlns:a16="http://schemas.microsoft.com/office/drawing/2014/main" id="{7515AB8B-9CE8-E94A-A3A8-BEB5D25C8797}"/>
              </a:ext>
            </a:extLst>
          </p:cNvPr>
          <p:cNvPicPr>
            <a:picLocks noChangeAspect="1"/>
          </p:cNvPicPr>
          <p:nvPr/>
        </p:nvPicPr>
        <p:blipFill rotWithShape="1">
          <a:blip r:embed="rId4"/>
          <a:srcRect l="11998" r="78636" b="97837"/>
          <a:stretch/>
        </p:blipFill>
        <p:spPr>
          <a:xfrm>
            <a:off x="8641095" y="3709359"/>
            <a:ext cx="794163" cy="148256"/>
          </a:xfrm>
          <a:prstGeom prst="rect">
            <a:avLst/>
          </a:prstGeom>
        </p:spPr>
      </p:pic>
      <p:sp>
        <p:nvSpPr>
          <p:cNvPr id="163" name="TextBox 162">
            <a:extLst>
              <a:ext uri="{FF2B5EF4-FFF2-40B4-BE49-F238E27FC236}">
                <a16:creationId xmlns:a16="http://schemas.microsoft.com/office/drawing/2014/main" id="{4B0EA886-996D-A148-B84C-FCA9D44BEF80}"/>
              </a:ext>
            </a:extLst>
          </p:cNvPr>
          <p:cNvSpPr txBox="1"/>
          <p:nvPr/>
        </p:nvSpPr>
        <p:spPr>
          <a:xfrm>
            <a:off x="8665344" y="3748761"/>
            <a:ext cx="694421"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100 </a:t>
            </a:r>
            <a:r>
              <a:rPr lang="el-GR" sz="1200" dirty="0">
                <a:latin typeface="Times New Roman" panose="02020603050405020304" pitchFamily="18" charset="0"/>
                <a:cs typeface="Times New Roman" panose="02020603050405020304" pitchFamily="18" charset="0"/>
              </a:rPr>
              <a:t>μ</a:t>
            </a:r>
            <a:r>
              <a:rPr lang="en-US" sz="1200" dirty="0">
                <a:latin typeface="Times New Roman" panose="02020603050405020304" pitchFamily="18" charset="0"/>
                <a:cs typeface="Times New Roman" panose="02020603050405020304" pitchFamily="18" charset="0"/>
              </a:rPr>
              <a:t>m </a:t>
            </a:r>
          </a:p>
        </p:txBody>
      </p:sp>
      <p:sp>
        <p:nvSpPr>
          <p:cNvPr id="164" name="TextBox 163">
            <a:extLst>
              <a:ext uri="{FF2B5EF4-FFF2-40B4-BE49-F238E27FC236}">
                <a16:creationId xmlns:a16="http://schemas.microsoft.com/office/drawing/2014/main" id="{8BE6DF41-9626-A845-B9FA-4D84FB95E719}"/>
              </a:ext>
            </a:extLst>
          </p:cNvPr>
          <p:cNvSpPr txBox="1"/>
          <p:nvPr/>
        </p:nvSpPr>
        <p:spPr>
          <a:xfrm>
            <a:off x="9670035" y="3351519"/>
            <a:ext cx="2472152" cy="276999"/>
          </a:xfrm>
          <a:prstGeom prst="rect">
            <a:avLst/>
          </a:prstGeom>
          <a:noFill/>
        </p:spPr>
        <p:txBody>
          <a:bodyPr wrap="none" rtlCol="0">
            <a:spAutoFit/>
          </a:bodyPr>
          <a:lstStyle/>
          <a:p>
            <a:r>
              <a:rPr lang="en-US" sz="1200" dirty="0">
                <a:latin typeface="Times New Roman" panose="02020603050405020304" pitchFamily="18" charset="0"/>
                <a:cs typeface="Times New Roman" panose="02020603050405020304" pitchFamily="18" charset="0"/>
              </a:rPr>
              <a:t>FL1 PHIPS Imagery - 16:00:02 UTC</a:t>
            </a:r>
          </a:p>
        </p:txBody>
      </p:sp>
      <p:cxnSp>
        <p:nvCxnSpPr>
          <p:cNvPr id="102" name="Straight Arrow Connector 101">
            <a:extLst>
              <a:ext uri="{FF2B5EF4-FFF2-40B4-BE49-F238E27FC236}">
                <a16:creationId xmlns:a16="http://schemas.microsoft.com/office/drawing/2014/main" id="{512AA178-98FE-3146-BDA2-06B5A5D47656}"/>
              </a:ext>
            </a:extLst>
          </p:cNvPr>
          <p:cNvCxnSpPr>
            <a:cxnSpLocks/>
          </p:cNvCxnSpPr>
          <p:nvPr/>
        </p:nvCxnSpPr>
        <p:spPr>
          <a:xfrm flipH="1">
            <a:off x="3789711" y="1867247"/>
            <a:ext cx="5211785" cy="0"/>
          </a:xfrm>
          <a:prstGeom prst="straightConnector1">
            <a:avLst/>
          </a:prstGeom>
          <a:ln w="31750">
            <a:tailEnd type="triangle"/>
          </a:ln>
        </p:spPr>
        <p:style>
          <a:lnRef idx="2">
            <a:schemeClr val="accent4"/>
          </a:lnRef>
          <a:fillRef idx="0">
            <a:schemeClr val="accent4"/>
          </a:fillRef>
          <a:effectRef idx="1">
            <a:schemeClr val="accent4"/>
          </a:effectRef>
          <a:fontRef idx="minor">
            <a:schemeClr val="tx1"/>
          </a:fontRef>
        </p:style>
      </p:cxnSp>
      <p:sp>
        <p:nvSpPr>
          <p:cNvPr id="107" name="TextBox 106">
            <a:extLst>
              <a:ext uri="{FF2B5EF4-FFF2-40B4-BE49-F238E27FC236}">
                <a16:creationId xmlns:a16="http://schemas.microsoft.com/office/drawing/2014/main" id="{534B5583-0CE4-C04A-BAA4-DE12CCC54D57}"/>
              </a:ext>
            </a:extLst>
          </p:cNvPr>
          <p:cNvSpPr txBox="1"/>
          <p:nvPr/>
        </p:nvSpPr>
        <p:spPr>
          <a:xfrm>
            <a:off x="7771778" y="1901289"/>
            <a:ext cx="1131556"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rPr>
              <a:t>Aircraft Track</a:t>
            </a:r>
          </a:p>
        </p:txBody>
      </p:sp>
    </p:spTree>
    <p:extLst>
      <p:ext uri="{BB962C8B-B14F-4D97-AF65-F5344CB8AC3E}">
        <p14:creationId xmlns:p14="http://schemas.microsoft.com/office/powerpoint/2010/main" val="51132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dissolve">
                                      <p:cBhvr>
                                        <p:cTn id="7" dur="500"/>
                                        <p:tgtEl>
                                          <p:spTgt spid="2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dissolve">
                                      <p:cBhvr>
                                        <p:cTn id="10" dur="500"/>
                                        <p:tgtEl>
                                          <p:spTgt spid="30"/>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dissolve">
                                      <p:cBhvr>
                                        <p:cTn id="13" dur="500"/>
                                        <p:tgtEl>
                                          <p:spTgt spid="47"/>
                                        </p:tgtEl>
                                      </p:cBhvr>
                                    </p:animEffect>
                                  </p:childTnLst>
                                </p:cTn>
                              </p:par>
                              <p:par>
                                <p:cTn id="14" presetID="9" presetClass="entr" presetSubtype="0" fill="hold"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dissolve">
                                      <p:cBhvr>
                                        <p:cTn id="16" dur="500"/>
                                        <p:tgtEl>
                                          <p:spTgt spid="4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dissolve">
                                      <p:cBhvr>
                                        <p:cTn id="21" dur="500"/>
                                        <p:tgtEl>
                                          <p:spTgt spid="2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41"/>
                                        </p:tgtEl>
                                        <p:attrNameLst>
                                          <p:attrName>style.visibility</p:attrName>
                                        </p:attrNameLst>
                                      </p:cBhvr>
                                      <p:to>
                                        <p:strVal val="visible"/>
                                      </p:to>
                                    </p:set>
                                    <p:animEffect transition="in" filter="dissolve">
                                      <p:cBhvr>
                                        <p:cTn id="24" dur="500"/>
                                        <p:tgtEl>
                                          <p:spTgt spid="14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dissolve">
                                      <p:cBhvr>
                                        <p:cTn id="27" dur="500"/>
                                        <p:tgtEl>
                                          <p:spTgt spid="29"/>
                                        </p:tgtEl>
                                      </p:cBhvr>
                                    </p:animEffect>
                                  </p:childTnLst>
                                </p:cTn>
                              </p:par>
                              <p:par>
                                <p:cTn id="28" presetID="9" presetClass="entr" presetSubtype="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dissolve">
                                      <p:cBhvr>
                                        <p:cTn id="30" dur="500"/>
                                        <p:tgtEl>
                                          <p:spTgt spid="21"/>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09"/>
                                        </p:tgtEl>
                                        <p:attrNameLst>
                                          <p:attrName>style.visibility</p:attrName>
                                        </p:attrNameLst>
                                      </p:cBhvr>
                                      <p:to>
                                        <p:strVal val="visible"/>
                                      </p:to>
                                    </p:set>
                                    <p:animEffect transition="in" filter="dissolve">
                                      <p:cBhvr>
                                        <p:cTn id="33" dur="500"/>
                                        <p:tgtEl>
                                          <p:spTgt spid="109"/>
                                        </p:tgtEl>
                                      </p:cBhvr>
                                    </p:animEffect>
                                  </p:childTnLst>
                                </p:cTn>
                              </p:par>
                              <p:par>
                                <p:cTn id="34" presetID="9" presetClass="entr" presetSubtype="0" fill="hold" nodeType="withEffect">
                                  <p:stCondLst>
                                    <p:cond delay="0"/>
                                  </p:stCondLst>
                                  <p:childTnLst>
                                    <p:set>
                                      <p:cBhvr>
                                        <p:cTn id="35" dur="1" fill="hold">
                                          <p:stCondLst>
                                            <p:cond delay="0"/>
                                          </p:stCondLst>
                                        </p:cTn>
                                        <p:tgtEl>
                                          <p:spTgt spid="104"/>
                                        </p:tgtEl>
                                        <p:attrNameLst>
                                          <p:attrName>style.visibility</p:attrName>
                                        </p:attrNameLst>
                                      </p:cBhvr>
                                      <p:to>
                                        <p:strVal val="visible"/>
                                      </p:to>
                                    </p:set>
                                    <p:animEffect transition="in" filter="dissolve">
                                      <p:cBhvr>
                                        <p:cTn id="36" dur="500"/>
                                        <p:tgtEl>
                                          <p:spTgt spid="104"/>
                                        </p:tgtEl>
                                      </p:cBhvr>
                                    </p:animEffect>
                                  </p:childTnLst>
                                </p:cTn>
                              </p:par>
                              <p:par>
                                <p:cTn id="37" presetID="9" presetClass="entr" presetSubtype="0" fill="hold" nodeType="withEffect">
                                  <p:stCondLst>
                                    <p:cond delay="0"/>
                                  </p:stCondLst>
                                  <p:childTnLst>
                                    <p:set>
                                      <p:cBhvr>
                                        <p:cTn id="38" dur="1" fill="hold">
                                          <p:stCondLst>
                                            <p:cond delay="0"/>
                                          </p:stCondLst>
                                        </p:cTn>
                                        <p:tgtEl>
                                          <p:spTgt spid="108"/>
                                        </p:tgtEl>
                                        <p:attrNameLst>
                                          <p:attrName>style.visibility</p:attrName>
                                        </p:attrNameLst>
                                      </p:cBhvr>
                                      <p:to>
                                        <p:strVal val="visible"/>
                                      </p:to>
                                    </p:set>
                                    <p:animEffect transition="in" filter="dissolve">
                                      <p:cBhvr>
                                        <p:cTn id="39" dur="500"/>
                                        <p:tgtEl>
                                          <p:spTgt spid="108"/>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110"/>
                                        </p:tgtEl>
                                        <p:attrNameLst>
                                          <p:attrName>style.visibility</p:attrName>
                                        </p:attrNameLst>
                                      </p:cBhvr>
                                      <p:to>
                                        <p:strVal val="visible"/>
                                      </p:to>
                                    </p:set>
                                    <p:animEffect transition="in" filter="dissolve">
                                      <p:cBhvr>
                                        <p:cTn id="42" dur="500"/>
                                        <p:tgtEl>
                                          <p:spTgt spid="110"/>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dissolve">
                                      <p:cBhvr>
                                        <p:cTn id="47" dur="500"/>
                                        <p:tgtEl>
                                          <p:spTgt spid="40"/>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dissolve">
                                      <p:cBhvr>
                                        <p:cTn id="50" dur="500"/>
                                        <p:tgtEl>
                                          <p:spTgt spid="35"/>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146"/>
                                        </p:tgtEl>
                                        <p:attrNameLst>
                                          <p:attrName>style.visibility</p:attrName>
                                        </p:attrNameLst>
                                      </p:cBhvr>
                                      <p:to>
                                        <p:strVal val="visible"/>
                                      </p:to>
                                    </p:set>
                                    <p:animEffect transition="in" filter="dissolve">
                                      <p:cBhvr>
                                        <p:cTn id="53" dur="500"/>
                                        <p:tgtEl>
                                          <p:spTgt spid="146"/>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dissolve">
                                      <p:cBhvr>
                                        <p:cTn id="56" dur="500"/>
                                        <p:tgtEl>
                                          <p:spTgt spid="36"/>
                                        </p:tgtEl>
                                      </p:cBhvr>
                                    </p:animEffect>
                                  </p:childTnLst>
                                </p:cTn>
                              </p:par>
                              <p:par>
                                <p:cTn id="57" presetID="9" presetClass="entr" presetSubtype="0" fill="hold" grpId="0" nodeType="withEffect">
                                  <p:stCondLst>
                                    <p:cond delay="0"/>
                                  </p:stCondLst>
                                  <p:childTnLst>
                                    <p:set>
                                      <p:cBhvr>
                                        <p:cTn id="58" dur="1" fill="hold">
                                          <p:stCondLst>
                                            <p:cond delay="0"/>
                                          </p:stCondLst>
                                        </p:cTn>
                                        <p:tgtEl>
                                          <p:spTgt spid="148"/>
                                        </p:tgtEl>
                                        <p:attrNameLst>
                                          <p:attrName>style.visibility</p:attrName>
                                        </p:attrNameLst>
                                      </p:cBhvr>
                                      <p:to>
                                        <p:strVal val="visible"/>
                                      </p:to>
                                    </p:set>
                                    <p:animEffect transition="in" filter="dissolve">
                                      <p:cBhvr>
                                        <p:cTn id="59" dur="500"/>
                                        <p:tgtEl>
                                          <p:spTgt spid="148"/>
                                        </p:tgtEl>
                                      </p:cBhvr>
                                    </p:animEffect>
                                  </p:childTnLst>
                                </p:cTn>
                              </p:par>
                              <p:par>
                                <p:cTn id="60" presetID="9" presetClass="entr" presetSubtype="0" fill="hold" grpId="0" nodeType="with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dissolve">
                                      <p:cBhvr>
                                        <p:cTn id="62" dur="500"/>
                                        <p:tgtEl>
                                          <p:spTgt spid="37"/>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animEffect transition="in" filter="dissolve">
                                      <p:cBhvr>
                                        <p:cTn id="65" dur="500"/>
                                        <p:tgtEl>
                                          <p:spTgt spid="31"/>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147"/>
                                        </p:tgtEl>
                                        <p:attrNameLst>
                                          <p:attrName>style.visibility</p:attrName>
                                        </p:attrNameLst>
                                      </p:cBhvr>
                                      <p:to>
                                        <p:strVal val="visible"/>
                                      </p:to>
                                    </p:set>
                                    <p:animEffect transition="in" filter="dissolve">
                                      <p:cBhvr>
                                        <p:cTn id="68" dur="500"/>
                                        <p:tgtEl>
                                          <p:spTgt spid="147"/>
                                        </p:tgtEl>
                                      </p:cBhvr>
                                    </p:animEffect>
                                  </p:childTnLst>
                                </p:cTn>
                              </p:par>
                              <p:par>
                                <p:cTn id="69" presetID="9" presetClass="entr" presetSubtype="0" fill="hold" grpId="0" nodeType="with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dissolve">
                                      <p:cBhvr>
                                        <p:cTn id="71" dur="500"/>
                                        <p:tgtEl>
                                          <p:spTgt spid="38"/>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32"/>
                                        </p:tgtEl>
                                        <p:attrNameLst>
                                          <p:attrName>style.visibility</p:attrName>
                                        </p:attrNameLst>
                                      </p:cBhvr>
                                      <p:to>
                                        <p:strVal val="visible"/>
                                      </p:to>
                                    </p:set>
                                    <p:animEffect transition="in" filter="dissolve">
                                      <p:cBhvr>
                                        <p:cTn id="74" dur="500"/>
                                        <p:tgtEl>
                                          <p:spTgt spid="32"/>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149"/>
                                        </p:tgtEl>
                                        <p:attrNameLst>
                                          <p:attrName>style.visibility</p:attrName>
                                        </p:attrNameLst>
                                      </p:cBhvr>
                                      <p:to>
                                        <p:strVal val="visible"/>
                                      </p:to>
                                    </p:set>
                                    <p:animEffect transition="in" filter="dissolve">
                                      <p:cBhvr>
                                        <p:cTn id="77" dur="500"/>
                                        <p:tgtEl>
                                          <p:spTgt spid="149"/>
                                        </p:tgtEl>
                                      </p:cBhvr>
                                    </p:animEffect>
                                  </p:childTnLst>
                                </p:cTn>
                              </p:par>
                              <p:par>
                                <p:cTn id="78" presetID="9" presetClass="entr" presetSubtype="0" fill="hold" grpId="0" nodeType="with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dissolve">
                                      <p:cBhvr>
                                        <p:cTn id="80" dur="500"/>
                                        <p:tgtEl>
                                          <p:spTgt spid="33"/>
                                        </p:tgtEl>
                                      </p:cBhvr>
                                    </p:animEffect>
                                  </p:childTnLst>
                                </p:cTn>
                              </p:par>
                              <p:par>
                                <p:cTn id="81" presetID="9" presetClass="entr" presetSubtype="0" fill="hold" grpId="0" nodeType="withEffect">
                                  <p:stCondLst>
                                    <p:cond delay="0"/>
                                  </p:stCondLst>
                                  <p:childTnLst>
                                    <p:set>
                                      <p:cBhvr>
                                        <p:cTn id="82" dur="1" fill="hold">
                                          <p:stCondLst>
                                            <p:cond delay="0"/>
                                          </p:stCondLst>
                                        </p:cTn>
                                        <p:tgtEl>
                                          <p:spTgt spid="39"/>
                                        </p:tgtEl>
                                        <p:attrNameLst>
                                          <p:attrName>style.visibility</p:attrName>
                                        </p:attrNameLst>
                                      </p:cBhvr>
                                      <p:to>
                                        <p:strVal val="visible"/>
                                      </p:to>
                                    </p:set>
                                    <p:animEffect transition="in" filter="dissolve">
                                      <p:cBhvr>
                                        <p:cTn id="83" dur="500"/>
                                        <p:tgtEl>
                                          <p:spTgt spid="39"/>
                                        </p:tgtEl>
                                      </p:cBhvr>
                                    </p:animEffect>
                                  </p:childTnLst>
                                </p:cTn>
                              </p:par>
                              <p:par>
                                <p:cTn id="84" presetID="9" presetClass="entr" presetSubtype="0" fill="hold" grpId="0" nodeType="withEffect">
                                  <p:stCondLst>
                                    <p:cond delay="0"/>
                                  </p:stCondLst>
                                  <p:childTnLst>
                                    <p:set>
                                      <p:cBhvr>
                                        <p:cTn id="85" dur="1" fill="hold">
                                          <p:stCondLst>
                                            <p:cond delay="0"/>
                                          </p:stCondLst>
                                        </p:cTn>
                                        <p:tgtEl>
                                          <p:spTgt spid="34"/>
                                        </p:tgtEl>
                                        <p:attrNameLst>
                                          <p:attrName>style.visibility</p:attrName>
                                        </p:attrNameLst>
                                      </p:cBhvr>
                                      <p:to>
                                        <p:strVal val="visible"/>
                                      </p:to>
                                    </p:set>
                                    <p:animEffect transition="in" filter="dissolve">
                                      <p:cBhvr>
                                        <p:cTn id="86" dur="500"/>
                                        <p:tgtEl>
                                          <p:spTgt spid="34"/>
                                        </p:tgtEl>
                                      </p:cBhvr>
                                    </p:animEffect>
                                  </p:childTnLst>
                                </p:cTn>
                              </p:par>
                              <p:par>
                                <p:cTn id="87" presetID="9" presetClass="entr" presetSubtype="0" fill="hold" nodeType="with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dissolve">
                                      <p:cBhvr>
                                        <p:cTn id="89" dur="500"/>
                                        <p:tgtEl>
                                          <p:spTgt spid="41"/>
                                        </p:tgtEl>
                                      </p:cBhvr>
                                    </p:animEffect>
                                  </p:childTnLst>
                                </p:cTn>
                              </p:par>
                              <p:par>
                                <p:cTn id="90" presetID="9" presetClass="entr" presetSubtype="0" fill="hold" grpId="0" nodeType="withEffect">
                                  <p:stCondLst>
                                    <p:cond delay="0"/>
                                  </p:stCondLst>
                                  <p:childTnLst>
                                    <p:set>
                                      <p:cBhvr>
                                        <p:cTn id="91" dur="1" fill="hold">
                                          <p:stCondLst>
                                            <p:cond delay="0"/>
                                          </p:stCondLst>
                                        </p:cTn>
                                        <p:tgtEl>
                                          <p:spTgt spid="44"/>
                                        </p:tgtEl>
                                        <p:attrNameLst>
                                          <p:attrName>style.visibility</p:attrName>
                                        </p:attrNameLst>
                                      </p:cBhvr>
                                      <p:to>
                                        <p:strVal val="visible"/>
                                      </p:to>
                                    </p:set>
                                    <p:animEffect transition="in" filter="dissolve">
                                      <p:cBhvr>
                                        <p:cTn id="92" dur="500"/>
                                        <p:tgtEl>
                                          <p:spTgt spid="44"/>
                                        </p:tgtEl>
                                      </p:cBhvr>
                                    </p:animEffect>
                                  </p:childTnLst>
                                </p:cTn>
                              </p:par>
                              <p:par>
                                <p:cTn id="93" presetID="9" presetClass="entr" presetSubtype="0" fill="hold" grpId="0" nodeType="withEffect">
                                  <p:stCondLst>
                                    <p:cond delay="0"/>
                                  </p:stCondLst>
                                  <p:childTnLst>
                                    <p:set>
                                      <p:cBhvr>
                                        <p:cTn id="94" dur="1" fill="hold">
                                          <p:stCondLst>
                                            <p:cond delay="0"/>
                                          </p:stCondLst>
                                        </p:cTn>
                                        <p:tgtEl>
                                          <p:spTgt spid="83"/>
                                        </p:tgtEl>
                                        <p:attrNameLst>
                                          <p:attrName>style.visibility</p:attrName>
                                        </p:attrNameLst>
                                      </p:cBhvr>
                                      <p:to>
                                        <p:strVal val="visible"/>
                                      </p:to>
                                    </p:set>
                                    <p:animEffect transition="in" filter="dissolve">
                                      <p:cBhvr>
                                        <p:cTn id="95" dur="500"/>
                                        <p:tgtEl>
                                          <p:spTgt spid="83"/>
                                        </p:tgtEl>
                                      </p:cBhvr>
                                    </p:animEffect>
                                  </p:childTnLst>
                                </p:cTn>
                              </p:par>
                            </p:childTnLst>
                          </p:cTn>
                        </p:par>
                      </p:childTnLst>
                    </p:cTn>
                  </p:par>
                  <p:par>
                    <p:cTn id="96" fill="hold">
                      <p:stCondLst>
                        <p:cond delay="indefinite"/>
                      </p:stCondLst>
                      <p:childTnLst>
                        <p:par>
                          <p:cTn id="97" fill="hold">
                            <p:stCondLst>
                              <p:cond delay="0"/>
                            </p:stCondLst>
                            <p:childTnLst>
                              <p:par>
                                <p:cTn id="98" presetID="9" presetClass="entr" presetSubtype="0" fill="hold" grpId="0" nodeType="clickEffect">
                                  <p:stCondLst>
                                    <p:cond delay="0"/>
                                  </p:stCondLst>
                                  <p:childTnLst>
                                    <p:set>
                                      <p:cBhvr>
                                        <p:cTn id="99" dur="1" fill="hold">
                                          <p:stCondLst>
                                            <p:cond delay="0"/>
                                          </p:stCondLst>
                                        </p:cTn>
                                        <p:tgtEl>
                                          <p:spTgt spid="49"/>
                                        </p:tgtEl>
                                        <p:attrNameLst>
                                          <p:attrName>style.visibility</p:attrName>
                                        </p:attrNameLst>
                                      </p:cBhvr>
                                      <p:to>
                                        <p:strVal val="visible"/>
                                      </p:to>
                                    </p:set>
                                    <p:animEffect transition="in" filter="dissolve">
                                      <p:cBhvr>
                                        <p:cTn id="100" dur="500"/>
                                        <p:tgtEl>
                                          <p:spTgt spid="49"/>
                                        </p:tgtEl>
                                      </p:cBhvr>
                                    </p:animEffect>
                                  </p:childTnLst>
                                </p:cTn>
                              </p:par>
                              <p:par>
                                <p:cTn id="101" presetID="9" presetClass="entr" presetSubtype="0" fill="hold" grpId="0" nodeType="withEffect">
                                  <p:stCondLst>
                                    <p:cond delay="0"/>
                                  </p:stCondLst>
                                  <p:childTnLst>
                                    <p:set>
                                      <p:cBhvr>
                                        <p:cTn id="102" dur="1" fill="hold">
                                          <p:stCondLst>
                                            <p:cond delay="0"/>
                                          </p:stCondLst>
                                        </p:cTn>
                                        <p:tgtEl>
                                          <p:spTgt spid="136"/>
                                        </p:tgtEl>
                                        <p:attrNameLst>
                                          <p:attrName>style.visibility</p:attrName>
                                        </p:attrNameLst>
                                      </p:cBhvr>
                                      <p:to>
                                        <p:strVal val="visible"/>
                                      </p:to>
                                    </p:set>
                                    <p:animEffect transition="in" filter="dissolve">
                                      <p:cBhvr>
                                        <p:cTn id="103" dur="500"/>
                                        <p:tgtEl>
                                          <p:spTgt spid="136"/>
                                        </p:tgtEl>
                                      </p:cBhvr>
                                    </p:animEffect>
                                  </p:childTnLst>
                                </p:cTn>
                              </p:par>
                              <p:par>
                                <p:cTn id="104" presetID="9" presetClass="entr" presetSubtype="0" fill="hold" grpId="0" nodeType="withEffect">
                                  <p:stCondLst>
                                    <p:cond delay="0"/>
                                  </p:stCondLst>
                                  <p:childTnLst>
                                    <p:set>
                                      <p:cBhvr>
                                        <p:cTn id="105" dur="1" fill="hold">
                                          <p:stCondLst>
                                            <p:cond delay="0"/>
                                          </p:stCondLst>
                                        </p:cTn>
                                        <p:tgtEl>
                                          <p:spTgt spid="48"/>
                                        </p:tgtEl>
                                        <p:attrNameLst>
                                          <p:attrName>style.visibility</p:attrName>
                                        </p:attrNameLst>
                                      </p:cBhvr>
                                      <p:to>
                                        <p:strVal val="visible"/>
                                      </p:to>
                                    </p:set>
                                    <p:animEffect transition="in" filter="dissolve">
                                      <p:cBhvr>
                                        <p:cTn id="106" dur="500"/>
                                        <p:tgtEl>
                                          <p:spTgt spid="48"/>
                                        </p:tgtEl>
                                      </p:cBhvr>
                                    </p:animEffect>
                                  </p:childTnLst>
                                </p:cTn>
                              </p:par>
                              <p:par>
                                <p:cTn id="107" presetID="9" presetClass="entr" presetSubtype="0" fill="hold" grpId="0" nodeType="withEffect">
                                  <p:stCondLst>
                                    <p:cond delay="0"/>
                                  </p:stCondLst>
                                  <p:childTnLst>
                                    <p:set>
                                      <p:cBhvr>
                                        <p:cTn id="108" dur="1" fill="hold">
                                          <p:stCondLst>
                                            <p:cond delay="0"/>
                                          </p:stCondLst>
                                        </p:cTn>
                                        <p:tgtEl>
                                          <p:spTgt spid="66"/>
                                        </p:tgtEl>
                                        <p:attrNameLst>
                                          <p:attrName>style.visibility</p:attrName>
                                        </p:attrNameLst>
                                      </p:cBhvr>
                                      <p:to>
                                        <p:strVal val="visible"/>
                                      </p:to>
                                    </p:set>
                                    <p:animEffect transition="in" filter="dissolve">
                                      <p:cBhvr>
                                        <p:cTn id="109" dur="500"/>
                                        <p:tgtEl>
                                          <p:spTgt spid="66"/>
                                        </p:tgtEl>
                                      </p:cBhvr>
                                    </p:animEffect>
                                  </p:childTnLst>
                                </p:cTn>
                              </p:par>
                              <p:par>
                                <p:cTn id="110" presetID="9" presetClass="entr" presetSubtype="0" fill="hold" grpId="0" nodeType="withEffect">
                                  <p:stCondLst>
                                    <p:cond delay="0"/>
                                  </p:stCondLst>
                                  <p:childTnLst>
                                    <p:set>
                                      <p:cBhvr>
                                        <p:cTn id="111" dur="1" fill="hold">
                                          <p:stCondLst>
                                            <p:cond delay="0"/>
                                          </p:stCondLst>
                                        </p:cTn>
                                        <p:tgtEl>
                                          <p:spTgt spid="135"/>
                                        </p:tgtEl>
                                        <p:attrNameLst>
                                          <p:attrName>style.visibility</p:attrName>
                                        </p:attrNameLst>
                                      </p:cBhvr>
                                      <p:to>
                                        <p:strVal val="visible"/>
                                      </p:to>
                                    </p:set>
                                    <p:animEffect transition="in" filter="dissolve">
                                      <p:cBhvr>
                                        <p:cTn id="112" dur="500"/>
                                        <p:tgtEl>
                                          <p:spTgt spid="135"/>
                                        </p:tgtEl>
                                      </p:cBhvr>
                                    </p:animEffect>
                                  </p:childTnLst>
                                </p:cTn>
                              </p:par>
                              <p:par>
                                <p:cTn id="113" presetID="9" presetClass="entr" presetSubtype="0" fill="hold" grpId="0" nodeType="withEffect">
                                  <p:stCondLst>
                                    <p:cond delay="0"/>
                                  </p:stCondLst>
                                  <p:childTnLst>
                                    <p:set>
                                      <p:cBhvr>
                                        <p:cTn id="114" dur="1" fill="hold">
                                          <p:stCondLst>
                                            <p:cond delay="0"/>
                                          </p:stCondLst>
                                        </p:cTn>
                                        <p:tgtEl>
                                          <p:spTgt spid="69"/>
                                        </p:tgtEl>
                                        <p:attrNameLst>
                                          <p:attrName>style.visibility</p:attrName>
                                        </p:attrNameLst>
                                      </p:cBhvr>
                                      <p:to>
                                        <p:strVal val="visible"/>
                                      </p:to>
                                    </p:set>
                                    <p:animEffect transition="in" filter="dissolve">
                                      <p:cBhvr>
                                        <p:cTn id="115" dur="500"/>
                                        <p:tgtEl>
                                          <p:spTgt spid="69"/>
                                        </p:tgtEl>
                                      </p:cBhvr>
                                    </p:animEffect>
                                  </p:childTnLst>
                                </p:cTn>
                              </p:par>
                              <p:par>
                                <p:cTn id="116" presetID="9" presetClass="entr" presetSubtype="0" fill="hold" grpId="0" nodeType="withEffect">
                                  <p:stCondLst>
                                    <p:cond delay="0"/>
                                  </p:stCondLst>
                                  <p:childTnLst>
                                    <p:set>
                                      <p:cBhvr>
                                        <p:cTn id="117" dur="1" fill="hold">
                                          <p:stCondLst>
                                            <p:cond delay="0"/>
                                          </p:stCondLst>
                                        </p:cTn>
                                        <p:tgtEl>
                                          <p:spTgt spid="53"/>
                                        </p:tgtEl>
                                        <p:attrNameLst>
                                          <p:attrName>style.visibility</p:attrName>
                                        </p:attrNameLst>
                                      </p:cBhvr>
                                      <p:to>
                                        <p:strVal val="visible"/>
                                      </p:to>
                                    </p:set>
                                    <p:animEffect transition="in" filter="dissolve">
                                      <p:cBhvr>
                                        <p:cTn id="118" dur="500"/>
                                        <p:tgtEl>
                                          <p:spTgt spid="53"/>
                                        </p:tgtEl>
                                      </p:cBhvr>
                                    </p:animEffect>
                                  </p:childTnLst>
                                </p:cTn>
                              </p:par>
                              <p:par>
                                <p:cTn id="119" presetID="9" presetClass="entr" presetSubtype="0" fill="hold" grpId="0" nodeType="withEffect">
                                  <p:stCondLst>
                                    <p:cond delay="0"/>
                                  </p:stCondLst>
                                  <p:childTnLst>
                                    <p:set>
                                      <p:cBhvr>
                                        <p:cTn id="120" dur="1" fill="hold">
                                          <p:stCondLst>
                                            <p:cond delay="0"/>
                                          </p:stCondLst>
                                        </p:cTn>
                                        <p:tgtEl>
                                          <p:spTgt spid="55"/>
                                        </p:tgtEl>
                                        <p:attrNameLst>
                                          <p:attrName>style.visibility</p:attrName>
                                        </p:attrNameLst>
                                      </p:cBhvr>
                                      <p:to>
                                        <p:strVal val="visible"/>
                                      </p:to>
                                    </p:set>
                                    <p:animEffect transition="in" filter="dissolve">
                                      <p:cBhvr>
                                        <p:cTn id="121" dur="500"/>
                                        <p:tgtEl>
                                          <p:spTgt spid="55"/>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51"/>
                                        </p:tgtEl>
                                        <p:attrNameLst>
                                          <p:attrName>style.visibility</p:attrName>
                                        </p:attrNameLst>
                                      </p:cBhvr>
                                      <p:to>
                                        <p:strVal val="visible"/>
                                      </p:to>
                                    </p:set>
                                    <p:animEffect transition="in" filter="dissolve">
                                      <p:cBhvr>
                                        <p:cTn id="124" dur="500"/>
                                        <p:tgtEl>
                                          <p:spTgt spid="51"/>
                                        </p:tgtEl>
                                      </p:cBhvr>
                                    </p:animEffect>
                                  </p:childTnLst>
                                </p:cTn>
                              </p:par>
                              <p:par>
                                <p:cTn id="125" presetID="9" presetClass="entr" presetSubtype="0" fill="hold" grpId="0" nodeType="withEffect">
                                  <p:stCondLst>
                                    <p:cond delay="0"/>
                                  </p:stCondLst>
                                  <p:childTnLst>
                                    <p:set>
                                      <p:cBhvr>
                                        <p:cTn id="126" dur="1" fill="hold">
                                          <p:stCondLst>
                                            <p:cond delay="0"/>
                                          </p:stCondLst>
                                        </p:cTn>
                                        <p:tgtEl>
                                          <p:spTgt spid="54"/>
                                        </p:tgtEl>
                                        <p:attrNameLst>
                                          <p:attrName>style.visibility</p:attrName>
                                        </p:attrNameLst>
                                      </p:cBhvr>
                                      <p:to>
                                        <p:strVal val="visible"/>
                                      </p:to>
                                    </p:set>
                                    <p:animEffect transition="in" filter="dissolve">
                                      <p:cBhvr>
                                        <p:cTn id="127" dur="500"/>
                                        <p:tgtEl>
                                          <p:spTgt spid="54"/>
                                        </p:tgtEl>
                                      </p:cBhvr>
                                    </p:animEffect>
                                  </p:childTnLst>
                                </p:cTn>
                              </p:par>
                              <p:par>
                                <p:cTn id="128" presetID="9" presetClass="entr" presetSubtype="0" fill="hold" grpId="0" nodeType="withEffect">
                                  <p:stCondLst>
                                    <p:cond delay="0"/>
                                  </p:stCondLst>
                                  <p:childTnLst>
                                    <p:set>
                                      <p:cBhvr>
                                        <p:cTn id="129" dur="1" fill="hold">
                                          <p:stCondLst>
                                            <p:cond delay="0"/>
                                          </p:stCondLst>
                                        </p:cTn>
                                        <p:tgtEl>
                                          <p:spTgt spid="68"/>
                                        </p:tgtEl>
                                        <p:attrNameLst>
                                          <p:attrName>style.visibility</p:attrName>
                                        </p:attrNameLst>
                                      </p:cBhvr>
                                      <p:to>
                                        <p:strVal val="visible"/>
                                      </p:to>
                                    </p:set>
                                    <p:animEffect transition="in" filter="dissolve">
                                      <p:cBhvr>
                                        <p:cTn id="130" dur="500"/>
                                        <p:tgtEl>
                                          <p:spTgt spid="68"/>
                                        </p:tgtEl>
                                      </p:cBhvr>
                                    </p:animEffect>
                                  </p:childTnLst>
                                </p:cTn>
                              </p:par>
                              <p:par>
                                <p:cTn id="131" presetID="9" presetClass="entr" presetSubtype="0" fill="hold" grpId="0" nodeType="withEffect">
                                  <p:stCondLst>
                                    <p:cond delay="0"/>
                                  </p:stCondLst>
                                  <p:childTnLst>
                                    <p:set>
                                      <p:cBhvr>
                                        <p:cTn id="132" dur="1" fill="hold">
                                          <p:stCondLst>
                                            <p:cond delay="0"/>
                                          </p:stCondLst>
                                        </p:cTn>
                                        <p:tgtEl>
                                          <p:spTgt spid="132"/>
                                        </p:tgtEl>
                                        <p:attrNameLst>
                                          <p:attrName>style.visibility</p:attrName>
                                        </p:attrNameLst>
                                      </p:cBhvr>
                                      <p:to>
                                        <p:strVal val="visible"/>
                                      </p:to>
                                    </p:set>
                                    <p:animEffect transition="in" filter="dissolve">
                                      <p:cBhvr>
                                        <p:cTn id="133" dur="500"/>
                                        <p:tgtEl>
                                          <p:spTgt spid="132"/>
                                        </p:tgtEl>
                                      </p:cBhvr>
                                    </p:animEffect>
                                  </p:childTnLst>
                                </p:cTn>
                              </p:par>
                              <p:par>
                                <p:cTn id="134" presetID="9" presetClass="entr" presetSubtype="0" fill="hold" grpId="0" nodeType="withEffect">
                                  <p:stCondLst>
                                    <p:cond delay="0"/>
                                  </p:stCondLst>
                                  <p:childTnLst>
                                    <p:set>
                                      <p:cBhvr>
                                        <p:cTn id="135" dur="1" fill="hold">
                                          <p:stCondLst>
                                            <p:cond delay="0"/>
                                          </p:stCondLst>
                                        </p:cTn>
                                        <p:tgtEl>
                                          <p:spTgt spid="56"/>
                                        </p:tgtEl>
                                        <p:attrNameLst>
                                          <p:attrName>style.visibility</p:attrName>
                                        </p:attrNameLst>
                                      </p:cBhvr>
                                      <p:to>
                                        <p:strVal val="visible"/>
                                      </p:to>
                                    </p:set>
                                    <p:animEffect transition="in" filter="dissolve">
                                      <p:cBhvr>
                                        <p:cTn id="136" dur="500"/>
                                        <p:tgtEl>
                                          <p:spTgt spid="56"/>
                                        </p:tgtEl>
                                      </p:cBhvr>
                                    </p:animEffect>
                                  </p:childTnLst>
                                </p:cTn>
                              </p:par>
                              <p:par>
                                <p:cTn id="137" presetID="9" presetClass="entr" presetSubtype="0" fill="hold" grpId="0" nodeType="withEffect">
                                  <p:stCondLst>
                                    <p:cond delay="0"/>
                                  </p:stCondLst>
                                  <p:childTnLst>
                                    <p:set>
                                      <p:cBhvr>
                                        <p:cTn id="138" dur="1" fill="hold">
                                          <p:stCondLst>
                                            <p:cond delay="0"/>
                                          </p:stCondLst>
                                        </p:cTn>
                                        <p:tgtEl>
                                          <p:spTgt spid="52"/>
                                        </p:tgtEl>
                                        <p:attrNameLst>
                                          <p:attrName>style.visibility</p:attrName>
                                        </p:attrNameLst>
                                      </p:cBhvr>
                                      <p:to>
                                        <p:strVal val="visible"/>
                                      </p:to>
                                    </p:set>
                                    <p:animEffect transition="in" filter="dissolve">
                                      <p:cBhvr>
                                        <p:cTn id="139" dur="500"/>
                                        <p:tgtEl>
                                          <p:spTgt spid="52"/>
                                        </p:tgtEl>
                                      </p:cBhvr>
                                    </p:animEffect>
                                  </p:childTnLst>
                                </p:cTn>
                              </p:par>
                              <p:par>
                                <p:cTn id="140" presetID="9" presetClass="entr" presetSubtype="0" fill="hold" grpId="0" nodeType="withEffect">
                                  <p:stCondLst>
                                    <p:cond delay="0"/>
                                  </p:stCondLst>
                                  <p:childTnLst>
                                    <p:set>
                                      <p:cBhvr>
                                        <p:cTn id="141" dur="1" fill="hold">
                                          <p:stCondLst>
                                            <p:cond delay="0"/>
                                          </p:stCondLst>
                                        </p:cTn>
                                        <p:tgtEl>
                                          <p:spTgt spid="131"/>
                                        </p:tgtEl>
                                        <p:attrNameLst>
                                          <p:attrName>style.visibility</p:attrName>
                                        </p:attrNameLst>
                                      </p:cBhvr>
                                      <p:to>
                                        <p:strVal val="visible"/>
                                      </p:to>
                                    </p:set>
                                    <p:animEffect transition="in" filter="dissolve">
                                      <p:cBhvr>
                                        <p:cTn id="142" dur="500"/>
                                        <p:tgtEl>
                                          <p:spTgt spid="131"/>
                                        </p:tgtEl>
                                      </p:cBhvr>
                                    </p:animEffect>
                                  </p:childTnLst>
                                </p:cTn>
                              </p:par>
                              <p:par>
                                <p:cTn id="143" presetID="9" presetClass="entr" presetSubtype="0" fill="hold" grpId="0" nodeType="withEffect">
                                  <p:stCondLst>
                                    <p:cond delay="0"/>
                                  </p:stCondLst>
                                  <p:childTnLst>
                                    <p:set>
                                      <p:cBhvr>
                                        <p:cTn id="144" dur="1" fill="hold">
                                          <p:stCondLst>
                                            <p:cond delay="0"/>
                                          </p:stCondLst>
                                        </p:cTn>
                                        <p:tgtEl>
                                          <p:spTgt spid="137"/>
                                        </p:tgtEl>
                                        <p:attrNameLst>
                                          <p:attrName>style.visibility</p:attrName>
                                        </p:attrNameLst>
                                      </p:cBhvr>
                                      <p:to>
                                        <p:strVal val="visible"/>
                                      </p:to>
                                    </p:set>
                                    <p:animEffect transition="in" filter="dissolve">
                                      <p:cBhvr>
                                        <p:cTn id="145" dur="500"/>
                                        <p:tgtEl>
                                          <p:spTgt spid="137"/>
                                        </p:tgtEl>
                                      </p:cBhvr>
                                    </p:animEffect>
                                  </p:childTnLst>
                                </p:cTn>
                              </p:par>
                              <p:par>
                                <p:cTn id="146" presetID="9" presetClass="entr" presetSubtype="0" fill="hold" grpId="0" nodeType="withEffect">
                                  <p:stCondLst>
                                    <p:cond delay="0"/>
                                  </p:stCondLst>
                                  <p:childTnLst>
                                    <p:set>
                                      <p:cBhvr>
                                        <p:cTn id="147" dur="1" fill="hold">
                                          <p:stCondLst>
                                            <p:cond delay="0"/>
                                          </p:stCondLst>
                                        </p:cTn>
                                        <p:tgtEl>
                                          <p:spTgt spid="133"/>
                                        </p:tgtEl>
                                        <p:attrNameLst>
                                          <p:attrName>style.visibility</p:attrName>
                                        </p:attrNameLst>
                                      </p:cBhvr>
                                      <p:to>
                                        <p:strVal val="visible"/>
                                      </p:to>
                                    </p:set>
                                    <p:animEffect transition="in" filter="dissolve">
                                      <p:cBhvr>
                                        <p:cTn id="148" dur="500"/>
                                        <p:tgtEl>
                                          <p:spTgt spid="133"/>
                                        </p:tgtEl>
                                      </p:cBhvr>
                                    </p:animEffect>
                                  </p:childTnLst>
                                </p:cTn>
                              </p:par>
                              <p:par>
                                <p:cTn id="149" presetID="9" presetClass="entr" presetSubtype="0" fill="hold" grpId="0" nodeType="withEffect">
                                  <p:stCondLst>
                                    <p:cond delay="0"/>
                                  </p:stCondLst>
                                  <p:childTnLst>
                                    <p:set>
                                      <p:cBhvr>
                                        <p:cTn id="150" dur="1" fill="hold">
                                          <p:stCondLst>
                                            <p:cond delay="0"/>
                                          </p:stCondLst>
                                        </p:cTn>
                                        <p:tgtEl>
                                          <p:spTgt spid="67"/>
                                        </p:tgtEl>
                                        <p:attrNameLst>
                                          <p:attrName>style.visibility</p:attrName>
                                        </p:attrNameLst>
                                      </p:cBhvr>
                                      <p:to>
                                        <p:strVal val="visible"/>
                                      </p:to>
                                    </p:set>
                                    <p:animEffect transition="in" filter="dissolve">
                                      <p:cBhvr>
                                        <p:cTn id="151" dur="500"/>
                                        <p:tgtEl>
                                          <p:spTgt spid="67"/>
                                        </p:tgtEl>
                                      </p:cBhvr>
                                    </p:animEffect>
                                  </p:childTnLst>
                                </p:cTn>
                              </p:par>
                              <p:par>
                                <p:cTn id="152" presetID="9" presetClass="entr" presetSubtype="0" fill="hold" grpId="0" nodeType="withEffect">
                                  <p:stCondLst>
                                    <p:cond delay="0"/>
                                  </p:stCondLst>
                                  <p:childTnLst>
                                    <p:set>
                                      <p:cBhvr>
                                        <p:cTn id="153" dur="1" fill="hold">
                                          <p:stCondLst>
                                            <p:cond delay="0"/>
                                          </p:stCondLst>
                                        </p:cTn>
                                        <p:tgtEl>
                                          <p:spTgt spid="138"/>
                                        </p:tgtEl>
                                        <p:attrNameLst>
                                          <p:attrName>style.visibility</p:attrName>
                                        </p:attrNameLst>
                                      </p:cBhvr>
                                      <p:to>
                                        <p:strVal val="visible"/>
                                      </p:to>
                                    </p:set>
                                    <p:animEffect transition="in" filter="dissolve">
                                      <p:cBhvr>
                                        <p:cTn id="154" dur="500"/>
                                        <p:tgtEl>
                                          <p:spTgt spid="138"/>
                                        </p:tgtEl>
                                      </p:cBhvr>
                                    </p:animEffect>
                                  </p:childTnLst>
                                </p:cTn>
                              </p:par>
                              <p:par>
                                <p:cTn id="155" presetID="9" presetClass="entr" presetSubtype="0" fill="hold" grpId="0" nodeType="withEffect">
                                  <p:stCondLst>
                                    <p:cond delay="0"/>
                                  </p:stCondLst>
                                  <p:childTnLst>
                                    <p:set>
                                      <p:cBhvr>
                                        <p:cTn id="156" dur="1" fill="hold">
                                          <p:stCondLst>
                                            <p:cond delay="0"/>
                                          </p:stCondLst>
                                        </p:cTn>
                                        <p:tgtEl>
                                          <p:spTgt spid="134"/>
                                        </p:tgtEl>
                                        <p:attrNameLst>
                                          <p:attrName>style.visibility</p:attrName>
                                        </p:attrNameLst>
                                      </p:cBhvr>
                                      <p:to>
                                        <p:strVal val="visible"/>
                                      </p:to>
                                    </p:set>
                                    <p:animEffect transition="in" filter="dissolve">
                                      <p:cBhvr>
                                        <p:cTn id="157" dur="500"/>
                                        <p:tgtEl>
                                          <p:spTgt spid="134"/>
                                        </p:tgtEl>
                                      </p:cBhvr>
                                    </p:animEffect>
                                  </p:childTnLst>
                                </p:cTn>
                              </p:par>
                              <p:par>
                                <p:cTn id="158" presetID="9" presetClass="entr" presetSubtype="0" fill="hold" grpId="0" nodeType="withEffect">
                                  <p:stCondLst>
                                    <p:cond delay="0"/>
                                  </p:stCondLst>
                                  <p:childTnLst>
                                    <p:set>
                                      <p:cBhvr>
                                        <p:cTn id="159" dur="1" fill="hold">
                                          <p:stCondLst>
                                            <p:cond delay="0"/>
                                          </p:stCondLst>
                                        </p:cTn>
                                        <p:tgtEl>
                                          <p:spTgt spid="57"/>
                                        </p:tgtEl>
                                        <p:attrNameLst>
                                          <p:attrName>style.visibility</p:attrName>
                                        </p:attrNameLst>
                                      </p:cBhvr>
                                      <p:to>
                                        <p:strVal val="visible"/>
                                      </p:to>
                                    </p:set>
                                    <p:animEffect transition="in" filter="dissolve">
                                      <p:cBhvr>
                                        <p:cTn id="160" dur="500"/>
                                        <p:tgtEl>
                                          <p:spTgt spid="57"/>
                                        </p:tgtEl>
                                      </p:cBhvr>
                                    </p:animEffect>
                                  </p:childTnLst>
                                </p:cTn>
                              </p:par>
                              <p:par>
                                <p:cTn id="161" presetID="9" presetClass="entr" presetSubtype="0" fill="hold" nodeType="withEffect">
                                  <p:stCondLst>
                                    <p:cond delay="0"/>
                                  </p:stCondLst>
                                  <p:childTnLst>
                                    <p:set>
                                      <p:cBhvr>
                                        <p:cTn id="162" dur="1" fill="hold">
                                          <p:stCondLst>
                                            <p:cond delay="0"/>
                                          </p:stCondLst>
                                        </p:cTn>
                                        <p:tgtEl>
                                          <p:spTgt spid="80"/>
                                        </p:tgtEl>
                                        <p:attrNameLst>
                                          <p:attrName>style.visibility</p:attrName>
                                        </p:attrNameLst>
                                      </p:cBhvr>
                                      <p:to>
                                        <p:strVal val="visible"/>
                                      </p:to>
                                    </p:set>
                                    <p:animEffect transition="in" filter="dissolve">
                                      <p:cBhvr>
                                        <p:cTn id="163" dur="500"/>
                                        <p:tgtEl>
                                          <p:spTgt spid="80"/>
                                        </p:tgtEl>
                                      </p:cBhvr>
                                    </p:animEffect>
                                  </p:childTnLst>
                                </p:cTn>
                              </p:par>
                              <p:par>
                                <p:cTn id="164" presetID="9" presetClass="entr" presetSubtype="0" fill="hold" grpId="0" nodeType="withEffect">
                                  <p:stCondLst>
                                    <p:cond delay="0"/>
                                  </p:stCondLst>
                                  <p:childTnLst>
                                    <p:set>
                                      <p:cBhvr>
                                        <p:cTn id="165" dur="1" fill="hold">
                                          <p:stCondLst>
                                            <p:cond delay="0"/>
                                          </p:stCondLst>
                                        </p:cTn>
                                        <p:tgtEl>
                                          <p:spTgt spid="81"/>
                                        </p:tgtEl>
                                        <p:attrNameLst>
                                          <p:attrName>style.visibility</p:attrName>
                                        </p:attrNameLst>
                                      </p:cBhvr>
                                      <p:to>
                                        <p:strVal val="visible"/>
                                      </p:to>
                                    </p:set>
                                    <p:animEffect transition="in" filter="dissolve">
                                      <p:cBhvr>
                                        <p:cTn id="166" dur="500"/>
                                        <p:tgtEl>
                                          <p:spTgt spid="81"/>
                                        </p:tgtEl>
                                      </p:cBhvr>
                                    </p:animEffect>
                                  </p:childTnLst>
                                </p:cTn>
                              </p:par>
                              <p:par>
                                <p:cTn id="167" presetID="9" presetClass="entr" presetSubtype="0" fill="hold" grpId="0" nodeType="withEffect">
                                  <p:stCondLst>
                                    <p:cond delay="0"/>
                                  </p:stCondLst>
                                  <p:childTnLst>
                                    <p:set>
                                      <p:cBhvr>
                                        <p:cTn id="168" dur="1" fill="hold">
                                          <p:stCondLst>
                                            <p:cond delay="0"/>
                                          </p:stCondLst>
                                        </p:cTn>
                                        <p:tgtEl>
                                          <p:spTgt spid="84"/>
                                        </p:tgtEl>
                                        <p:attrNameLst>
                                          <p:attrName>style.visibility</p:attrName>
                                        </p:attrNameLst>
                                      </p:cBhvr>
                                      <p:to>
                                        <p:strVal val="visible"/>
                                      </p:to>
                                    </p:set>
                                    <p:animEffect transition="in" filter="dissolve">
                                      <p:cBhvr>
                                        <p:cTn id="169" dur="500"/>
                                        <p:tgtEl>
                                          <p:spTgt spid="84"/>
                                        </p:tgtEl>
                                      </p:cBhvr>
                                    </p:animEffect>
                                  </p:childTnLst>
                                </p:cTn>
                              </p:par>
                            </p:childTnLst>
                          </p:cTn>
                        </p:par>
                      </p:childTnLst>
                    </p:cTn>
                  </p:par>
                  <p:par>
                    <p:cTn id="170" fill="hold">
                      <p:stCondLst>
                        <p:cond delay="indefinite"/>
                      </p:stCondLst>
                      <p:childTnLst>
                        <p:par>
                          <p:cTn id="171" fill="hold">
                            <p:stCondLst>
                              <p:cond delay="0"/>
                            </p:stCondLst>
                            <p:childTnLst>
                              <p:par>
                                <p:cTn id="172" presetID="9" presetClass="entr" presetSubtype="0" fill="hold" grpId="0" nodeType="clickEffect">
                                  <p:stCondLst>
                                    <p:cond delay="0"/>
                                  </p:stCondLst>
                                  <p:childTnLst>
                                    <p:set>
                                      <p:cBhvr>
                                        <p:cTn id="173" dur="1" fill="hold">
                                          <p:stCondLst>
                                            <p:cond delay="0"/>
                                          </p:stCondLst>
                                        </p:cTn>
                                        <p:tgtEl>
                                          <p:spTgt spid="130"/>
                                        </p:tgtEl>
                                        <p:attrNameLst>
                                          <p:attrName>style.visibility</p:attrName>
                                        </p:attrNameLst>
                                      </p:cBhvr>
                                      <p:to>
                                        <p:strVal val="visible"/>
                                      </p:to>
                                    </p:set>
                                    <p:animEffect transition="in" filter="dissolve">
                                      <p:cBhvr>
                                        <p:cTn id="174" dur="500"/>
                                        <p:tgtEl>
                                          <p:spTgt spid="130"/>
                                        </p:tgtEl>
                                      </p:cBhvr>
                                    </p:animEffect>
                                  </p:childTnLst>
                                </p:cTn>
                              </p:par>
                              <p:par>
                                <p:cTn id="175" presetID="9" presetClass="entr" presetSubtype="0" fill="hold" grpId="0" nodeType="withEffect">
                                  <p:stCondLst>
                                    <p:cond delay="0"/>
                                  </p:stCondLst>
                                  <p:childTnLst>
                                    <p:set>
                                      <p:cBhvr>
                                        <p:cTn id="176" dur="1" fill="hold">
                                          <p:stCondLst>
                                            <p:cond delay="0"/>
                                          </p:stCondLst>
                                        </p:cTn>
                                        <p:tgtEl>
                                          <p:spTgt spid="129"/>
                                        </p:tgtEl>
                                        <p:attrNameLst>
                                          <p:attrName>style.visibility</p:attrName>
                                        </p:attrNameLst>
                                      </p:cBhvr>
                                      <p:to>
                                        <p:strVal val="visible"/>
                                      </p:to>
                                    </p:set>
                                    <p:animEffect transition="in" filter="dissolve">
                                      <p:cBhvr>
                                        <p:cTn id="177" dur="500"/>
                                        <p:tgtEl>
                                          <p:spTgt spid="129"/>
                                        </p:tgtEl>
                                      </p:cBhvr>
                                    </p:animEffect>
                                  </p:childTnLst>
                                </p:cTn>
                              </p:par>
                              <p:par>
                                <p:cTn id="178" presetID="9" presetClass="entr" presetSubtype="0" fill="hold" grpId="0" nodeType="withEffect">
                                  <p:stCondLst>
                                    <p:cond delay="0"/>
                                  </p:stCondLst>
                                  <p:childTnLst>
                                    <p:set>
                                      <p:cBhvr>
                                        <p:cTn id="179" dur="1" fill="hold">
                                          <p:stCondLst>
                                            <p:cond delay="0"/>
                                          </p:stCondLst>
                                        </p:cTn>
                                        <p:tgtEl>
                                          <p:spTgt spid="88"/>
                                        </p:tgtEl>
                                        <p:attrNameLst>
                                          <p:attrName>style.visibility</p:attrName>
                                        </p:attrNameLst>
                                      </p:cBhvr>
                                      <p:to>
                                        <p:strVal val="visible"/>
                                      </p:to>
                                    </p:set>
                                    <p:animEffect transition="in" filter="dissolve">
                                      <p:cBhvr>
                                        <p:cTn id="180" dur="500"/>
                                        <p:tgtEl>
                                          <p:spTgt spid="88"/>
                                        </p:tgtEl>
                                      </p:cBhvr>
                                    </p:animEffect>
                                  </p:childTnLst>
                                </p:cTn>
                              </p:par>
                              <p:par>
                                <p:cTn id="181" presetID="9" presetClass="entr" presetSubtype="0" fill="hold" grpId="0" nodeType="withEffect">
                                  <p:stCondLst>
                                    <p:cond delay="0"/>
                                  </p:stCondLst>
                                  <p:childTnLst>
                                    <p:set>
                                      <p:cBhvr>
                                        <p:cTn id="182" dur="1" fill="hold">
                                          <p:stCondLst>
                                            <p:cond delay="0"/>
                                          </p:stCondLst>
                                        </p:cTn>
                                        <p:tgtEl>
                                          <p:spTgt spid="87"/>
                                        </p:tgtEl>
                                        <p:attrNameLst>
                                          <p:attrName>style.visibility</p:attrName>
                                        </p:attrNameLst>
                                      </p:cBhvr>
                                      <p:to>
                                        <p:strVal val="visible"/>
                                      </p:to>
                                    </p:set>
                                    <p:animEffect transition="in" filter="dissolve">
                                      <p:cBhvr>
                                        <p:cTn id="183" dur="500"/>
                                        <p:tgtEl>
                                          <p:spTgt spid="87"/>
                                        </p:tgtEl>
                                      </p:cBhvr>
                                    </p:animEffect>
                                  </p:childTnLst>
                                </p:cTn>
                              </p:par>
                              <p:par>
                                <p:cTn id="184" presetID="9" presetClass="entr" presetSubtype="0" fill="hold" grpId="0" nodeType="withEffect">
                                  <p:stCondLst>
                                    <p:cond delay="0"/>
                                  </p:stCondLst>
                                  <p:childTnLst>
                                    <p:set>
                                      <p:cBhvr>
                                        <p:cTn id="185" dur="1" fill="hold">
                                          <p:stCondLst>
                                            <p:cond delay="0"/>
                                          </p:stCondLst>
                                        </p:cTn>
                                        <p:tgtEl>
                                          <p:spTgt spid="86"/>
                                        </p:tgtEl>
                                        <p:attrNameLst>
                                          <p:attrName>style.visibility</p:attrName>
                                        </p:attrNameLst>
                                      </p:cBhvr>
                                      <p:to>
                                        <p:strVal val="visible"/>
                                      </p:to>
                                    </p:set>
                                    <p:animEffect transition="in" filter="dissolve">
                                      <p:cBhvr>
                                        <p:cTn id="186" dur="500"/>
                                        <p:tgtEl>
                                          <p:spTgt spid="86"/>
                                        </p:tgtEl>
                                      </p:cBhvr>
                                    </p:animEffect>
                                  </p:childTnLst>
                                </p:cTn>
                              </p:par>
                              <p:par>
                                <p:cTn id="187" presetID="9" presetClass="entr" presetSubtype="0" fill="hold" grpId="0" nodeType="withEffect">
                                  <p:stCondLst>
                                    <p:cond delay="0"/>
                                  </p:stCondLst>
                                  <p:childTnLst>
                                    <p:set>
                                      <p:cBhvr>
                                        <p:cTn id="188" dur="1" fill="hold">
                                          <p:stCondLst>
                                            <p:cond delay="0"/>
                                          </p:stCondLst>
                                        </p:cTn>
                                        <p:tgtEl>
                                          <p:spTgt spid="91"/>
                                        </p:tgtEl>
                                        <p:attrNameLst>
                                          <p:attrName>style.visibility</p:attrName>
                                        </p:attrNameLst>
                                      </p:cBhvr>
                                      <p:to>
                                        <p:strVal val="visible"/>
                                      </p:to>
                                    </p:set>
                                    <p:animEffect transition="in" filter="dissolve">
                                      <p:cBhvr>
                                        <p:cTn id="189" dur="500"/>
                                        <p:tgtEl>
                                          <p:spTgt spid="91"/>
                                        </p:tgtEl>
                                      </p:cBhvr>
                                    </p:animEffect>
                                  </p:childTnLst>
                                </p:cTn>
                              </p:par>
                              <p:par>
                                <p:cTn id="190" presetID="9" presetClass="entr" presetSubtype="0" fill="hold" grpId="0" nodeType="withEffect">
                                  <p:stCondLst>
                                    <p:cond delay="0"/>
                                  </p:stCondLst>
                                  <p:childTnLst>
                                    <p:set>
                                      <p:cBhvr>
                                        <p:cTn id="191" dur="1" fill="hold">
                                          <p:stCondLst>
                                            <p:cond delay="0"/>
                                          </p:stCondLst>
                                        </p:cTn>
                                        <p:tgtEl>
                                          <p:spTgt spid="85"/>
                                        </p:tgtEl>
                                        <p:attrNameLst>
                                          <p:attrName>style.visibility</p:attrName>
                                        </p:attrNameLst>
                                      </p:cBhvr>
                                      <p:to>
                                        <p:strVal val="visible"/>
                                      </p:to>
                                    </p:set>
                                    <p:animEffect transition="in" filter="dissolve">
                                      <p:cBhvr>
                                        <p:cTn id="192" dur="500"/>
                                        <p:tgtEl>
                                          <p:spTgt spid="85"/>
                                        </p:tgtEl>
                                      </p:cBhvr>
                                    </p:animEffect>
                                  </p:childTnLst>
                                </p:cTn>
                              </p:par>
                              <p:par>
                                <p:cTn id="193" presetID="9" presetClass="entr" presetSubtype="0" fill="hold" grpId="0" nodeType="withEffect">
                                  <p:stCondLst>
                                    <p:cond delay="0"/>
                                  </p:stCondLst>
                                  <p:childTnLst>
                                    <p:set>
                                      <p:cBhvr>
                                        <p:cTn id="194" dur="1" fill="hold">
                                          <p:stCondLst>
                                            <p:cond delay="0"/>
                                          </p:stCondLst>
                                        </p:cTn>
                                        <p:tgtEl>
                                          <p:spTgt spid="139"/>
                                        </p:tgtEl>
                                        <p:attrNameLst>
                                          <p:attrName>style.visibility</p:attrName>
                                        </p:attrNameLst>
                                      </p:cBhvr>
                                      <p:to>
                                        <p:strVal val="visible"/>
                                      </p:to>
                                    </p:set>
                                    <p:animEffect transition="in" filter="dissolve">
                                      <p:cBhvr>
                                        <p:cTn id="195" dur="500"/>
                                        <p:tgtEl>
                                          <p:spTgt spid="139"/>
                                        </p:tgtEl>
                                      </p:cBhvr>
                                    </p:animEffect>
                                  </p:childTnLst>
                                </p:cTn>
                              </p:par>
                              <p:par>
                                <p:cTn id="196" presetID="9" presetClass="entr" presetSubtype="0" fill="hold" grpId="0" nodeType="withEffect">
                                  <p:stCondLst>
                                    <p:cond delay="0"/>
                                  </p:stCondLst>
                                  <p:childTnLst>
                                    <p:set>
                                      <p:cBhvr>
                                        <p:cTn id="197" dur="1" fill="hold">
                                          <p:stCondLst>
                                            <p:cond delay="0"/>
                                          </p:stCondLst>
                                        </p:cTn>
                                        <p:tgtEl>
                                          <p:spTgt spid="89"/>
                                        </p:tgtEl>
                                        <p:attrNameLst>
                                          <p:attrName>style.visibility</p:attrName>
                                        </p:attrNameLst>
                                      </p:cBhvr>
                                      <p:to>
                                        <p:strVal val="visible"/>
                                      </p:to>
                                    </p:set>
                                    <p:animEffect transition="in" filter="dissolve">
                                      <p:cBhvr>
                                        <p:cTn id="198" dur="500"/>
                                        <p:tgtEl>
                                          <p:spTgt spid="89"/>
                                        </p:tgtEl>
                                      </p:cBhvr>
                                    </p:animEffect>
                                  </p:childTnLst>
                                </p:cTn>
                              </p:par>
                              <p:par>
                                <p:cTn id="199" presetID="9" presetClass="entr" presetSubtype="0" fill="hold" grpId="0" nodeType="withEffect">
                                  <p:stCondLst>
                                    <p:cond delay="0"/>
                                  </p:stCondLst>
                                  <p:childTnLst>
                                    <p:set>
                                      <p:cBhvr>
                                        <p:cTn id="200" dur="1" fill="hold">
                                          <p:stCondLst>
                                            <p:cond delay="0"/>
                                          </p:stCondLst>
                                        </p:cTn>
                                        <p:tgtEl>
                                          <p:spTgt spid="92"/>
                                        </p:tgtEl>
                                        <p:attrNameLst>
                                          <p:attrName>style.visibility</p:attrName>
                                        </p:attrNameLst>
                                      </p:cBhvr>
                                      <p:to>
                                        <p:strVal val="visible"/>
                                      </p:to>
                                    </p:set>
                                    <p:animEffect transition="in" filter="dissolve">
                                      <p:cBhvr>
                                        <p:cTn id="201" dur="500"/>
                                        <p:tgtEl>
                                          <p:spTgt spid="92"/>
                                        </p:tgtEl>
                                      </p:cBhvr>
                                    </p:animEffect>
                                  </p:childTnLst>
                                </p:cTn>
                              </p:par>
                              <p:par>
                                <p:cTn id="202" presetID="9" presetClass="entr" presetSubtype="0" fill="hold" grpId="0" nodeType="withEffect">
                                  <p:stCondLst>
                                    <p:cond delay="0"/>
                                  </p:stCondLst>
                                  <p:childTnLst>
                                    <p:set>
                                      <p:cBhvr>
                                        <p:cTn id="203" dur="1" fill="hold">
                                          <p:stCondLst>
                                            <p:cond delay="0"/>
                                          </p:stCondLst>
                                        </p:cTn>
                                        <p:tgtEl>
                                          <p:spTgt spid="128"/>
                                        </p:tgtEl>
                                        <p:attrNameLst>
                                          <p:attrName>style.visibility</p:attrName>
                                        </p:attrNameLst>
                                      </p:cBhvr>
                                      <p:to>
                                        <p:strVal val="visible"/>
                                      </p:to>
                                    </p:set>
                                    <p:animEffect transition="in" filter="dissolve">
                                      <p:cBhvr>
                                        <p:cTn id="204" dur="500"/>
                                        <p:tgtEl>
                                          <p:spTgt spid="128"/>
                                        </p:tgtEl>
                                      </p:cBhvr>
                                    </p:animEffect>
                                  </p:childTnLst>
                                </p:cTn>
                              </p:par>
                              <p:par>
                                <p:cTn id="205" presetID="9" presetClass="entr" presetSubtype="0" fill="hold" grpId="0" nodeType="withEffect">
                                  <p:stCondLst>
                                    <p:cond delay="0"/>
                                  </p:stCondLst>
                                  <p:childTnLst>
                                    <p:set>
                                      <p:cBhvr>
                                        <p:cTn id="206" dur="1" fill="hold">
                                          <p:stCondLst>
                                            <p:cond delay="0"/>
                                          </p:stCondLst>
                                        </p:cTn>
                                        <p:tgtEl>
                                          <p:spTgt spid="127"/>
                                        </p:tgtEl>
                                        <p:attrNameLst>
                                          <p:attrName>style.visibility</p:attrName>
                                        </p:attrNameLst>
                                      </p:cBhvr>
                                      <p:to>
                                        <p:strVal val="visible"/>
                                      </p:to>
                                    </p:set>
                                    <p:animEffect transition="in" filter="dissolve">
                                      <p:cBhvr>
                                        <p:cTn id="207" dur="500"/>
                                        <p:tgtEl>
                                          <p:spTgt spid="127"/>
                                        </p:tgtEl>
                                      </p:cBhvr>
                                    </p:animEffect>
                                  </p:childTnLst>
                                </p:cTn>
                              </p:par>
                              <p:par>
                                <p:cTn id="208" presetID="9" presetClass="entr" presetSubtype="0" fill="hold" grpId="0" nodeType="withEffect">
                                  <p:stCondLst>
                                    <p:cond delay="0"/>
                                  </p:stCondLst>
                                  <p:childTnLst>
                                    <p:set>
                                      <p:cBhvr>
                                        <p:cTn id="209" dur="1" fill="hold">
                                          <p:stCondLst>
                                            <p:cond delay="0"/>
                                          </p:stCondLst>
                                        </p:cTn>
                                        <p:tgtEl>
                                          <p:spTgt spid="93"/>
                                        </p:tgtEl>
                                        <p:attrNameLst>
                                          <p:attrName>style.visibility</p:attrName>
                                        </p:attrNameLst>
                                      </p:cBhvr>
                                      <p:to>
                                        <p:strVal val="visible"/>
                                      </p:to>
                                    </p:set>
                                    <p:animEffect transition="in" filter="dissolve">
                                      <p:cBhvr>
                                        <p:cTn id="210" dur="500"/>
                                        <p:tgtEl>
                                          <p:spTgt spid="93"/>
                                        </p:tgtEl>
                                      </p:cBhvr>
                                    </p:animEffect>
                                  </p:childTnLst>
                                </p:cTn>
                              </p:par>
                              <p:par>
                                <p:cTn id="211" presetID="9" presetClass="entr" presetSubtype="0" fill="hold" grpId="0" nodeType="withEffect">
                                  <p:stCondLst>
                                    <p:cond delay="0"/>
                                  </p:stCondLst>
                                  <p:childTnLst>
                                    <p:set>
                                      <p:cBhvr>
                                        <p:cTn id="212" dur="1" fill="hold">
                                          <p:stCondLst>
                                            <p:cond delay="0"/>
                                          </p:stCondLst>
                                        </p:cTn>
                                        <p:tgtEl>
                                          <p:spTgt spid="90"/>
                                        </p:tgtEl>
                                        <p:attrNameLst>
                                          <p:attrName>style.visibility</p:attrName>
                                        </p:attrNameLst>
                                      </p:cBhvr>
                                      <p:to>
                                        <p:strVal val="visible"/>
                                      </p:to>
                                    </p:set>
                                    <p:animEffect transition="in" filter="dissolve">
                                      <p:cBhvr>
                                        <p:cTn id="213" dur="500"/>
                                        <p:tgtEl>
                                          <p:spTgt spid="90"/>
                                        </p:tgtEl>
                                      </p:cBhvr>
                                    </p:animEffect>
                                  </p:childTnLst>
                                </p:cTn>
                              </p:par>
                              <p:par>
                                <p:cTn id="214" presetID="9" presetClass="entr" presetSubtype="0" fill="hold" grpId="0" nodeType="withEffect">
                                  <p:stCondLst>
                                    <p:cond delay="0"/>
                                  </p:stCondLst>
                                  <p:childTnLst>
                                    <p:set>
                                      <p:cBhvr>
                                        <p:cTn id="215" dur="1" fill="hold">
                                          <p:stCondLst>
                                            <p:cond delay="0"/>
                                          </p:stCondLst>
                                        </p:cTn>
                                        <p:tgtEl>
                                          <p:spTgt spid="94"/>
                                        </p:tgtEl>
                                        <p:attrNameLst>
                                          <p:attrName>style.visibility</p:attrName>
                                        </p:attrNameLst>
                                      </p:cBhvr>
                                      <p:to>
                                        <p:strVal val="visible"/>
                                      </p:to>
                                    </p:set>
                                    <p:animEffect transition="in" filter="dissolve">
                                      <p:cBhvr>
                                        <p:cTn id="216" dur="500"/>
                                        <p:tgtEl>
                                          <p:spTgt spid="94"/>
                                        </p:tgtEl>
                                      </p:cBhvr>
                                    </p:animEffect>
                                  </p:childTnLst>
                                </p:cTn>
                              </p:par>
                              <p:par>
                                <p:cTn id="217" presetID="9" presetClass="entr" presetSubtype="0" fill="hold" grpId="0" nodeType="withEffect">
                                  <p:stCondLst>
                                    <p:cond delay="0"/>
                                  </p:stCondLst>
                                  <p:childTnLst>
                                    <p:set>
                                      <p:cBhvr>
                                        <p:cTn id="218" dur="1" fill="hold">
                                          <p:stCondLst>
                                            <p:cond delay="0"/>
                                          </p:stCondLst>
                                        </p:cTn>
                                        <p:tgtEl>
                                          <p:spTgt spid="150"/>
                                        </p:tgtEl>
                                        <p:attrNameLst>
                                          <p:attrName>style.visibility</p:attrName>
                                        </p:attrNameLst>
                                      </p:cBhvr>
                                      <p:to>
                                        <p:strVal val="visible"/>
                                      </p:to>
                                    </p:set>
                                    <p:animEffect transition="in" filter="dissolve">
                                      <p:cBhvr>
                                        <p:cTn id="219" dur="500"/>
                                        <p:tgtEl>
                                          <p:spTgt spid="150"/>
                                        </p:tgtEl>
                                      </p:cBhvr>
                                    </p:animEffect>
                                  </p:childTnLst>
                                </p:cTn>
                              </p:par>
                              <p:par>
                                <p:cTn id="220" presetID="9" presetClass="entr" presetSubtype="0" fill="hold" grpId="0" nodeType="withEffect">
                                  <p:stCondLst>
                                    <p:cond delay="0"/>
                                  </p:stCondLst>
                                  <p:childTnLst>
                                    <p:set>
                                      <p:cBhvr>
                                        <p:cTn id="221" dur="1" fill="hold">
                                          <p:stCondLst>
                                            <p:cond delay="0"/>
                                          </p:stCondLst>
                                        </p:cTn>
                                        <p:tgtEl>
                                          <p:spTgt spid="151"/>
                                        </p:tgtEl>
                                        <p:attrNameLst>
                                          <p:attrName>style.visibility</p:attrName>
                                        </p:attrNameLst>
                                      </p:cBhvr>
                                      <p:to>
                                        <p:strVal val="visible"/>
                                      </p:to>
                                    </p:set>
                                    <p:animEffect transition="in" filter="dissolve">
                                      <p:cBhvr>
                                        <p:cTn id="222" dur="500"/>
                                        <p:tgtEl>
                                          <p:spTgt spid="151"/>
                                        </p:tgtEl>
                                      </p:cBhvr>
                                    </p:animEffect>
                                  </p:childTnLst>
                                </p:cTn>
                              </p:par>
                              <p:par>
                                <p:cTn id="223" presetID="9" presetClass="entr" presetSubtype="0" fill="hold" grpId="0" nodeType="withEffect">
                                  <p:stCondLst>
                                    <p:cond delay="0"/>
                                  </p:stCondLst>
                                  <p:childTnLst>
                                    <p:set>
                                      <p:cBhvr>
                                        <p:cTn id="224" dur="1" fill="hold">
                                          <p:stCondLst>
                                            <p:cond delay="0"/>
                                          </p:stCondLst>
                                        </p:cTn>
                                        <p:tgtEl>
                                          <p:spTgt spid="97"/>
                                        </p:tgtEl>
                                        <p:attrNameLst>
                                          <p:attrName>style.visibility</p:attrName>
                                        </p:attrNameLst>
                                      </p:cBhvr>
                                      <p:to>
                                        <p:strVal val="visible"/>
                                      </p:to>
                                    </p:set>
                                    <p:animEffect transition="in" filter="dissolve">
                                      <p:cBhvr>
                                        <p:cTn id="225" dur="500"/>
                                        <p:tgtEl>
                                          <p:spTgt spid="97"/>
                                        </p:tgtEl>
                                      </p:cBhvr>
                                    </p:animEffect>
                                  </p:childTnLst>
                                </p:cTn>
                              </p:par>
                              <p:par>
                                <p:cTn id="226" presetID="9" presetClass="entr" presetSubtype="0" fill="hold" grpId="0" nodeType="withEffect">
                                  <p:stCondLst>
                                    <p:cond delay="0"/>
                                  </p:stCondLst>
                                  <p:childTnLst>
                                    <p:set>
                                      <p:cBhvr>
                                        <p:cTn id="227" dur="1" fill="hold">
                                          <p:stCondLst>
                                            <p:cond delay="0"/>
                                          </p:stCondLst>
                                        </p:cTn>
                                        <p:tgtEl>
                                          <p:spTgt spid="98"/>
                                        </p:tgtEl>
                                        <p:attrNameLst>
                                          <p:attrName>style.visibility</p:attrName>
                                        </p:attrNameLst>
                                      </p:cBhvr>
                                      <p:to>
                                        <p:strVal val="visible"/>
                                      </p:to>
                                    </p:set>
                                    <p:animEffect transition="in" filter="dissolve">
                                      <p:cBhvr>
                                        <p:cTn id="228" dur="500"/>
                                        <p:tgtEl>
                                          <p:spTgt spid="98"/>
                                        </p:tgtEl>
                                      </p:cBhvr>
                                    </p:animEffect>
                                  </p:childTnLst>
                                </p:cTn>
                              </p:par>
                              <p:par>
                                <p:cTn id="229" presetID="9" presetClass="entr" presetSubtype="0" fill="hold" nodeType="withEffect">
                                  <p:stCondLst>
                                    <p:cond delay="0"/>
                                  </p:stCondLst>
                                  <p:childTnLst>
                                    <p:set>
                                      <p:cBhvr>
                                        <p:cTn id="230" dur="1" fill="hold">
                                          <p:stCondLst>
                                            <p:cond delay="0"/>
                                          </p:stCondLst>
                                        </p:cTn>
                                        <p:tgtEl>
                                          <p:spTgt spid="96"/>
                                        </p:tgtEl>
                                        <p:attrNameLst>
                                          <p:attrName>style.visibility</p:attrName>
                                        </p:attrNameLst>
                                      </p:cBhvr>
                                      <p:to>
                                        <p:strVal val="visible"/>
                                      </p:to>
                                    </p:set>
                                    <p:animEffect transition="in" filter="dissolve">
                                      <p:cBhvr>
                                        <p:cTn id="231" dur="500"/>
                                        <p:tgtEl>
                                          <p:spTgt spid="96"/>
                                        </p:tgtEl>
                                      </p:cBhvr>
                                    </p:animEffect>
                                  </p:childTnLst>
                                </p:cTn>
                              </p:par>
                            </p:childTnLst>
                          </p:cTn>
                        </p:par>
                      </p:childTnLst>
                    </p:cTn>
                  </p:par>
                  <p:par>
                    <p:cTn id="232" fill="hold">
                      <p:stCondLst>
                        <p:cond delay="indefinite"/>
                      </p:stCondLst>
                      <p:childTnLst>
                        <p:par>
                          <p:cTn id="233" fill="hold">
                            <p:stCondLst>
                              <p:cond delay="0"/>
                            </p:stCondLst>
                            <p:childTnLst>
                              <p:par>
                                <p:cTn id="234" presetID="9" presetClass="entr" presetSubtype="0" fill="hold" grpId="0" nodeType="clickEffect">
                                  <p:stCondLst>
                                    <p:cond delay="0"/>
                                  </p:stCondLst>
                                  <p:childTnLst>
                                    <p:set>
                                      <p:cBhvr>
                                        <p:cTn id="235" dur="1" fill="hold">
                                          <p:stCondLst>
                                            <p:cond delay="0"/>
                                          </p:stCondLst>
                                        </p:cTn>
                                        <p:tgtEl>
                                          <p:spTgt spid="103"/>
                                        </p:tgtEl>
                                        <p:attrNameLst>
                                          <p:attrName>style.visibility</p:attrName>
                                        </p:attrNameLst>
                                      </p:cBhvr>
                                      <p:to>
                                        <p:strVal val="visible"/>
                                      </p:to>
                                    </p:set>
                                    <p:animEffect transition="in" filter="dissolve">
                                      <p:cBhvr>
                                        <p:cTn id="236" dur="500"/>
                                        <p:tgtEl>
                                          <p:spTgt spid="103"/>
                                        </p:tgtEl>
                                      </p:cBhvr>
                                    </p:animEffect>
                                  </p:childTnLst>
                                </p:cTn>
                              </p:par>
                              <p:par>
                                <p:cTn id="237" presetID="9" presetClass="entr" presetSubtype="0" fill="hold" grpId="0" nodeType="withEffect">
                                  <p:stCondLst>
                                    <p:cond delay="0"/>
                                  </p:stCondLst>
                                  <p:childTnLst>
                                    <p:set>
                                      <p:cBhvr>
                                        <p:cTn id="238" dur="1" fill="hold">
                                          <p:stCondLst>
                                            <p:cond delay="0"/>
                                          </p:stCondLst>
                                        </p:cTn>
                                        <p:tgtEl>
                                          <p:spTgt spid="101"/>
                                        </p:tgtEl>
                                        <p:attrNameLst>
                                          <p:attrName>style.visibility</p:attrName>
                                        </p:attrNameLst>
                                      </p:cBhvr>
                                      <p:to>
                                        <p:strVal val="visible"/>
                                      </p:to>
                                    </p:set>
                                    <p:animEffect transition="in" filter="dissolve">
                                      <p:cBhvr>
                                        <p:cTn id="239" dur="500"/>
                                        <p:tgtEl>
                                          <p:spTgt spid="101"/>
                                        </p:tgtEl>
                                      </p:cBhvr>
                                    </p:animEffect>
                                  </p:childTnLst>
                                </p:cTn>
                              </p:par>
                              <p:par>
                                <p:cTn id="240" presetID="9" presetClass="entr" presetSubtype="0" fill="hold" nodeType="withEffect">
                                  <p:stCondLst>
                                    <p:cond delay="0"/>
                                  </p:stCondLst>
                                  <p:childTnLst>
                                    <p:set>
                                      <p:cBhvr>
                                        <p:cTn id="241" dur="1" fill="hold">
                                          <p:stCondLst>
                                            <p:cond delay="0"/>
                                          </p:stCondLst>
                                        </p:cTn>
                                        <p:tgtEl>
                                          <p:spTgt spid="100"/>
                                        </p:tgtEl>
                                        <p:attrNameLst>
                                          <p:attrName>style.visibility</p:attrName>
                                        </p:attrNameLst>
                                      </p:cBhvr>
                                      <p:to>
                                        <p:strVal val="visible"/>
                                      </p:to>
                                    </p:set>
                                    <p:animEffect transition="in" filter="dissolve">
                                      <p:cBhvr>
                                        <p:cTn id="242" dur="500"/>
                                        <p:tgtEl>
                                          <p:spTgt spid="100"/>
                                        </p:tgtEl>
                                      </p:cBhvr>
                                    </p:animEffect>
                                  </p:childTnLst>
                                </p:cTn>
                              </p:par>
                              <p:par>
                                <p:cTn id="243" presetID="9" presetClass="entr" presetSubtype="0" fill="hold" grpId="0" nodeType="withEffect">
                                  <p:stCondLst>
                                    <p:cond delay="0"/>
                                  </p:stCondLst>
                                  <p:childTnLst>
                                    <p:set>
                                      <p:cBhvr>
                                        <p:cTn id="244" dur="1" fill="hold">
                                          <p:stCondLst>
                                            <p:cond delay="0"/>
                                          </p:stCondLst>
                                        </p:cTn>
                                        <p:tgtEl>
                                          <p:spTgt spid="70"/>
                                        </p:tgtEl>
                                        <p:attrNameLst>
                                          <p:attrName>style.visibility</p:attrName>
                                        </p:attrNameLst>
                                      </p:cBhvr>
                                      <p:to>
                                        <p:strVal val="visible"/>
                                      </p:to>
                                    </p:set>
                                    <p:animEffect transition="in" filter="dissolve">
                                      <p:cBhvr>
                                        <p:cTn id="245" dur="500"/>
                                        <p:tgtEl>
                                          <p:spTgt spid="70"/>
                                        </p:tgtEl>
                                      </p:cBhvr>
                                    </p:animEffect>
                                  </p:childTnLst>
                                </p:cTn>
                              </p:par>
                              <p:par>
                                <p:cTn id="246" presetID="9" presetClass="entr" presetSubtype="0" fill="hold" grpId="0" nodeType="withEffect">
                                  <p:stCondLst>
                                    <p:cond delay="0"/>
                                  </p:stCondLst>
                                  <p:childTnLst>
                                    <p:set>
                                      <p:cBhvr>
                                        <p:cTn id="247" dur="1" fill="hold">
                                          <p:stCondLst>
                                            <p:cond delay="0"/>
                                          </p:stCondLst>
                                        </p:cTn>
                                        <p:tgtEl>
                                          <p:spTgt spid="71"/>
                                        </p:tgtEl>
                                        <p:attrNameLst>
                                          <p:attrName>style.visibility</p:attrName>
                                        </p:attrNameLst>
                                      </p:cBhvr>
                                      <p:to>
                                        <p:strVal val="visible"/>
                                      </p:to>
                                    </p:set>
                                    <p:animEffect transition="in" filter="dissolve">
                                      <p:cBhvr>
                                        <p:cTn id="248" dur="500"/>
                                        <p:tgtEl>
                                          <p:spTgt spid="71"/>
                                        </p:tgtEl>
                                      </p:cBhvr>
                                    </p:animEffect>
                                  </p:childTnLst>
                                </p:cTn>
                              </p:par>
                              <p:par>
                                <p:cTn id="249" presetID="9" presetClass="entr" presetSubtype="0" fill="hold" grpId="0" nodeType="withEffect">
                                  <p:stCondLst>
                                    <p:cond delay="0"/>
                                  </p:stCondLst>
                                  <p:childTnLst>
                                    <p:set>
                                      <p:cBhvr>
                                        <p:cTn id="250" dur="1" fill="hold">
                                          <p:stCondLst>
                                            <p:cond delay="0"/>
                                          </p:stCondLst>
                                        </p:cTn>
                                        <p:tgtEl>
                                          <p:spTgt spid="72"/>
                                        </p:tgtEl>
                                        <p:attrNameLst>
                                          <p:attrName>style.visibility</p:attrName>
                                        </p:attrNameLst>
                                      </p:cBhvr>
                                      <p:to>
                                        <p:strVal val="visible"/>
                                      </p:to>
                                    </p:set>
                                    <p:animEffect transition="in" filter="dissolve">
                                      <p:cBhvr>
                                        <p:cTn id="251" dur="500"/>
                                        <p:tgtEl>
                                          <p:spTgt spid="72"/>
                                        </p:tgtEl>
                                      </p:cBhvr>
                                    </p:animEffect>
                                  </p:childTnLst>
                                </p:cTn>
                              </p:par>
                              <p:par>
                                <p:cTn id="252" presetID="9" presetClass="entr" presetSubtype="0" fill="hold" grpId="0" nodeType="withEffect">
                                  <p:stCondLst>
                                    <p:cond delay="0"/>
                                  </p:stCondLst>
                                  <p:childTnLst>
                                    <p:set>
                                      <p:cBhvr>
                                        <p:cTn id="253" dur="1" fill="hold">
                                          <p:stCondLst>
                                            <p:cond delay="0"/>
                                          </p:stCondLst>
                                        </p:cTn>
                                        <p:tgtEl>
                                          <p:spTgt spid="73"/>
                                        </p:tgtEl>
                                        <p:attrNameLst>
                                          <p:attrName>style.visibility</p:attrName>
                                        </p:attrNameLst>
                                      </p:cBhvr>
                                      <p:to>
                                        <p:strVal val="visible"/>
                                      </p:to>
                                    </p:set>
                                    <p:animEffect transition="in" filter="dissolve">
                                      <p:cBhvr>
                                        <p:cTn id="254" dur="500"/>
                                        <p:tgtEl>
                                          <p:spTgt spid="73"/>
                                        </p:tgtEl>
                                      </p:cBhvr>
                                    </p:animEffect>
                                  </p:childTnLst>
                                </p:cTn>
                              </p:par>
                              <p:par>
                                <p:cTn id="255" presetID="9" presetClass="entr" presetSubtype="0" fill="hold" grpId="0" nodeType="withEffect">
                                  <p:stCondLst>
                                    <p:cond delay="0"/>
                                  </p:stCondLst>
                                  <p:childTnLst>
                                    <p:set>
                                      <p:cBhvr>
                                        <p:cTn id="256" dur="1" fill="hold">
                                          <p:stCondLst>
                                            <p:cond delay="0"/>
                                          </p:stCondLst>
                                        </p:cTn>
                                        <p:tgtEl>
                                          <p:spTgt spid="74"/>
                                        </p:tgtEl>
                                        <p:attrNameLst>
                                          <p:attrName>style.visibility</p:attrName>
                                        </p:attrNameLst>
                                      </p:cBhvr>
                                      <p:to>
                                        <p:strVal val="visible"/>
                                      </p:to>
                                    </p:set>
                                    <p:animEffect transition="in" filter="dissolve">
                                      <p:cBhvr>
                                        <p:cTn id="257" dur="500"/>
                                        <p:tgtEl>
                                          <p:spTgt spid="74"/>
                                        </p:tgtEl>
                                      </p:cBhvr>
                                    </p:animEffect>
                                  </p:childTnLst>
                                </p:cTn>
                              </p:par>
                              <p:par>
                                <p:cTn id="258" presetID="9" presetClass="entr" presetSubtype="0" fill="hold" grpId="0" nodeType="withEffect">
                                  <p:stCondLst>
                                    <p:cond delay="0"/>
                                  </p:stCondLst>
                                  <p:childTnLst>
                                    <p:set>
                                      <p:cBhvr>
                                        <p:cTn id="259" dur="1" fill="hold">
                                          <p:stCondLst>
                                            <p:cond delay="0"/>
                                          </p:stCondLst>
                                        </p:cTn>
                                        <p:tgtEl>
                                          <p:spTgt spid="75"/>
                                        </p:tgtEl>
                                        <p:attrNameLst>
                                          <p:attrName>style.visibility</p:attrName>
                                        </p:attrNameLst>
                                      </p:cBhvr>
                                      <p:to>
                                        <p:strVal val="visible"/>
                                      </p:to>
                                    </p:set>
                                    <p:animEffect transition="in" filter="dissolve">
                                      <p:cBhvr>
                                        <p:cTn id="260" dur="500"/>
                                        <p:tgtEl>
                                          <p:spTgt spid="75"/>
                                        </p:tgtEl>
                                      </p:cBhvr>
                                    </p:animEffect>
                                  </p:childTnLst>
                                </p:cTn>
                              </p:par>
                              <p:par>
                                <p:cTn id="261" presetID="9" presetClass="entr" presetSubtype="0" fill="hold" grpId="0" nodeType="withEffect">
                                  <p:stCondLst>
                                    <p:cond delay="0"/>
                                  </p:stCondLst>
                                  <p:childTnLst>
                                    <p:set>
                                      <p:cBhvr>
                                        <p:cTn id="262" dur="1" fill="hold">
                                          <p:stCondLst>
                                            <p:cond delay="0"/>
                                          </p:stCondLst>
                                        </p:cTn>
                                        <p:tgtEl>
                                          <p:spTgt spid="76"/>
                                        </p:tgtEl>
                                        <p:attrNameLst>
                                          <p:attrName>style.visibility</p:attrName>
                                        </p:attrNameLst>
                                      </p:cBhvr>
                                      <p:to>
                                        <p:strVal val="visible"/>
                                      </p:to>
                                    </p:set>
                                    <p:animEffect transition="in" filter="dissolve">
                                      <p:cBhvr>
                                        <p:cTn id="263" dur="500"/>
                                        <p:tgtEl>
                                          <p:spTgt spid="76"/>
                                        </p:tgtEl>
                                      </p:cBhvr>
                                    </p:animEffect>
                                  </p:childTnLst>
                                </p:cTn>
                              </p:par>
                              <p:par>
                                <p:cTn id="264" presetID="9" presetClass="entr" presetSubtype="0" fill="hold" grpId="0" nodeType="withEffect">
                                  <p:stCondLst>
                                    <p:cond delay="0"/>
                                  </p:stCondLst>
                                  <p:childTnLst>
                                    <p:set>
                                      <p:cBhvr>
                                        <p:cTn id="265" dur="1" fill="hold">
                                          <p:stCondLst>
                                            <p:cond delay="0"/>
                                          </p:stCondLst>
                                        </p:cTn>
                                        <p:tgtEl>
                                          <p:spTgt spid="77"/>
                                        </p:tgtEl>
                                        <p:attrNameLst>
                                          <p:attrName>style.visibility</p:attrName>
                                        </p:attrNameLst>
                                      </p:cBhvr>
                                      <p:to>
                                        <p:strVal val="visible"/>
                                      </p:to>
                                    </p:set>
                                    <p:animEffect transition="in" filter="dissolve">
                                      <p:cBhvr>
                                        <p:cTn id="266" dur="500"/>
                                        <p:tgtEl>
                                          <p:spTgt spid="77"/>
                                        </p:tgtEl>
                                      </p:cBhvr>
                                    </p:animEffect>
                                  </p:childTnLst>
                                </p:cTn>
                              </p:par>
                              <p:par>
                                <p:cTn id="267" presetID="9" presetClass="entr" presetSubtype="0" fill="hold" grpId="0" nodeType="withEffect">
                                  <p:stCondLst>
                                    <p:cond delay="0"/>
                                  </p:stCondLst>
                                  <p:childTnLst>
                                    <p:set>
                                      <p:cBhvr>
                                        <p:cTn id="268" dur="1" fill="hold">
                                          <p:stCondLst>
                                            <p:cond delay="0"/>
                                          </p:stCondLst>
                                        </p:cTn>
                                        <p:tgtEl>
                                          <p:spTgt spid="78"/>
                                        </p:tgtEl>
                                        <p:attrNameLst>
                                          <p:attrName>style.visibility</p:attrName>
                                        </p:attrNameLst>
                                      </p:cBhvr>
                                      <p:to>
                                        <p:strVal val="visible"/>
                                      </p:to>
                                    </p:set>
                                    <p:animEffect transition="in" filter="dissolve">
                                      <p:cBhvr>
                                        <p:cTn id="269" dur="500"/>
                                        <p:tgtEl>
                                          <p:spTgt spid="78"/>
                                        </p:tgtEl>
                                      </p:cBhvr>
                                    </p:animEffect>
                                  </p:childTnLst>
                                </p:cTn>
                              </p:par>
                            </p:childTnLst>
                          </p:cTn>
                        </p:par>
                      </p:childTnLst>
                    </p:cTn>
                  </p:par>
                  <p:par>
                    <p:cTn id="270" fill="hold">
                      <p:stCondLst>
                        <p:cond delay="indefinite"/>
                      </p:stCondLst>
                      <p:childTnLst>
                        <p:par>
                          <p:cTn id="271" fill="hold">
                            <p:stCondLst>
                              <p:cond delay="0"/>
                            </p:stCondLst>
                            <p:childTnLst>
                              <p:par>
                                <p:cTn id="272" presetID="9" presetClass="entr" presetSubtype="0" fill="hold" nodeType="clickEffect">
                                  <p:stCondLst>
                                    <p:cond delay="0"/>
                                  </p:stCondLst>
                                  <p:childTnLst>
                                    <p:set>
                                      <p:cBhvr>
                                        <p:cTn id="273" dur="1" fill="hold">
                                          <p:stCondLst>
                                            <p:cond delay="0"/>
                                          </p:stCondLst>
                                        </p:cTn>
                                        <p:tgtEl>
                                          <p:spTgt spid="114"/>
                                        </p:tgtEl>
                                        <p:attrNameLst>
                                          <p:attrName>style.visibility</p:attrName>
                                        </p:attrNameLst>
                                      </p:cBhvr>
                                      <p:to>
                                        <p:strVal val="visible"/>
                                      </p:to>
                                    </p:set>
                                    <p:animEffect transition="in" filter="dissolve">
                                      <p:cBhvr>
                                        <p:cTn id="274" dur="500"/>
                                        <p:tgtEl>
                                          <p:spTgt spid="114"/>
                                        </p:tgtEl>
                                      </p:cBhvr>
                                    </p:animEffect>
                                  </p:childTnLst>
                                </p:cTn>
                              </p:par>
                              <p:par>
                                <p:cTn id="275" presetID="9" presetClass="entr" presetSubtype="0" fill="hold" grpId="0" nodeType="withEffect">
                                  <p:stCondLst>
                                    <p:cond delay="0"/>
                                  </p:stCondLst>
                                  <p:childTnLst>
                                    <p:set>
                                      <p:cBhvr>
                                        <p:cTn id="276" dur="1" fill="hold">
                                          <p:stCondLst>
                                            <p:cond delay="0"/>
                                          </p:stCondLst>
                                        </p:cTn>
                                        <p:tgtEl>
                                          <p:spTgt spid="116"/>
                                        </p:tgtEl>
                                        <p:attrNameLst>
                                          <p:attrName>style.visibility</p:attrName>
                                        </p:attrNameLst>
                                      </p:cBhvr>
                                      <p:to>
                                        <p:strVal val="visible"/>
                                      </p:to>
                                    </p:set>
                                    <p:animEffect transition="in" filter="dissolve">
                                      <p:cBhvr>
                                        <p:cTn id="277" dur="500"/>
                                        <p:tgtEl>
                                          <p:spTgt spid="116"/>
                                        </p:tgtEl>
                                      </p:cBhvr>
                                    </p:animEffect>
                                  </p:childTnLst>
                                </p:cTn>
                              </p:par>
                              <p:par>
                                <p:cTn id="278" presetID="9" presetClass="entr" presetSubtype="0" fill="hold" nodeType="withEffect">
                                  <p:stCondLst>
                                    <p:cond delay="0"/>
                                  </p:stCondLst>
                                  <p:childTnLst>
                                    <p:set>
                                      <p:cBhvr>
                                        <p:cTn id="279" dur="1" fill="hold">
                                          <p:stCondLst>
                                            <p:cond delay="0"/>
                                          </p:stCondLst>
                                        </p:cTn>
                                        <p:tgtEl>
                                          <p:spTgt spid="119"/>
                                        </p:tgtEl>
                                        <p:attrNameLst>
                                          <p:attrName>style.visibility</p:attrName>
                                        </p:attrNameLst>
                                      </p:cBhvr>
                                      <p:to>
                                        <p:strVal val="visible"/>
                                      </p:to>
                                    </p:set>
                                    <p:animEffect transition="in" filter="dissolve">
                                      <p:cBhvr>
                                        <p:cTn id="280" dur="500"/>
                                        <p:tgtEl>
                                          <p:spTgt spid="119"/>
                                        </p:tgtEl>
                                      </p:cBhvr>
                                    </p:animEffect>
                                  </p:childTnLst>
                                </p:cTn>
                              </p:par>
                              <p:par>
                                <p:cTn id="281" presetID="9" presetClass="entr" presetSubtype="0" fill="hold" nodeType="withEffect">
                                  <p:stCondLst>
                                    <p:cond delay="0"/>
                                  </p:stCondLst>
                                  <p:childTnLst>
                                    <p:set>
                                      <p:cBhvr>
                                        <p:cTn id="282" dur="1" fill="hold">
                                          <p:stCondLst>
                                            <p:cond delay="0"/>
                                          </p:stCondLst>
                                        </p:cTn>
                                        <p:tgtEl>
                                          <p:spTgt spid="118"/>
                                        </p:tgtEl>
                                        <p:attrNameLst>
                                          <p:attrName>style.visibility</p:attrName>
                                        </p:attrNameLst>
                                      </p:cBhvr>
                                      <p:to>
                                        <p:strVal val="visible"/>
                                      </p:to>
                                    </p:set>
                                    <p:animEffect transition="in" filter="dissolve">
                                      <p:cBhvr>
                                        <p:cTn id="283" dur="500"/>
                                        <p:tgtEl>
                                          <p:spTgt spid="118"/>
                                        </p:tgtEl>
                                      </p:cBhvr>
                                    </p:animEffect>
                                  </p:childTnLst>
                                </p:cTn>
                              </p:par>
                              <p:par>
                                <p:cTn id="284" presetID="9" presetClass="entr" presetSubtype="0" fill="hold" nodeType="withEffect">
                                  <p:stCondLst>
                                    <p:cond delay="0"/>
                                  </p:stCondLst>
                                  <p:childTnLst>
                                    <p:set>
                                      <p:cBhvr>
                                        <p:cTn id="285" dur="1" fill="hold">
                                          <p:stCondLst>
                                            <p:cond delay="0"/>
                                          </p:stCondLst>
                                        </p:cTn>
                                        <p:tgtEl>
                                          <p:spTgt spid="122"/>
                                        </p:tgtEl>
                                        <p:attrNameLst>
                                          <p:attrName>style.visibility</p:attrName>
                                        </p:attrNameLst>
                                      </p:cBhvr>
                                      <p:to>
                                        <p:strVal val="visible"/>
                                      </p:to>
                                    </p:set>
                                    <p:animEffect transition="in" filter="dissolve">
                                      <p:cBhvr>
                                        <p:cTn id="286" dur="500"/>
                                        <p:tgtEl>
                                          <p:spTgt spid="122"/>
                                        </p:tgtEl>
                                      </p:cBhvr>
                                    </p:animEffect>
                                  </p:childTnLst>
                                </p:cTn>
                              </p:par>
                              <p:par>
                                <p:cTn id="287" presetID="9" presetClass="entr" presetSubtype="0" fill="hold" nodeType="withEffect">
                                  <p:stCondLst>
                                    <p:cond delay="0"/>
                                  </p:stCondLst>
                                  <p:childTnLst>
                                    <p:set>
                                      <p:cBhvr>
                                        <p:cTn id="288" dur="1" fill="hold">
                                          <p:stCondLst>
                                            <p:cond delay="0"/>
                                          </p:stCondLst>
                                        </p:cTn>
                                        <p:tgtEl>
                                          <p:spTgt spid="123"/>
                                        </p:tgtEl>
                                        <p:attrNameLst>
                                          <p:attrName>style.visibility</p:attrName>
                                        </p:attrNameLst>
                                      </p:cBhvr>
                                      <p:to>
                                        <p:strVal val="visible"/>
                                      </p:to>
                                    </p:set>
                                    <p:animEffect transition="in" filter="dissolve">
                                      <p:cBhvr>
                                        <p:cTn id="289" dur="500"/>
                                        <p:tgtEl>
                                          <p:spTgt spid="123"/>
                                        </p:tgtEl>
                                      </p:cBhvr>
                                    </p:animEffect>
                                  </p:childTnLst>
                                </p:cTn>
                              </p:par>
                              <p:par>
                                <p:cTn id="290" presetID="9" presetClass="entr" presetSubtype="0" fill="hold" grpId="0" nodeType="withEffect">
                                  <p:stCondLst>
                                    <p:cond delay="0"/>
                                  </p:stCondLst>
                                  <p:childTnLst>
                                    <p:set>
                                      <p:cBhvr>
                                        <p:cTn id="291" dur="1" fill="hold">
                                          <p:stCondLst>
                                            <p:cond delay="0"/>
                                          </p:stCondLst>
                                        </p:cTn>
                                        <p:tgtEl>
                                          <p:spTgt spid="115"/>
                                        </p:tgtEl>
                                        <p:attrNameLst>
                                          <p:attrName>style.visibility</p:attrName>
                                        </p:attrNameLst>
                                      </p:cBhvr>
                                      <p:to>
                                        <p:strVal val="visible"/>
                                      </p:to>
                                    </p:set>
                                    <p:animEffect transition="in" filter="dissolve">
                                      <p:cBhvr>
                                        <p:cTn id="292" dur="500"/>
                                        <p:tgtEl>
                                          <p:spTgt spid="115"/>
                                        </p:tgtEl>
                                      </p:cBhvr>
                                    </p:animEffect>
                                  </p:childTnLst>
                                </p:cTn>
                              </p:par>
                            </p:childTnLst>
                          </p:cTn>
                        </p:par>
                      </p:childTnLst>
                    </p:cTn>
                  </p:par>
                  <p:par>
                    <p:cTn id="293" fill="hold">
                      <p:stCondLst>
                        <p:cond delay="indefinite"/>
                      </p:stCondLst>
                      <p:childTnLst>
                        <p:par>
                          <p:cTn id="294" fill="hold">
                            <p:stCondLst>
                              <p:cond delay="0"/>
                            </p:stCondLst>
                            <p:childTnLst>
                              <p:par>
                                <p:cTn id="295" presetID="52" presetClass="entr" presetSubtype="0" fill="hold" grpId="0" nodeType="clickEffect">
                                  <p:stCondLst>
                                    <p:cond delay="0"/>
                                  </p:stCondLst>
                                  <p:childTnLst>
                                    <p:set>
                                      <p:cBhvr>
                                        <p:cTn id="296" dur="1" fill="hold">
                                          <p:stCondLst>
                                            <p:cond delay="0"/>
                                          </p:stCondLst>
                                        </p:cTn>
                                        <p:tgtEl>
                                          <p:spTgt spid="164"/>
                                        </p:tgtEl>
                                        <p:attrNameLst>
                                          <p:attrName>style.visibility</p:attrName>
                                        </p:attrNameLst>
                                      </p:cBhvr>
                                      <p:to>
                                        <p:strVal val="visible"/>
                                      </p:to>
                                    </p:set>
                                    <p:animScale>
                                      <p:cBhvr>
                                        <p:cTn id="297" dur="1000" decel="50000" fill="hold">
                                          <p:stCondLst>
                                            <p:cond delay="0"/>
                                          </p:stCondLst>
                                        </p:cTn>
                                        <p:tgtEl>
                                          <p:spTgt spid="16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8" dur="1000" decel="50000" fill="hold">
                                          <p:stCondLst>
                                            <p:cond delay="0"/>
                                          </p:stCondLst>
                                        </p:cTn>
                                        <p:tgtEl>
                                          <p:spTgt spid="164"/>
                                        </p:tgtEl>
                                        <p:attrNameLst>
                                          <p:attrName>ppt_x</p:attrName>
                                          <p:attrName>ppt_y</p:attrName>
                                        </p:attrNameLst>
                                      </p:cBhvr>
                                    </p:animMotion>
                                    <p:animEffect transition="in" filter="fade">
                                      <p:cBhvr>
                                        <p:cTn id="299" dur="1000"/>
                                        <p:tgtEl>
                                          <p:spTgt spid="164"/>
                                        </p:tgtEl>
                                      </p:cBhvr>
                                    </p:animEffect>
                                  </p:childTnLst>
                                </p:cTn>
                              </p:par>
                              <p:par>
                                <p:cTn id="300" presetID="52" presetClass="entr" presetSubtype="0" fill="hold" nodeType="withEffect">
                                  <p:stCondLst>
                                    <p:cond delay="0"/>
                                  </p:stCondLst>
                                  <p:childTnLst>
                                    <p:set>
                                      <p:cBhvr>
                                        <p:cTn id="301" dur="1" fill="hold">
                                          <p:stCondLst>
                                            <p:cond delay="0"/>
                                          </p:stCondLst>
                                        </p:cTn>
                                        <p:tgtEl>
                                          <p:spTgt spid="162"/>
                                        </p:tgtEl>
                                        <p:attrNameLst>
                                          <p:attrName>style.visibility</p:attrName>
                                        </p:attrNameLst>
                                      </p:cBhvr>
                                      <p:to>
                                        <p:strVal val="visible"/>
                                      </p:to>
                                    </p:set>
                                    <p:animScale>
                                      <p:cBhvr>
                                        <p:cTn id="302" dur="1000" decel="50000" fill="hold">
                                          <p:stCondLst>
                                            <p:cond delay="0"/>
                                          </p:stCondLst>
                                        </p:cTn>
                                        <p:tgtEl>
                                          <p:spTgt spid="16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3" dur="1000" decel="50000" fill="hold">
                                          <p:stCondLst>
                                            <p:cond delay="0"/>
                                          </p:stCondLst>
                                        </p:cTn>
                                        <p:tgtEl>
                                          <p:spTgt spid="162"/>
                                        </p:tgtEl>
                                        <p:attrNameLst>
                                          <p:attrName>ppt_x</p:attrName>
                                          <p:attrName>ppt_y</p:attrName>
                                        </p:attrNameLst>
                                      </p:cBhvr>
                                    </p:animMotion>
                                    <p:animEffect transition="in" filter="fade">
                                      <p:cBhvr>
                                        <p:cTn id="304" dur="1000"/>
                                        <p:tgtEl>
                                          <p:spTgt spid="162"/>
                                        </p:tgtEl>
                                      </p:cBhvr>
                                    </p:animEffect>
                                  </p:childTnLst>
                                </p:cTn>
                              </p:par>
                              <p:par>
                                <p:cTn id="305" presetID="52" presetClass="entr" presetSubtype="0" fill="hold" grpId="0" nodeType="withEffect">
                                  <p:stCondLst>
                                    <p:cond delay="0"/>
                                  </p:stCondLst>
                                  <p:childTnLst>
                                    <p:set>
                                      <p:cBhvr>
                                        <p:cTn id="306" dur="1" fill="hold">
                                          <p:stCondLst>
                                            <p:cond delay="0"/>
                                          </p:stCondLst>
                                        </p:cTn>
                                        <p:tgtEl>
                                          <p:spTgt spid="163"/>
                                        </p:tgtEl>
                                        <p:attrNameLst>
                                          <p:attrName>style.visibility</p:attrName>
                                        </p:attrNameLst>
                                      </p:cBhvr>
                                      <p:to>
                                        <p:strVal val="visible"/>
                                      </p:to>
                                    </p:set>
                                    <p:animScale>
                                      <p:cBhvr>
                                        <p:cTn id="307" dur="1000" decel="50000" fill="hold">
                                          <p:stCondLst>
                                            <p:cond delay="0"/>
                                          </p:stCondLst>
                                        </p:cTn>
                                        <p:tgtEl>
                                          <p:spTgt spid="16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8" dur="1000" decel="50000" fill="hold">
                                          <p:stCondLst>
                                            <p:cond delay="0"/>
                                          </p:stCondLst>
                                        </p:cTn>
                                        <p:tgtEl>
                                          <p:spTgt spid="163"/>
                                        </p:tgtEl>
                                        <p:attrNameLst>
                                          <p:attrName>ppt_x</p:attrName>
                                          <p:attrName>ppt_y</p:attrName>
                                        </p:attrNameLst>
                                      </p:cBhvr>
                                    </p:animMotion>
                                    <p:animEffect transition="in" filter="fade">
                                      <p:cBhvr>
                                        <p:cTn id="309" dur="1000"/>
                                        <p:tgtEl>
                                          <p:spTgt spid="163"/>
                                        </p:tgtEl>
                                      </p:cBhvr>
                                    </p:animEffect>
                                  </p:childTnLst>
                                </p:cTn>
                              </p:par>
                              <p:par>
                                <p:cTn id="310" presetID="52" presetClass="entr" presetSubtype="0" fill="hold" nodeType="withEffect">
                                  <p:stCondLst>
                                    <p:cond delay="0"/>
                                  </p:stCondLst>
                                  <p:childTnLst>
                                    <p:set>
                                      <p:cBhvr>
                                        <p:cTn id="311" dur="1" fill="hold">
                                          <p:stCondLst>
                                            <p:cond delay="0"/>
                                          </p:stCondLst>
                                        </p:cTn>
                                        <p:tgtEl>
                                          <p:spTgt spid="161"/>
                                        </p:tgtEl>
                                        <p:attrNameLst>
                                          <p:attrName>style.visibility</p:attrName>
                                        </p:attrNameLst>
                                      </p:cBhvr>
                                      <p:to>
                                        <p:strVal val="visible"/>
                                      </p:to>
                                    </p:set>
                                    <p:animScale>
                                      <p:cBhvr>
                                        <p:cTn id="312" dur="1000" decel="50000" fill="hold">
                                          <p:stCondLst>
                                            <p:cond delay="0"/>
                                          </p:stCondLst>
                                        </p:cTn>
                                        <p:tgtEl>
                                          <p:spTgt spid="16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3" dur="1000" decel="50000" fill="hold">
                                          <p:stCondLst>
                                            <p:cond delay="0"/>
                                          </p:stCondLst>
                                        </p:cTn>
                                        <p:tgtEl>
                                          <p:spTgt spid="161"/>
                                        </p:tgtEl>
                                        <p:attrNameLst>
                                          <p:attrName>ppt_x</p:attrName>
                                          <p:attrName>ppt_y</p:attrName>
                                        </p:attrNameLst>
                                      </p:cBhvr>
                                    </p:animMotion>
                                    <p:animEffect transition="in" filter="fade">
                                      <p:cBhvr>
                                        <p:cTn id="314" dur="1000"/>
                                        <p:tgtEl>
                                          <p:spTgt spid="161"/>
                                        </p:tgtEl>
                                      </p:cBhvr>
                                    </p:animEffect>
                                  </p:childTnLst>
                                </p:cTn>
                              </p:par>
                              <p:par>
                                <p:cTn id="315" presetID="9" presetClass="entr" presetSubtype="0" fill="hold" nodeType="withEffect">
                                  <p:stCondLst>
                                    <p:cond delay="0"/>
                                  </p:stCondLst>
                                  <p:childTnLst>
                                    <p:set>
                                      <p:cBhvr>
                                        <p:cTn id="316" dur="1" fill="hold">
                                          <p:stCondLst>
                                            <p:cond delay="0"/>
                                          </p:stCondLst>
                                        </p:cTn>
                                        <p:tgtEl>
                                          <p:spTgt spid="102"/>
                                        </p:tgtEl>
                                        <p:attrNameLst>
                                          <p:attrName>style.visibility</p:attrName>
                                        </p:attrNameLst>
                                      </p:cBhvr>
                                      <p:to>
                                        <p:strVal val="visible"/>
                                      </p:to>
                                    </p:set>
                                    <p:animEffect transition="in" filter="dissolve">
                                      <p:cBhvr>
                                        <p:cTn id="317" dur="500"/>
                                        <p:tgtEl>
                                          <p:spTgt spid="102"/>
                                        </p:tgtEl>
                                      </p:cBhvr>
                                    </p:animEffect>
                                  </p:childTnLst>
                                </p:cTn>
                              </p:par>
                              <p:par>
                                <p:cTn id="318" presetID="9" presetClass="entr" presetSubtype="0" fill="hold" grpId="0" nodeType="withEffect">
                                  <p:stCondLst>
                                    <p:cond delay="0"/>
                                  </p:stCondLst>
                                  <p:childTnLst>
                                    <p:set>
                                      <p:cBhvr>
                                        <p:cTn id="319" dur="1" fill="hold">
                                          <p:stCondLst>
                                            <p:cond delay="0"/>
                                          </p:stCondLst>
                                        </p:cTn>
                                        <p:tgtEl>
                                          <p:spTgt spid="107"/>
                                        </p:tgtEl>
                                        <p:attrNameLst>
                                          <p:attrName>style.visibility</p:attrName>
                                        </p:attrNameLst>
                                      </p:cBhvr>
                                      <p:to>
                                        <p:strVal val="visible"/>
                                      </p:to>
                                    </p:set>
                                    <p:animEffect transition="in" filter="dissolve">
                                      <p:cBhvr>
                                        <p:cTn id="320"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4" grpId="0"/>
      <p:bldP spid="47" grpId="0"/>
      <p:bldP spid="48" grpId="0" animBg="1"/>
      <p:bldP spid="49" grpId="0" animBg="1"/>
      <p:bldP spid="51" grpId="0" animBg="1"/>
      <p:bldP spid="52" grpId="0" animBg="1"/>
      <p:bldP spid="53" grpId="0" animBg="1"/>
      <p:bldP spid="54" grpId="0" animBg="1"/>
      <p:bldP spid="55" grpId="0" animBg="1"/>
      <p:bldP spid="56" grpId="0" animBg="1"/>
      <p:bldP spid="57"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81" grpId="0"/>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7" grpId="0"/>
      <p:bldP spid="98" grpId="0" animBg="1"/>
      <p:bldP spid="101" grpId="0"/>
      <p:bldP spid="103" grpId="0" animBg="1"/>
      <p:bldP spid="109" grpId="0"/>
      <p:bldP spid="110" grpId="0"/>
      <p:bldP spid="115" grpId="0"/>
      <p:bldP spid="11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1" grpId="0"/>
      <p:bldP spid="146" grpId="0" animBg="1"/>
      <p:bldP spid="147" grpId="0" animBg="1"/>
      <p:bldP spid="148" grpId="0" animBg="1"/>
      <p:bldP spid="149" grpId="0" animBg="1"/>
      <p:bldP spid="150" grpId="0" animBg="1"/>
      <p:bldP spid="151" grpId="0" animBg="1"/>
      <p:bldP spid="163" grpId="0"/>
      <p:bldP spid="164" grpId="0"/>
      <p:bldP spid="10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6BECC-18A9-5F4E-BC01-9C51A506620E}"/>
              </a:ext>
            </a:extLst>
          </p:cNvPr>
          <p:cNvSpPr>
            <a:spLocks noGrp="1"/>
          </p:cNvSpPr>
          <p:nvPr>
            <p:ph type="title"/>
          </p:nvPr>
        </p:nvSpPr>
        <p:spPr/>
        <p:txBody>
          <a:bodyPr/>
          <a:lstStyle/>
          <a:p>
            <a:r>
              <a:rPr lang="en-US" dirty="0">
                <a:cs typeface="Times New Roman" panose="02020603050405020304" pitchFamily="18" charset="0"/>
              </a:rPr>
              <a:t>Remarks</a:t>
            </a:r>
          </a:p>
        </p:txBody>
      </p:sp>
      <p:sp>
        <p:nvSpPr>
          <p:cNvPr id="3" name="Content Placeholder 2">
            <a:extLst>
              <a:ext uri="{FF2B5EF4-FFF2-40B4-BE49-F238E27FC236}">
                <a16:creationId xmlns:a16="http://schemas.microsoft.com/office/drawing/2014/main" id="{8FD3C86A-CA59-504A-BB14-736D97C39441}"/>
              </a:ext>
            </a:extLst>
          </p:cNvPr>
          <p:cNvSpPr>
            <a:spLocks noGrp="1"/>
          </p:cNvSpPr>
          <p:nvPr>
            <p:ph idx="1"/>
          </p:nvPr>
        </p:nvSpPr>
        <p:spPr/>
        <p:txBody>
          <a:bodyPr>
            <a:normAutofit/>
          </a:bodyPr>
          <a:lstStyle/>
          <a:p>
            <a:r>
              <a:rPr lang="en-US" sz="2400" dirty="0">
                <a:latin typeface="Calibri" panose="020F0502020204030204" pitchFamily="34" charset="0"/>
                <a:cs typeface="Calibri" panose="020F0502020204030204" pitchFamily="34" charset="0"/>
              </a:rPr>
              <a:t>We theorize that negatively charged graupel is being lofted higher in Florida thunderstorms by updrafts (~10 km // &lt; -30°C).</a:t>
            </a:r>
          </a:p>
          <a:p>
            <a:pPr lvl="1"/>
            <a:r>
              <a:rPr lang="en-US" sz="2000" dirty="0">
                <a:latin typeface="Calibri" panose="020F0502020204030204" pitchFamily="34" charset="0"/>
                <a:cs typeface="Calibri" panose="020F0502020204030204" pitchFamily="34" charset="0"/>
              </a:rPr>
              <a:t>While positively charged particles may be descending lower into the storm by downdrafts.</a:t>
            </a:r>
          </a:p>
          <a:p>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CIP and PHIPS imagery add confidence to our hypothesis.</a:t>
            </a:r>
          </a:p>
          <a:p>
            <a:pPr marL="0" indent="0">
              <a:buNone/>
            </a:pPr>
            <a:endParaRPr lang="en-US" sz="2400" dirty="0">
              <a:latin typeface="Calibri" panose="020F0502020204030204" pitchFamily="34" charset="0"/>
              <a:cs typeface="Calibri" panose="020F0502020204030204" pitchFamily="34" charset="0"/>
            </a:endParaRPr>
          </a:p>
          <a:p>
            <a:r>
              <a:rPr lang="en-US" sz="2400" dirty="0">
                <a:latin typeface="Calibri" panose="020F0502020204030204" pitchFamily="34" charset="0"/>
                <a:cs typeface="Calibri" panose="020F0502020204030204" pitchFamily="34" charset="0"/>
              </a:rPr>
              <a:t>More investigating needs to be performed on other flights from the CapeEx19 Campaign.</a:t>
            </a:r>
          </a:p>
        </p:txBody>
      </p:sp>
      <p:sp>
        <p:nvSpPr>
          <p:cNvPr id="4" name="Slide Number Placeholder 3">
            <a:extLst>
              <a:ext uri="{FF2B5EF4-FFF2-40B4-BE49-F238E27FC236}">
                <a16:creationId xmlns:a16="http://schemas.microsoft.com/office/drawing/2014/main" id="{83B9A963-5CAA-2A4A-A5B4-F167239FB816}"/>
              </a:ext>
            </a:extLst>
          </p:cNvPr>
          <p:cNvSpPr>
            <a:spLocks noGrp="1"/>
          </p:cNvSpPr>
          <p:nvPr>
            <p:ph type="sldNum" sz="quarter" idx="12"/>
          </p:nvPr>
        </p:nvSpPr>
        <p:spPr/>
        <p:txBody>
          <a:bodyPr/>
          <a:lstStyle/>
          <a:p>
            <a:fld id="{91653871-24CD-054C-815D-2D173F4A6F76}" type="slidenum">
              <a:rPr lang="en-US" smtClean="0"/>
              <a:t>27</a:t>
            </a:fld>
            <a:endParaRPr lang="en-US"/>
          </a:p>
        </p:txBody>
      </p:sp>
    </p:spTree>
    <p:extLst>
      <p:ext uri="{BB962C8B-B14F-4D97-AF65-F5344CB8AC3E}">
        <p14:creationId xmlns:p14="http://schemas.microsoft.com/office/powerpoint/2010/main" val="18818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57DE1E4-8A0F-3145-BEE0-7CBD2A54B861}"/>
              </a:ext>
            </a:extLst>
          </p:cNvPr>
          <p:cNvSpPr>
            <a:spLocks noGrp="1"/>
          </p:cNvSpPr>
          <p:nvPr>
            <p:ph type="title"/>
          </p:nvPr>
        </p:nvSpPr>
        <p:spPr>
          <a:xfrm>
            <a:off x="0" y="0"/>
            <a:ext cx="10515600" cy="1325563"/>
          </a:xfrm>
        </p:spPr>
        <p:txBody>
          <a:bodyPr>
            <a:normAutofit/>
          </a:bodyPr>
          <a:lstStyle/>
          <a:p>
            <a:r>
              <a:rPr lang="en-US" sz="3600" b="1" dirty="0"/>
              <a:t>Future Work</a:t>
            </a:r>
            <a:endParaRPr lang="en-US" sz="4800" dirty="0"/>
          </a:p>
        </p:txBody>
      </p:sp>
      <p:pic>
        <p:nvPicPr>
          <p:cNvPr id="12" name="Picture 11" descr="A picture containing fabric&#10;&#10;Description automatically generated">
            <a:extLst>
              <a:ext uri="{FF2B5EF4-FFF2-40B4-BE49-F238E27FC236}">
                <a16:creationId xmlns:a16="http://schemas.microsoft.com/office/drawing/2014/main" id="{1CAA4871-83A1-8E41-BDA0-A70C67142E2B}"/>
              </a:ext>
            </a:extLst>
          </p:cNvPr>
          <p:cNvPicPr>
            <a:picLocks noChangeAspect="1"/>
          </p:cNvPicPr>
          <p:nvPr/>
        </p:nvPicPr>
        <p:blipFill>
          <a:blip r:embed="rId2"/>
          <a:stretch>
            <a:fillRect/>
          </a:stretch>
        </p:blipFill>
        <p:spPr>
          <a:xfrm>
            <a:off x="6186801" y="662781"/>
            <a:ext cx="6005199" cy="3997354"/>
          </a:xfrm>
          <a:prstGeom prst="rect">
            <a:avLst/>
          </a:prstGeom>
        </p:spPr>
      </p:pic>
      <p:sp>
        <p:nvSpPr>
          <p:cNvPr id="14" name="TextBox 13">
            <a:extLst>
              <a:ext uri="{FF2B5EF4-FFF2-40B4-BE49-F238E27FC236}">
                <a16:creationId xmlns:a16="http://schemas.microsoft.com/office/drawing/2014/main" id="{1C28AAB6-6BFF-A94F-9E74-6D35D1E6B0EA}"/>
              </a:ext>
            </a:extLst>
          </p:cNvPr>
          <p:cNvSpPr txBox="1"/>
          <p:nvPr/>
        </p:nvSpPr>
        <p:spPr>
          <a:xfrm>
            <a:off x="99152" y="1222872"/>
            <a:ext cx="6087649" cy="4801314"/>
          </a:xfrm>
          <a:prstGeom prst="rect">
            <a:avLst/>
          </a:prstGeom>
          <a:noFill/>
        </p:spPr>
        <p:txBody>
          <a:bodyPr wrap="square" rtlCol="0">
            <a:spAutoFit/>
          </a:bodyPr>
          <a:lstStyle/>
          <a:p>
            <a:pPr marL="285750" indent="-285750">
              <a:buFont typeface="Arial" panose="020B0604020202020204" pitchFamily="34" charset="0"/>
              <a:buChar char="•"/>
            </a:pPr>
            <a:r>
              <a:rPr lang="en-US" dirty="0"/>
              <a:t>Compare locations of chain aggregates verses electric fields observed during sampling.</a:t>
            </a:r>
          </a:p>
          <a:p>
            <a:pPr marL="742950" lvl="1" indent="-285750">
              <a:buFont typeface="Arial" panose="020B0604020202020204" pitchFamily="34" charset="0"/>
              <a:buChar char="•"/>
            </a:pPr>
            <a:r>
              <a:rPr lang="en-US" dirty="0"/>
              <a:t>Literature suggest high crystal concentrations and E-fields necessary for chain aggregates</a:t>
            </a:r>
            <a:r>
              <a:rPr lang="en-US" baseline="30000" dirty="0"/>
              <a:t>4,5</a:t>
            </a:r>
            <a:r>
              <a:rPr lang="en-US" dirty="0"/>
              <a:t>.</a:t>
            </a:r>
          </a:p>
          <a:p>
            <a:endParaRPr lang="en-US" dirty="0"/>
          </a:p>
          <a:p>
            <a:pPr marL="285750" indent="-285750">
              <a:buFont typeface="Arial" panose="020B0604020202020204" pitchFamily="34" charset="0"/>
              <a:buChar char="•"/>
            </a:pPr>
            <a:r>
              <a:rPr lang="en-US" dirty="0"/>
              <a:t>Compare results from this case study to other flights during the CapeEx19 field campaign.</a:t>
            </a:r>
          </a:p>
          <a:p>
            <a:endParaRPr lang="en-US" dirty="0"/>
          </a:p>
          <a:p>
            <a:pPr marL="285750" indent="-285750">
              <a:buFont typeface="Arial" panose="020B0604020202020204" pitchFamily="34" charset="0"/>
              <a:buChar char="•"/>
            </a:pPr>
            <a:r>
              <a:rPr lang="en-US" dirty="0"/>
              <a:t>Origin of chain aggregates are still unknown.</a:t>
            </a:r>
          </a:p>
          <a:p>
            <a:pPr marL="742950" lvl="1" indent="-285750">
              <a:buFont typeface="Arial" panose="020B0604020202020204" pitchFamily="34" charset="0"/>
              <a:buChar char="•"/>
            </a:pPr>
            <a:r>
              <a:rPr lang="en-US" dirty="0"/>
              <a:t>Additional aircraft flights through and around the vicinity of the storm core may provide further insight.</a:t>
            </a:r>
          </a:p>
          <a:p>
            <a:pPr lvl="1"/>
            <a:endParaRPr lang="en-US" dirty="0"/>
          </a:p>
          <a:p>
            <a:pPr marL="285750" indent="-285750">
              <a:buFont typeface="Arial" panose="020B0604020202020204" pitchFamily="34" charset="0"/>
              <a:buChar char="•"/>
            </a:pPr>
            <a:r>
              <a:rPr lang="en-US" dirty="0"/>
              <a:t>More microphysical analyzation of chain aggregates needed before implementation into cloud microphysical aggregation models.</a:t>
            </a:r>
          </a:p>
          <a:p>
            <a:endParaRPr lang="en-US" dirty="0"/>
          </a:p>
          <a:p>
            <a:endParaRPr lang="en-US" dirty="0"/>
          </a:p>
        </p:txBody>
      </p:sp>
      <p:sp>
        <p:nvSpPr>
          <p:cNvPr id="15" name="TextBox 14">
            <a:extLst>
              <a:ext uri="{FF2B5EF4-FFF2-40B4-BE49-F238E27FC236}">
                <a16:creationId xmlns:a16="http://schemas.microsoft.com/office/drawing/2014/main" id="{E3405089-9A4D-D241-B1A4-15507BDACB42}"/>
              </a:ext>
            </a:extLst>
          </p:cNvPr>
          <p:cNvSpPr txBox="1"/>
          <p:nvPr/>
        </p:nvSpPr>
        <p:spPr>
          <a:xfrm>
            <a:off x="8405871" y="4660135"/>
            <a:ext cx="2544896" cy="246221"/>
          </a:xfrm>
          <a:prstGeom prst="rect">
            <a:avLst/>
          </a:prstGeom>
          <a:noFill/>
        </p:spPr>
        <p:txBody>
          <a:bodyPr wrap="square" rtlCol="0">
            <a:spAutoFit/>
          </a:bodyPr>
          <a:lstStyle/>
          <a:p>
            <a:r>
              <a:rPr lang="en-US" sz="1000" baseline="30000" dirty="0">
                <a:effectLst/>
              </a:rPr>
              <a:t>4</a:t>
            </a:r>
            <a:r>
              <a:rPr lang="en-US" sz="1000" dirty="0">
                <a:effectLst/>
              </a:rPr>
              <a:t>Saunders &amp; Wahab (1975) laboratory image.</a:t>
            </a:r>
            <a:endParaRPr lang="en-US" sz="1000" dirty="0"/>
          </a:p>
        </p:txBody>
      </p:sp>
    </p:spTree>
    <p:extLst>
      <p:ext uri="{BB962C8B-B14F-4D97-AF65-F5344CB8AC3E}">
        <p14:creationId xmlns:p14="http://schemas.microsoft.com/office/powerpoint/2010/main" val="76367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DA29B-3390-C24F-83B6-03482D05312D}"/>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References</a:t>
            </a:r>
          </a:p>
        </p:txBody>
      </p:sp>
      <p:sp>
        <p:nvSpPr>
          <p:cNvPr id="3" name="Content Placeholder 2">
            <a:extLst>
              <a:ext uri="{FF2B5EF4-FFF2-40B4-BE49-F238E27FC236}">
                <a16:creationId xmlns:a16="http://schemas.microsoft.com/office/drawing/2014/main" id="{4A18D827-FFC0-5441-925D-341E04CF3EE9}"/>
              </a:ext>
            </a:extLst>
          </p:cNvPr>
          <p:cNvSpPr>
            <a:spLocks noGrp="1"/>
          </p:cNvSpPr>
          <p:nvPr>
            <p:ph idx="1"/>
          </p:nvPr>
        </p:nvSpPr>
        <p:spPr/>
        <p:txBody>
          <a:bodyPr>
            <a:normAutofit/>
          </a:bodyPr>
          <a:lstStyle/>
          <a:p>
            <a:r>
              <a:rPr lang="en-US" sz="1400" baseline="300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Bringi</a:t>
            </a:r>
            <a:r>
              <a:rPr lang="en-US" sz="1400" dirty="0">
                <a:latin typeface="Times New Roman" panose="02020603050405020304" pitchFamily="18" charset="0"/>
                <a:cs typeface="Times New Roman" panose="02020603050405020304" pitchFamily="18" charset="0"/>
              </a:rPr>
              <a:t>, V. N., K. </a:t>
            </a:r>
            <a:r>
              <a:rPr lang="en-US" sz="1400" dirty="0" err="1">
                <a:latin typeface="Times New Roman" panose="02020603050405020304" pitchFamily="18" charset="0"/>
                <a:cs typeface="Times New Roman" panose="02020603050405020304" pitchFamily="18" charset="0"/>
              </a:rPr>
              <a:t>Knupp</a:t>
            </a:r>
            <a:r>
              <a:rPr lang="en-US" sz="1400" dirty="0">
                <a:latin typeface="Times New Roman" panose="02020603050405020304" pitchFamily="18" charset="0"/>
                <a:cs typeface="Times New Roman" panose="02020603050405020304" pitchFamily="18" charset="0"/>
              </a:rPr>
              <a:t>, A. Detwiler, L. Liu, I. Caylor, and R. Black, 1997: Evolution of a Florida Thunderstorm during the Convection and Precipitation/Electrification Experiment: The Case of 9 August 1991. </a:t>
            </a:r>
            <a:r>
              <a:rPr lang="en-US" sz="1400" i="1" dirty="0">
                <a:latin typeface="Times New Roman" panose="02020603050405020304" pitchFamily="18" charset="0"/>
                <a:cs typeface="Times New Roman" panose="02020603050405020304" pitchFamily="18" charset="0"/>
              </a:rPr>
              <a:t>Monthly Weather Review - MON WEATHER REV</a:t>
            </a: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125</a:t>
            </a:r>
            <a:r>
              <a:rPr lang="en-US" sz="1400" dirty="0">
                <a:latin typeface="Times New Roman" panose="02020603050405020304" pitchFamily="18" charset="0"/>
                <a:cs typeface="Times New Roman" panose="02020603050405020304" pitchFamily="18" charset="0"/>
              </a:rPr>
              <a:t>, https://doi.org/10.1175/1520-0493(1997)125&lt;2131:EOAFTD&gt;2.0.CO;2.</a:t>
            </a:r>
            <a:endParaRPr lang="en-US" sz="1400" baseline="300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Schmidt, J. M., and Coauthors, 2012: Radar observations of individual rain drops in the free atmosphere. </a:t>
            </a:r>
            <a:r>
              <a:rPr lang="en-US" sz="1400" i="1" dirty="0">
                <a:latin typeface="Times New Roman" panose="02020603050405020304" pitchFamily="18" charset="0"/>
                <a:cs typeface="Times New Roman" panose="02020603050405020304" pitchFamily="18" charset="0"/>
              </a:rPr>
              <a:t>PNAS</a:t>
            </a: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109</a:t>
            </a:r>
            <a:r>
              <a:rPr lang="en-US" sz="1400" dirty="0">
                <a:latin typeface="Times New Roman" panose="02020603050405020304" pitchFamily="18" charset="0"/>
                <a:cs typeface="Times New Roman" panose="02020603050405020304" pitchFamily="18" charset="0"/>
              </a:rPr>
              <a:t>, 9293–9298, https://doi.org/10.1073/pnas.1117776109.</a:t>
            </a:r>
            <a:endParaRPr lang="en-US" sz="1400" baseline="300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Connolly, P. J., C. P. R. Saunders, M. W. Gallagher, K. N. Bower, M. J. Flynn, T. W. </a:t>
            </a:r>
            <a:r>
              <a:rPr lang="en-US" sz="1400" dirty="0" err="1">
                <a:latin typeface="Times New Roman" panose="02020603050405020304" pitchFamily="18" charset="0"/>
                <a:cs typeface="Times New Roman" panose="02020603050405020304" pitchFamily="18" charset="0"/>
              </a:rPr>
              <a:t>Choularton</a:t>
            </a:r>
            <a:r>
              <a:rPr lang="en-US" sz="1400" dirty="0">
                <a:latin typeface="Times New Roman" panose="02020603050405020304" pitchFamily="18" charset="0"/>
                <a:cs typeface="Times New Roman" panose="02020603050405020304" pitchFamily="18" charset="0"/>
              </a:rPr>
              <a:t>, J. Whiteway, and R. P. Lawson, 2005: Aircraft observations of the influence of electric fields on the aggregation of ice crystals. </a:t>
            </a:r>
            <a:r>
              <a:rPr lang="en-US" sz="1400" i="1" dirty="0">
                <a:latin typeface="Times New Roman" panose="02020603050405020304" pitchFamily="18" charset="0"/>
                <a:cs typeface="Times New Roman" panose="02020603050405020304" pitchFamily="18" charset="0"/>
              </a:rPr>
              <a:t>Quarterly Journal of the Royal Meteorological Society</a:t>
            </a: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131</a:t>
            </a:r>
            <a:r>
              <a:rPr lang="en-US" sz="1400" dirty="0">
                <a:latin typeface="Times New Roman" panose="02020603050405020304" pitchFamily="18" charset="0"/>
                <a:cs typeface="Times New Roman" panose="02020603050405020304" pitchFamily="18" charset="0"/>
              </a:rPr>
              <a:t>, 1695–1712, https://doi.org/10.1256/qj.03.217.</a:t>
            </a:r>
            <a:endParaRPr lang="en-US" sz="1400" baseline="30000" dirty="0">
              <a:latin typeface="Times New Roman" panose="02020603050405020304" pitchFamily="18" charset="0"/>
              <a:cs typeface="Times New Roman" panose="02020603050405020304" pitchFamily="18" charset="0"/>
            </a:endParaRPr>
          </a:p>
          <a:p>
            <a:r>
              <a:rPr lang="en-US" sz="1300" dirty="0"/>
              <a:t>Saunders, C. P. R., and N. M. A. Wahab, 1975: The Influence of Electric Fields on the Aggregation of Ice Crystals. </a:t>
            </a:r>
            <a:r>
              <a:rPr lang="en-US" sz="1300" i="1" dirty="0"/>
              <a:t>Journal of the Meteorological Society of Japan</a:t>
            </a:r>
            <a:r>
              <a:rPr lang="en-US" sz="1300" dirty="0"/>
              <a:t>, </a:t>
            </a:r>
            <a:r>
              <a:rPr lang="en-US" sz="1300" b="1" dirty="0"/>
              <a:t>53</a:t>
            </a:r>
            <a:r>
              <a:rPr lang="en-US" sz="1300" dirty="0"/>
              <a:t>, 121–126, https://doi.org/10.2151/jmsj1965.53.2_121.</a:t>
            </a:r>
            <a:endParaRPr lang="en-US" sz="13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NLDN lightning data was provided by Dr. Ron </a:t>
            </a:r>
            <a:r>
              <a:rPr lang="en-US" sz="1400" dirty="0" err="1">
                <a:latin typeface="Times New Roman" panose="02020603050405020304" pitchFamily="18" charset="0"/>
                <a:cs typeface="Times New Roman" panose="02020603050405020304" pitchFamily="18" charset="0"/>
              </a:rPr>
              <a:t>Holle</a:t>
            </a:r>
            <a:r>
              <a:rPr lang="en-US" sz="1400" dirty="0">
                <a:latin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cs typeface="Times New Roman" panose="02020603050405020304" pitchFamily="18" charset="0"/>
              </a:rPr>
              <a:t>Viasala</a:t>
            </a:r>
            <a:r>
              <a:rPr lang="en-US" sz="1400" dirty="0">
                <a:latin typeface="Times New Roman" panose="02020603050405020304" pitchFamily="18" charset="0"/>
                <a:cs typeface="Times New Roman" panose="02020603050405020304" pitchFamily="18" charset="0"/>
              </a:rPr>
              <a:t>), 3 August 2019. https://</a:t>
            </a:r>
            <a:r>
              <a:rPr lang="en-US" sz="1400" dirty="0" err="1">
                <a:latin typeface="Times New Roman" panose="02020603050405020304" pitchFamily="18" charset="0"/>
                <a:cs typeface="Times New Roman" panose="02020603050405020304" pitchFamily="18" charset="0"/>
              </a:rPr>
              <a:t>www.vaisala.com</a:t>
            </a:r>
            <a:r>
              <a:rPr lang="en-US" sz="1400" dirty="0">
                <a:latin typeface="Times New Roman" panose="02020603050405020304" pitchFamily="18" charset="0"/>
                <a:cs typeface="Times New Roman" panose="02020603050405020304" pitchFamily="18" charset="0"/>
              </a:rPr>
              <a:t>/</a:t>
            </a:r>
            <a:r>
              <a:rPr lang="en-US" sz="1400" dirty="0" err="1">
                <a:latin typeface="Times New Roman" panose="02020603050405020304" pitchFamily="18" charset="0"/>
                <a:cs typeface="Times New Roman" panose="02020603050405020304" pitchFamily="18" charset="0"/>
              </a:rPr>
              <a:t>en</a:t>
            </a:r>
            <a:r>
              <a:rPr lang="en-US" sz="1400" dirty="0">
                <a:latin typeface="Times New Roman" panose="02020603050405020304" pitchFamily="18" charset="0"/>
                <a:cs typeface="Times New Roman" panose="02020603050405020304" pitchFamily="18" charset="0"/>
              </a:rPr>
              <a:t>/products/national-lightning-detection-network-</a:t>
            </a:r>
            <a:r>
              <a:rPr lang="en-US" sz="1400" dirty="0" err="1">
                <a:latin typeface="Times New Roman" panose="02020603050405020304" pitchFamily="18" charset="0"/>
                <a:cs typeface="Times New Roman" panose="02020603050405020304" pitchFamily="18" charset="0"/>
              </a:rPr>
              <a:t>nldn</a:t>
            </a:r>
            <a:endParaRPr lang="en-US" sz="1400" dirty="0">
              <a:latin typeface="Times New Roman" panose="02020603050405020304" pitchFamily="18" charset="0"/>
              <a:cs typeface="Times New Roman" panose="02020603050405020304" pitchFamily="18" charset="0"/>
            </a:endParaRPr>
          </a:p>
          <a:p>
            <a:r>
              <a:rPr lang="en-US" sz="1400" dirty="0">
                <a:latin typeface="Times New Roman" panose="02020603050405020304" pitchFamily="18" charset="0"/>
                <a:cs typeface="Times New Roman" panose="02020603050405020304" pitchFamily="18" charset="0"/>
              </a:rPr>
              <a:t>Williams, E. R., 1988: The Electrification of Thunderstorms. </a:t>
            </a:r>
            <a:r>
              <a:rPr lang="en-US" sz="1400" i="1" dirty="0">
                <a:latin typeface="Times New Roman" panose="02020603050405020304" pitchFamily="18" charset="0"/>
                <a:cs typeface="Times New Roman" panose="02020603050405020304" pitchFamily="18" charset="0"/>
              </a:rPr>
              <a:t>Scientific American</a:t>
            </a: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259</a:t>
            </a:r>
            <a:r>
              <a:rPr lang="en-US" sz="1400" dirty="0">
                <a:latin typeface="Times New Roman" panose="02020603050405020304" pitchFamily="18" charset="0"/>
                <a:cs typeface="Times New Roman" panose="02020603050405020304" pitchFamily="18" charset="0"/>
              </a:rPr>
              <a:t>, 88–99.</a:t>
            </a:r>
          </a:p>
        </p:txBody>
      </p:sp>
      <p:sp>
        <p:nvSpPr>
          <p:cNvPr id="5" name="Slide Number Placeholder 4">
            <a:extLst>
              <a:ext uri="{FF2B5EF4-FFF2-40B4-BE49-F238E27FC236}">
                <a16:creationId xmlns:a16="http://schemas.microsoft.com/office/drawing/2014/main" id="{1D852E29-91E7-5E4C-A2B8-5CD3BDD3E959}"/>
              </a:ext>
            </a:extLst>
          </p:cNvPr>
          <p:cNvSpPr>
            <a:spLocks noGrp="1"/>
          </p:cNvSpPr>
          <p:nvPr>
            <p:ph type="sldNum" sz="quarter" idx="12"/>
          </p:nvPr>
        </p:nvSpPr>
        <p:spPr/>
        <p:txBody>
          <a:bodyPr/>
          <a:lstStyle/>
          <a:p>
            <a:fld id="{91653871-24CD-054C-815D-2D173F4A6F76}" type="slidenum">
              <a:rPr lang="en-US" smtClean="0"/>
              <a:t>29</a:t>
            </a:fld>
            <a:endParaRPr lang="en-US" dirty="0"/>
          </a:p>
        </p:txBody>
      </p:sp>
    </p:spTree>
    <p:extLst>
      <p:ext uri="{BB962C8B-B14F-4D97-AF65-F5344CB8AC3E}">
        <p14:creationId xmlns:p14="http://schemas.microsoft.com/office/powerpoint/2010/main" val="1734587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BC13F-8679-9947-A9E9-52A79C5EC1DC}"/>
              </a:ext>
            </a:extLst>
          </p:cNvPr>
          <p:cNvSpPr>
            <a:spLocks noGrp="1"/>
          </p:cNvSpPr>
          <p:nvPr>
            <p:ph type="title"/>
          </p:nvPr>
        </p:nvSpPr>
        <p:spPr/>
        <p:txBody>
          <a:bodyPr>
            <a:normAutofit/>
          </a:bodyPr>
          <a:lstStyle/>
          <a:p>
            <a:r>
              <a:rPr lang="en-US" dirty="0"/>
              <a:t>Work Done Since Last Meeting</a:t>
            </a:r>
            <a:br>
              <a:rPr lang="en-US" dirty="0"/>
            </a:br>
            <a:r>
              <a:rPr lang="en-US" sz="3200" b="1" dirty="0"/>
              <a:t>- Possible Thesis Topics (discussed last meeting)</a:t>
            </a:r>
            <a:endParaRPr lang="en-US" b="1" dirty="0"/>
          </a:p>
        </p:txBody>
      </p:sp>
      <p:sp>
        <p:nvSpPr>
          <p:cNvPr id="3" name="Content Placeholder 2">
            <a:extLst>
              <a:ext uri="{FF2B5EF4-FFF2-40B4-BE49-F238E27FC236}">
                <a16:creationId xmlns:a16="http://schemas.microsoft.com/office/drawing/2014/main" id="{1B2572CC-98D9-CB4C-8DFC-51BF34665A78}"/>
              </a:ext>
            </a:extLst>
          </p:cNvPr>
          <p:cNvSpPr>
            <a:spLocks noGrp="1"/>
          </p:cNvSpPr>
          <p:nvPr>
            <p:ph idx="1"/>
          </p:nvPr>
        </p:nvSpPr>
        <p:spPr/>
        <p:txBody>
          <a:bodyPr/>
          <a:lstStyle/>
          <a:p>
            <a:pPr marL="514350" indent="-514350">
              <a:lnSpc>
                <a:spcPct val="150000"/>
              </a:lnSpc>
              <a:buFont typeface="+mj-lt"/>
              <a:buAutoNum type="arabicPeriod"/>
            </a:pPr>
            <a:r>
              <a:rPr lang="en-US" dirty="0">
                <a:latin typeface="Calibri" panose="020F0502020204030204" pitchFamily="34" charset="0"/>
                <a:cs typeface="Calibri" panose="020F0502020204030204" pitchFamily="34" charset="0"/>
              </a:rPr>
              <a:t>Electric Fields &amp; chain-like particles from CapeEx19 (2019 flights).</a:t>
            </a:r>
            <a:endParaRPr lang="en-US" sz="2000" dirty="0">
              <a:latin typeface="Calibri" panose="020F0502020204030204" pitchFamily="34" charset="0"/>
              <a:cs typeface="Calibri" panose="020F0502020204030204" pitchFamily="34" charset="0"/>
            </a:endParaRPr>
          </a:p>
          <a:p>
            <a:pPr marL="514350" indent="-514350">
              <a:lnSpc>
                <a:spcPct val="150000"/>
              </a:lnSpc>
              <a:buFont typeface="+mj-lt"/>
              <a:buAutoNum type="arabicPeriod"/>
            </a:pPr>
            <a:r>
              <a:rPr lang="en-US" dirty="0">
                <a:latin typeface="Calibri" panose="020F0502020204030204" pitchFamily="34" charset="0"/>
                <a:cs typeface="Calibri" panose="020F0502020204030204" pitchFamily="34" charset="0"/>
              </a:rPr>
              <a:t>Working with Cloud Imaging Probe/PHIPS Probe &amp; classifying particles from 2015 and 2019 flights.</a:t>
            </a:r>
          </a:p>
          <a:p>
            <a:pPr marL="514350" indent="-514350">
              <a:lnSpc>
                <a:spcPct val="150000"/>
              </a:lnSpc>
              <a:buFont typeface="+mj-lt"/>
              <a:buAutoNum type="arabicPeriod"/>
            </a:pPr>
            <a:r>
              <a:rPr lang="en-US" dirty="0">
                <a:latin typeface="Calibri" panose="020F0502020204030204" pitchFamily="34" charset="0"/>
                <a:cs typeface="Calibri" panose="020F0502020204030204" pitchFamily="34" charset="0"/>
              </a:rPr>
              <a:t>Extension to Nick </a:t>
            </a:r>
            <a:r>
              <a:rPr lang="en-US" dirty="0" err="1">
                <a:latin typeface="Calibri" panose="020F0502020204030204" pitchFamily="34" charset="0"/>
                <a:cs typeface="Calibri" panose="020F0502020204030204" pitchFamily="34" charset="0"/>
              </a:rPr>
              <a:t>Gapp’s</a:t>
            </a:r>
            <a:r>
              <a:rPr lang="en-US" dirty="0">
                <a:latin typeface="Calibri" panose="020F0502020204030204" pitchFamily="34" charset="0"/>
                <a:cs typeface="Calibri" panose="020F0502020204030204" pitchFamily="34" charset="0"/>
              </a:rPr>
              <a:t> research but looking at different flights.</a:t>
            </a:r>
            <a:endParaRPr lang="en-US" dirty="0"/>
          </a:p>
        </p:txBody>
      </p:sp>
      <p:sp>
        <p:nvSpPr>
          <p:cNvPr id="4" name="Frame 3">
            <a:extLst>
              <a:ext uri="{FF2B5EF4-FFF2-40B4-BE49-F238E27FC236}">
                <a16:creationId xmlns:a16="http://schemas.microsoft.com/office/drawing/2014/main" id="{0080E445-FCF8-B24C-A89A-8481661BF07E}"/>
              </a:ext>
            </a:extLst>
          </p:cNvPr>
          <p:cNvSpPr/>
          <p:nvPr/>
        </p:nvSpPr>
        <p:spPr>
          <a:xfrm>
            <a:off x="108856" y="1690687"/>
            <a:ext cx="11854543" cy="2554741"/>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99887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A15E9-2575-FB4E-A4CE-2AA14B3465FA}"/>
              </a:ext>
            </a:extLst>
          </p:cNvPr>
          <p:cNvSpPr>
            <a:spLocks noGrp="1"/>
          </p:cNvSpPr>
          <p:nvPr>
            <p:ph type="title"/>
          </p:nvPr>
        </p:nvSpPr>
        <p:spPr/>
        <p:txBody>
          <a:bodyPr/>
          <a:lstStyle/>
          <a:p>
            <a:r>
              <a:rPr lang="en-US" dirty="0"/>
              <a:t>Thesis Topic Proposal</a:t>
            </a:r>
          </a:p>
        </p:txBody>
      </p:sp>
      <p:sp>
        <p:nvSpPr>
          <p:cNvPr id="3" name="Content Placeholder 2">
            <a:extLst>
              <a:ext uri="{FF2B5EF4-FFF2-40B4-BE49-F238E27FC236}">
                <a16:creationId xmlns:a16="http://schemas.microsoft.com/office/drawing/2014/main" id="{78690D07-407F-DE4F-8117-255EF45CF824}"/>
              </a:ext>
            </a:extLst>
          </p:cNvPr>
          <p:cNvSpPr>
            <a:spLocks noGrp="1"/>
          </p:cNvSpPr>
          <p:nvPr>
            <p:ph idx="1"/>
          </p:nvPr>
        </p:nvSpPr>
        <p:spPr/>
        <p:txBody>
          <a:bodyPr/>
          <a:lstStyle/>
          <a:p>
            <a:r>
              <a:rPr lang="en-US" dirty="0"/>
              <a:t>Case study on 2019/08/03</a:t>
            </a:r>
          </a:p>
          <a:p>
            <a:pPr lvl="1"/>
            <a:r>
              <a:rPr lang="en-US" dirty="0"/>
              <a:t>FOCUS: Chain aggregates &amp; Electric Fields</a:t>
            </a:r>
          </a:p>
        </p:txBody>
      </p:sp>
    </p:spTree>
    <p:extLst>
      <p:ext uri="{BB962C8B-B14F-4D97-AF65-F5344CB8AC3E}">
        <p14:creationId xmlns:p14="http://schemas.microsoft.com/office/powerpoint/2010/main" val="131229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E00A7-DBC9-C145-AF8B-DF64724065CC}"/>
              </a:ext>
            </a:extLst>
          </p:cNvPr>
          <p:cNvSpPr>
            <a:spLocks noGrp="1"/>
          </p:cNvSpPr>
          <p:nvPr>
            <p:ph type="title"/>
          </p:nvPr>
        </p:nvSpPr>
        <p:spPr/>
        <p:txBody>
          <a:bodyPr/>
          <a:lstStyle/>
          <a:p>
            <a:r>
              <a:rPr lang="en-US" dirty="0"/>
              <a:t>Plan of study</a:t>
            </a:r>
          </a:p>
        </p:txBody>
      </p:sp>
      <p:sp>
        <p:nvSpPr>
          <p:cNvPr id="3" name="Content Placeholder 2">
            <a:extLst>
              <a:ext uri="{FF2B5EF4-FFF2-40B4-BE49-F238E27FC236}">
                <a16:creationId xmlns:a16="http://schemas.microsoft.com/office/drawing/2014/main" id="{5B53F8FC-897B-BA48-993D-6EE33607D9DF}"/>
              </a:ext>
            </a:extLst>
          </p:cNvPr>
          <p:cNvSpPr>
            <a:spLocks noGrp="1"/>
          </p:cNvSpPr>
          <p:nvPr>
            <p:ph idx="1"/>
          </p:nvPr>
        </p:nvSpPr>
        <p:spPr/>
        <p:txBody>
          <a:bodyPr/>
          <a:lstStyle/>
          <a:p>
            <a:r>
              <a:rPr lang="en-US" dirty="0"/>
              <a:t>Need 8 more credits</a:t>
            </a:r>
          </a:p>
          <a:p>
            <a:r>
              <a:rPr lang="en-US" dirty="0"/>
              <a:t>Plan on taking NWP and Thesis credits to finish out.</a:t>
            </a:r>
          </a:p>
        </p:txBody>
      </p:sp>
      <p:pic>
        <p:nvPicPr>
          <p:cNvPr id="5" name="Picture 4" descr="Table&#10;&#10;Description automatically generated">
            <a:extLst>
              <a:ext uri="{FF2B5EF4-FFF2-40B4-BE49-F238E27FC236}">
                <a16:creationId xmlns:a16="http://schemas.microsoft.com/office/drawing/2014/main" id="{7354C5BE-3CF7-F641-8A72-A0BD49D059AE}"/>
              </a:ext>
            </a:extLst>
          </p:cNvPr>
          <p:cNvPicPr>
            <a:picLocks noChangeAspect="1"/>
          </p:cNvPicPr>
          <p:nvPr/>
        </p:nvPicPr>
        <p:blipFill>
          <a:blip r:embed="rId2"/>
          <a:stretch>
            <a:fillRect/>
          </a:stretch>
        </p:blipFill>
        <p:spPr>
          <a:xfrm>
            <a:off x="1163963" y="2898928"/>
            <a:ext cx="9423400" cy="3530600"/>
          </a:xfrm>
          <a:prstGeom prst="rect">
            <a:avLst/>
          </a:prstGeom>
        </p:spPr>
      </p:pic>
    </p:spTree>
    <p:extLst>
      <p:ext uri="{BB962C8B-B14F-4D97-AF65-F5344CB8AC3E}">
        <p14:creationId xmlns:p14="http://schemas.microsoft.com/office/powerpoint/2010/main" val="1026095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8EF7-35EB-C54A-BF6E-B7054101AD88}"/>
              </a:ext>
            </a:extLst>
          </p:cNvPr>
          <p:cNvSpPr>
            <a:spLocks noGrp="1"/>
          </p:cNvSpPr>
          <p:nvPr>
            <p:ph type="title"/>
          </p:nvPr>
        </p:nvSpPr>
        <p:spPr/>
        <p:txBody>
          <a:bodyPr/>
          <a:lstStyle/>
          <a:p>
            <a:r>
              <a:rPr lang="en-US" dirty="0"/>
              <a:t>Work Done Since Last Meeting</a:t>
            </a:r>
            <a:br>
              <a:rPr lang="en-US" dirty="0"/>
            </a:br>
            <a:r>
              <a:rPr lang="en-US" dirty="0"/>
              <a:t>	</a:t>
            </a:r>
            <a:r>
              <a:rPr lang="en-US" sz="3600" b="1" dirty="0"/>
              <a:t>- PHIPS Particle Classifications</a:t>
            </a:r>
            <a:endParaRPr lang="en-US" b="1" dirty="0"/>
          </a:p>
        </p:txBody>
      </p:sp>
      <p:sp>
        <p:nvSpPr>
          <p:cNvPr id="3" name="Content Placeholder 2">
            <a:extLst>
              <a:ext uri="{FF2B5EF4-FFF2-40B4-BE49-F238E27FC236}">
                <a16:creationId xmlns:a16="http://schemas.microsoft.com/office/drawing/2014/main" id="{213843C4-AACE-6845-9046-57D9F96D66DC}"/>
              </a:ext>
            </a:extLst>
          </p:cNvPr>
          <p:cNvSpPr>
            <a:spLocks noGrp="1"/>
          </p:cNvSpPr>
          <p:nvPr>
            <p:ph idx="1"/>
          </p:nvPr>
        </p:nvSpPr>
        <p:spPr/>
        <p:txBody>
          <a:bodyPr/>
          <a:lstStyle/>
          <a:p>
            <a:r>
              <a:rPr lang="en-US" dirty="0"/>
              <a:t>Classified CapeEx19 PHIPS particles from flights:</a:t>
            </a:r>
          </a:p>
          <a:p>
            <a:pPr lvl="1"/>
            <a:r>
              <a:rPr lang="en-US" dirty="0"/>
              <a:t>2019/07/25</a:t>
            </a:r>
          </a:p>
          <a:p>
            <a:pPr lvl="1"/>
            <a:r>
              <a:rPr lang="en-US" dirty="0"/>
              <a:t>2019/08/02b – Take off: 19:29:15 UTC</a:t>
            </a:r>
          </a:p>
          <a:p>
            <a:pPr lvl="1"/>
            <a:r>
              <a:rPr lang="en-US" dirty="0"/>
              <a:t>2019/08/03a – Take off: 14:24:55 UTC</a:t>
            </a:r>
          </a:p>
          <a:p>
            <a:pPr lvl="1"/>
            <a:r>
              <a:rPr lang="en-US" dirty="0"/>
              <a:t>2019/08/03b – Take off: 20:38:40 UTC</a:t>
            </a:r>
          </a:p>
          <a:p>
            <a:r>
              <a:rPr lang="en-US" dirty="0"/>
              <a:t>Used MATLAB software provided by Emma </a:t>
            </a:r>
            <a:r>
              <a:rPr lang="en-US" dirty="0" err="1"/>
              <a:t>Järvinen</a:t>
            </a:r>
            <a:r>
              <a:rPr lang="en-US" dirty="0"/>
              <a:t>, Martin </a:t>
            </a:r>
            <a:r>
              <a:rPr lang="en-US" dirty="0" err="1"/>
              <a:t>Schnaiter</a:t>
            </a:r>
            <a:r>
              <a:rPr lang="en-US" dirty="0"/>
              <a:t>, and Waltz Fritz [Karlsruhe Institute of Technology].</a:t>
            </a:r>
          </a:p>
          <a:p>
            <a:r>
              <a:rPr lang="en-US" dirty="0"/>
              <a:t>Wrote Python code to organize and filter the chain aggregates.</a:t>
            </a:r>
          </a:p>
        </p:txBody>
      </p:sp>
    </p:spTree>
    <p:extLst>
      <p:ext uri="{BB962C8B-B14F-4D97-AF65-F5344CB8AC3E}">
        <p14:creationId xmlns:p14="http://schemas.microsoft.com/office/powerpoint/2010/main" val="4274404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EB1F3-C71A-8842-BD20-813DAD996C86}"/>
              </a:ext>
            </a:extLst>
          </p:cNvPr>
          <p:cNvSpPr>
            <a:spLocks noGrp="1"/>
          </p:cNvSpPr>
          <p:nvPr>
            <p:ph type="title"/>
          </p:nvPr>
        </p:nvSpPr>
        <p:spPr>
          <a:xfrm>
            <a:off x="838200" y="18255"/>
            <a:ext cx="10515600" cy="1325563"/>
          </a:xfrm>
        </p:spPr>
        <p:txBody>
          <a:bodyPr/>
          <a:lstStyle/>
          <a:p>
            <a:r>
              <a:rPr lang="en-US" dirty="0"/>
              <a:t>Work Done Since Last Meeting</a:t>
            </a:r>
            <a:br>
              <a:rPr lang="en-US" dirty="0"/>
            </a:br>
            <a:r>
              <a:rPr lang="en-US" dirty="0"/>
              <a:t>	</a:t>
            </a:r>
            <a:r>
              <a:rPr lang="en-US" sz="3600" b="1" dirty="0"/>
              <a:t>- LROSE-TITAN Analysis</a:t>
            </a:r>
            <a:endParaRPr lang="en-US" b="1" dirty="0"/>
          </a:p>
        </p:txBody>
      </p:sp>
      <p:sp>
        <p:nvSpPr>
          <p:cNvPr id="3" name="Content Placeholder 2">
            <a:extLst>
              <a:ext uri="{FF2B5EF4-FFF2-40B4-BE49-F238E27FC236}">
                <a16:creationId xmlns:a16="http://schemas.microsoft.com/office/drawing/2014/main" id="{D62BF5C7-337E-4045-8D03-24C4B32C08C5}"/>
              </a:ext>
            </a:extLst>
          </p:cNvPr>
          <p:cNvSpPr>
            <a:spLocks noGrp="1"/>
          </p:cNvSpPr>
          <p:nvPr>
            <p:ph idx="1"/>
          </p:nvPr>
        </p:nvSpPr>
        <p:spPr>
          <a:xfrm>
            <a:off x="0" y="1253331"/>
            <a:ext cx="7511142" cy="4351338"/>
          </a:xfrm>
        </p:spPr>
        <p:txBody>
          <a:bodyPr>
            <a:normAutofit/>
          </a:bodyPr>
          <a:lstStyle/>
          <a:p>
            <a:r>
              <a:rPr lang="en-US" sz="2400" dirty="0"/>
              <a:t>Rview was used to visualize NWS composite radar with the Citation II flight track overlaid.</a:t>
            </a:r>
          </a:p>
          <a:p>
            <a:pPr lvl="1"/>
            <a:r>
              <a:rPr lang="en-US" sz="2000" dirty="0"/>
              <a:t>Animations were created for </a:t>
            </a:r>
            <a:r>
              <a:rPr lang="en-US" sz="2000" u="sng" dirty="0"/>
              <a:t>ALL</a:t>
            </a:r>
            <a:r>
              <a:rPr lang="en-US" sz="2000" dirty="0"/>
              <a:t> 2019 flights.</a:t>
            </a:r>
          </a:p>
          <a:p>
            <a:pPr lvl="1"/>
            <a:r>
              <a:rPr lang="en-US" sz="2000" dirty="0"/>
              <a:t>CAPPI plots were also generated.</a:t>
            </a:r>
          </a:p>
          <a:p>
            <a:r>
              <a:rPr lang="en-US" sz="2400" dirty="0"/>
              <a:t>LROSE-TITAN was able to depict storm core info.</a:t>
            </a:r>
          </a:p>
          <a:p>
            <a:pPr lvl="1"/>
            <a:r>
              <a:rPr lang="en-US" sz="2000" dirty="0"/>
              <a:t>Found that 35 </a:t>
            </a:r>
            <a:r>
              <a:rPr lang="en-US" sz="2000" dirty="0" err="1"/>
              <a:t>dBZ</a:t>
            </a:r>
            <a:r>
              <a:rPr lang="en-US" sz="2000" dirty="0"/>
              <a:t> worked best for the 20190803a flight.</a:t>
            </a:r>
          </a:p>
          <a:p>
            <a:r>
              <a:rPr lang="en-US" sz="2400" dirty="0"/>
              <a:t>Code was generated to calculate aircraft </a:t>
            </a:r>
          </a:p>
          <a:p>
            <a:pPr marL="0" indent="0">
              <a:buNone/>
            </a:pPr>
            <a:r>
              <a:rPr lang="en-US" sz="2400" dirty="0"/>
              <a:t>    distance from storm core reflectivity centroid.</a:t>
            </a:r>
          </a:p>
          <a:p>
            <a:endParaRPr lang="en-US" sz="2400" dirty="0"/>
          </a:p>
          <a:p>
            <a:pPr marL="0" indent="0">
              <a:buNone/>
            </a:pPr>
            <a:endParaRPr lang="en-US" sz="2400" dirty="0"/>
          </a:p>
          <a:p>
            <a:endParaRPr lang="en-US" sz="2400" dirty="0"/>
          </a:p>
        </p:txBody>
      </p:sp>
      <p:pic>
        <p:nvPicPr>
          <p:cNvPr id="5" name="Picture 4" descr="A picture containing chart&#10;&#10;Description automatically generated">
            <a:extLst>
              <a:ext uri="{FF2B5EF4-FFF2-40B4-BE49-F238E27FC236}">
                <a16:creationId xmlns:a16="http://schemas.microsoft.com/office/drawing/2014/main" id="{4576D7BF-89D8-DB49-A564-9B02CCB161FE}"/>
              </a:ext>
            </a:extLst>
          </p:cNvPr>
          <p:cNvPicPr>
            <a:picLocks noChangeAspect="1"/>
          </p:cNvPicPr>
          <p:nvPr/>
        </p:nvPicPr>
        <p:blipFill>
          <a:blip r:embed="rId2"/>
          <a:stretch>
            <a:fillRect/>
          </a:stretch>
        </p:blipFill>
        <p:spPr>
          <a:xfrm>
            <a:off x="7105880" y="1283641"/>
            <a:ext cx="5086121" cy="4747046"/>
          </a:xfrm>
          <a:prstGeom prst="rect">
            <a:avLst/>
          </a:prstGeom>
        </p:spPr>
      </p:pic>
      <p:sp>
        <p:nvSpPr>
          <p:cNvPr id="7" name="TextBox 6">
            <a:extLst>
              <a:ext uri="{FF2B5EF4-FFF2-40B4-BE49-F238E27FC236}">
                <a16:creationId xmlns:a16="http://schemas.microsoft.com/office/drawing/2014/main" id="{D2135A77-E166-C040-BF7E-B5D4DE327492}"/>
              </a:ext>
            </a:extLst>
          </p:cNvPr>
          <p:cNvSpPr txBox="1"/>
          <p:nvPr/>
        </p:nvSpPr>
        <p:spPr>
          <a:xfrm>
            <a:off x="7105879" y="6030686"/>
            <a:ext cx="5086121" cy="553998"/>
          </a:xfrm>
          <a:prstGeom prst="rect">
            <a:avLst/>
          </a:prstGeom>
          <a:noFill/>
        </p:spPr>
        <p:txBody>
          <a:bodyPr wrap="square" rtlCol="0">
            <a:spAutoFit/>
          </a:bodyPr>
          <a:lstStyle/>
          <a:p>
            <a:r>
              <a:rPr lang="en-US" sz="1000" dirty="0"/>
              <a:t>Rview animation using NWS KMLB composite reflectivity for the 2019/08/03a flight. Overlaid is the Citation II flight track (5 min of flight data per scan). LROSE-TITAN storm core is depicted by the blue outline – 35 </a:t>
            </a:r>
            <a:r>
              <a:rPr lang="en-US" sz="1000" dirty="0" err="1"/>
              <a:t>dBZ</a:t>
            </a:r>
            <a:r>
              <a:rPr lang="en-US" sz="1000" dirty="0"/>
              <a:t> threshold.</a:t>
            </a:r>
          </a:p>
        </p:txBody>
      </p:sp>
    </p:spTree>
    <p:extLst>
      <p:ext uri="{BB962C8B-B14F-4D97-AF65-F5344CB8AC3E}">
        <p14:creationId xmlns:p14="http://schemas.microsoft.com/office/powerpoint/2010/main" val="2586327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6EF21-1A49-364B-8E77-A90EEDD11AB8}"/>
              </a:ext>
            </a:extLst>
          </p:cNvPr>
          <p:cNvSpPr>
            <a:spLocks noGrp="1"/>
          </p:cNvSpPr>
          <p:nvPr>
            <p:ph type="title"/>
          </p:nvPr>
        </p:nvSpPr>
        <p:spPr>
          <a:xfrm>
            <a:off x="-87217" y="-53737"/>
            <a:ext cx="7690150" cy="1325563"/>
          </a:xfrm>
        </p:spPr>
        <p:txBody>
          <a:bodyPr>
            <a:normAutofit fontScale="90000"/>
          </a:bodyPr>
          <a:lstStyle/>
          <a:p>
            <a:r>
              <a:rPr lang="en-US" dirty="0"/>
              <a:t>Work Done Since Last Meeting</a:t>
            </a:r>
            <a:br>
              <a:rPr lang="en-US" dirty="0"/>
            </a:br>
            <a:r>
              <a:rPr lang="en-US" dirty="0"/>
              <a:t>	</a:t>
            </a:r>
            <a:r>
              <a:rPr lang="en-US" sz="3200" b="1" dirty="0"/>
              <a:t>- Electric Field &amp; NLDN Lightning Analysis</a:t>
            </a:r>
            <a:endParaRPr lang="en-US" b="1" dirty="0"/>
          </a:p>
        </p:txBody>
      </p:sp>
      <p:sp>
        <p:nvSpPr>
          <p:cNvPr id="3" name="Content Placeholder 2">
            <a:extLst>
              <a:ext uri="{FF2B5EF4-FFF2-40B4-BE49-F238E27FC236}">
                <a16:creationId xmlns:a16="http://schemas.microsoft.com/office/drawing/2014/main" id="{19C7DA70-EFA5-B545-B2AF-06945B85DE8F}"/>
              </a:ext>
            </a:extLst>
          </p:cNvPr>
          <p:cNvSpPr>
            <a:spLocks noGrp="1"/>
          </p:cNvSpPr>
          <p:nvPr>
            <p:ph idx="1"/>
          </p:nvPr>
        </p:nvSpPr>
        <p:spPr>
          <a:xfrm>
            <a:off x="0" y="1309763"/>
            <a:ext cx="6653285" cy="6328540"/>
          </a:xfrm>
        </p:spPr>
        <p:txBody>
          <a:bodyPr>
            <a:normAutofit/>
          </a:bodyPr>
          <a:lstStyle/>
          <a:p>
            <a:r>
              <a:rPr lang="en-US" sz="1800" dirty="0"/>
              <a:t>More focused on 20190803a</a:t>
            </a:r>
          </a:p>
          <a:p>
            <a:r>
              <a:rPr lang="en-US" sz="1800" dirty="0"/>
              <a:t>Aircraft sampling of continental and maritime convection shows possible evidence of electrical effects on hydrometeor aggregation (Connolly et al., 2005).</a:t>
            </a:r>
            <a:r>
              <a:rPr lang="en-US" sz="1800" dirty="0">
                <a:latin typeface="Times New Roman" panose="02020603050405020304" pitchFamily="18" charset="0"/>
                <a:cs typeface="Times New Roman" panose="02020603050405020304" pitchFamily="18" charset="0"/>
              </a:rPr>
              <a:t> </a:t>
            </a:r>
          </a:p>
          <a:p>
            <a:r>
              <a:rPr lang="en-US" sz="1800" dirty="0">
                <a:latin typeface="Calibri" panose="020F0502020204030204" pitchFamily="34" charset="0"/>
                <a:cs typeface="Calibri" panose="020F0502020204030204" pitchFamily="34" charset="0"/>
              </a:rPr>
              <a:t>Aircraft sampling from Florida cirrus anvils</a:t>
            </a:r>
            <a:r>
              <a:rPr lang="en-US" sz="1800" baseline="300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a:t>
            </a:r>
            <a:r>
              <a:rPr lang="en-US" sz="1800" dirty="0"/>
              <a:t>Connolly et al., 2005, Dye et al., 2007)</a:t>
            </a:r>
            <a:r>
              <a:rPr lang="en-US" sz="1800" dirty="0">
                <a:latin typeface="Calibri" panose="020F0502020204030204" pitchFamily="34" charset="0"/>
                <a:cs typeface="Calibri" panose="020F0502020204030204" pitchFamily="34" charset="0"/>
              </a:rPr>
              <a:t> mostly agree with past lab experiments</a:t>
            </a:r>
            <a:r>
              <a:rPr lang="en-US" sz="1800" baseline="30000" dirty="0">
                <a:latin typeface="Calibri" panose="020F0502020204030204" pitchFamily="34" charset="0"/>
                <a:cs typeface="Calibri" panose="020F0502020204030204" pitchFamily="34" charset="0"/>
              </a:rPr>
              <a:t> </a:t>
            </a:r>
            <a:r>
              <a:rPr lang="en-US" sz="1800" dirty="0">
                <a:latin typeface="Calibri" panose="020F0502020204030204" pitchFamily="34" charset="0"/>
                <a:cs typeface="Calibri" panose="020F0502020204030204" pitchFamily="34" charset="0"/>
              </a:rPr>
              <a:t>(Saunders &amp; Wahab 1975) where electric fields can alter microphysical processes.</a:t>
            </a:r>
            <a:endParaRPr lang="en-US" sz="2200" dirty="0"/>
          </a:p>
          <a:p>
            <a:r>
              <a:rPr lang="en-US" sz="1800" dirty="0"/>
              <a:t>NLDN data (provided by Dr. Ron </a:t>
            </a:r>
            <a:r>
              <a:rPr lang="en-US" sz="1800" dirty="0" err="1"/>
              <a:t>Holle</a:t>
            </a:r>
            <a:r>
              <a:rPr lang="en-US" sz="1800" dirty="0"/>
              <a:t> [Vaisala]) was gathered for all flight days in 2019.</a:t>
            </a:r>
            <a:endParaRPr lang="en-US" sz="2200" dirty="0"/>
          </a:p>
        </p:txBody>
      </p:sp>
      <p:pic>
        <p:nvPicPr>
          <p:cNvPr id="4" name="Picture 3" descr="Chart, scatter chart&#10;&#10;Description automatically generated">
            <a:extLst>
              <a:ext uri="{FF2B5EF4-FFF2-40B4-BE49-F238E27FC236}">
                <a16:creationId xmlns:a16="http://schemas.microsoft.com/office/drawing/2014/main" id="{926F7A26-BC45-B345-B84F-F7E9BD909C27}"/>
              </a:ext>
            </a:extLst>
          </p:cNvPr>
          <p:cNvPicPr>
            <a:picLocks noChangeAspect="1"/>
          </p:cNvPicPr>
          <p:nvPr/>
        </p:nvPicPr>
        <p:blipFill>
          <a:blip r:embed="rId2"/>
          <a:stretch>
            <a:fillRect/>
          </a:stretch>
        </p:blipFill>
        <p:spPr>
          <a:xfrm>
            <a:off x="7261410" y="0"/>
            <a:ext cx="4752877" cy="2960914"/>
          </a:xfrm>
          <a:prstGeom prst="rect">
            <a:avLst/>
          </a:prstGeom>
        </p:spPr>
      </p:pic>
      <p:sp>
        <p:nvSpPr>
          <p:cNvPr id="5" name="TextBox 4">
            <a:extLst>
              <a:ext uri="{FF2B5EF4-FFF2-40B4-BE49-F238E27FC236}">
                <a16:creationId xmlns:a16="http://schemas.microsoft.com/office/drawing/2014/main" id="{C074156C-DB65-0A4D-858D-0CAF19EC85B4}"/>
              </a:ext>
            </a:extLst>
          </p:cNvPr>
          <p:cNvSpPr txBox="1"/>
          <p:nvPr/>
        </p:nvSpPr>
        <p:spPr>
          <a:xfrm>
            <a:off x="0" y="4578224"/>
            <a:ext cx="3683115" cy="646331"/>
          </a:xfrm>
          <a:prstGeom prst="rect">
            <a:avLst/>
          </a:prstGeom>
          <a:noFill/>
        </p:spPr>
        <p:txBody>
          <a:bodyPr wrap="square" rtlCol="0">
            <a:spAutoFit/>
          </a:bodyPr>
          <a:lstStyle/>
          <a:p>
            <a:pPr marL="285750" indent="-285750">
              <a:buFont typeface="Arial" panose="020B0604020202020204" pitchFamily="34" charset="0"/>
              <a:buChar char="•"/>
            </a:pPr>
            <a:r>
              <a:rPr lang="en-US" dirty="0"/>
              <a:t>Electric Field data was gathered by the Citation II during all flights. </a:t>
            </a:r>
          </a:p>
        </p:txBody>
      </p:sp>
      <p:pic>
        <p:nvPicPr>
          <p:cNvPr id="8" name="Picture 7" descr="Chart&#10;&#10;Description automatically generated">
            <a:extLst>
              <a:ext uri="{FF2B5EF4-FFF2-40B4-BE49-F238E27FC236}">
                <a16:creationId xmlns:a16="http://schemas.microsoft.com/office/drawing/2014/main" id="{D1161963-FE8F-B94C-84FC-EF93F65A1AEB}"/>
              </a:ext>
            </a:extLst>
          </p:cNvPr>
          <p:cNvPicPr>
            <a:picLocks noChangeAspect="1"/>
          </p:cNvPicPr>
          <p:nvPr/>
        </p:nvPicPr>
        <p:blipFill>
          <a:blip r:embed="rId3"/>
          <a:stretch>
            <a:fillRect/>
          </a:stretch>
        </p:blipFill>
        <p:spPr>
          <a:xfrm>
            <a:off x="6278865" y="2905186"/>
            <a:ext cx="5833796" cy="3901906"/>
          </a:xfrm>
          <a:prstGeom prst="rect">
            <a:avLst/>
          </a:prstGeom>
        </p:spPr>
      </p:pic>
      <p:sp>
        <p:nvSpPr>
          <p:cNvPr id="10" name="TextBox 9">
            <a:extLst>
              <a:ext uri="{FF2B5EF4-FFF2-40B4-BE49-F238E27FC236}">
                <a16:creationId xmlns:a16="http://schemas.microsoft.com/office/drawing/2014/main" id="{82F1D95A-F1A9-E141-A9FE-B9B0DC518F8E}"/>
              </a:ext>
            </a:extLst>
          </p:cNvPr>
          <p:cNvSpPr txBox="1"/>
          <p:nvPr/>
        </p:nvSpPr>
        <p:spPr>
          <a:xfrm>
            <a:off x="7771159" y="6611779"/>
            <a:ext cx="3733377" cy="246221"/>
          </a:xfrm>
          <a:prstGeom prst="rect">
            <a:avLst/>
          </a:prstGeom>
          <a:noFill/>
        </p:spPr>
        <p:txBody>
          <a:bodyPr wrap="square" rtlCol="0">
            <a:spAutoFit/>
          </a:bodyPr>
          <a:lstStyle/>
          <a:p>
            <a:r>
              <a:rPr lang="en-US" sz="1000" dirty="0"/>
              <a:t>Electric Field Mill data from the 20190803_142455 flight. </a:t>
            </a:r>
          </a:p>
        </p:txBody>
      </p:sp>
    </p:spTree>
    <p:extLst>
      <p:ext uri="{BB962C8B-B14F-4D97-AF65-F5344CB8AC3E}">
        <p14:creationId xmlns:p14="http://schemas.microsoft.com/office/powerpoint/2010/main" val="3482480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8673C-3D93-A74C-85FF-73FA6E84F639}"/>
              </a:ext>
            </a:extLst>
          </p:cNvPr>
          <p:cNvSpPr>
            <a:spLocks noGrp="1"/>
          </p:cNvSpPr>
          <p:nvPr>
            <p:ph type="title"/>
          </p:nvPr>
        </p:nvSpPr>
        <p:spPr>
          <a:xfrm>
            <a:off x="250372" y="354239"/>
            <a:ext cx="4876800" cy="1325563"/>
          </a:xfrm>
        </p:spPr>
        <p:txBody>
          <a:bodyPr/>
          <a:lstStyle/>
          <a:p>
            <a:r>
              <a:rPr lang="en-US" dirty="0"/>
              <a:t>Latest Results</a:t>
            </a:r>
            <a:br>
              <a:rPr lang="en-US" dirty="0"/>
            </a:br>
            <a:r>
              <a:rPr lang="en-US" sz="3200" b="1" dirty="0"/>
              <a:t>- Introduction</a:t>
            </a:r>
            <a:endParaRPr lang="en-US" b="1" dirty="0"/>
          </a:p>
        </p:txBody>
      </p:sp>
      <p:sp>
        <p:nvSpPr>
          <p:cNvPr id="7" name="Content Placeholder 6">
            <a:extLst>
              <a:ext uri="{FF2B5EF4-FFF2-40B4-BE49-F238E27FC236}">
                <a16:creationId xmlns:a16="http://schemas.microsoft.com/office/drawing/2014/main" id="{EF209F45-6651-FF46-9A50-3556A45828E0}"/>
              </a:ext>
            </a:extLst>
          </p:cNvPr>
          <p:cNvSpPr>
            <a:spLocks noGrp="1"/>
          </p:cNvSpPr>
          <p:nvPr>
            <p:ph idx="1"/>
          </p:nvPr>
        </p:nvSpPr>
        <p:spPr/>
        <p:txBody>
          <a:bodyPr>
            <a:normAutofit/>
          </a:bodyPr>
          <a:lstStyle/>
          <a:p>
            <a:pPr>
              <a:lnSpc>
                <a:spcPct val="150000"/>
              </a:lnSpc>
            </a:pPr>
            <a:r>
              <a:rPr lang="en-US" sz="2000" dirty="0"/>
              <a:t>Chain aggregates were observed during research flights over Florida in 2019 (CapeEx19). The airborne Particle Habit Imaging and Polar Scattering (PHIPS) probe was implemented on the Weather Modification International (WMI) Citation II Research Aircraft to obtained higher resolution stereographic images.</a:t>
            </a:r>
          </a:p>
          <a:p>
            <a:pPr>
              <a:lnSpc>
                <a:spcPct val="150000"/>
              </a:lnSpc>
            </a:pPr>
            <a:r>
              <a:rPr lang="en-US" sz="2000" dirty="0"/>
              <a:t>Surface radar and aircraft instrumentation are utilized to determine the location and characteristics of the chain aggregates.</a:t>
            </a:r>
          </a:p>
          <a:p>
            <a:pPr>
              <a:lnSpc>
                <a:spcPct val="150000"/>
              </a:lnSpc>
            </a:pPr>
            <a:r>
              <a:rPr lang="en-US" sz="2000" dirty="0"/>
              <a:t>An analysis of the CapeEx19 flight on August 3, 2019 showed that of a total of 17,146 PHIPS images, 7,151 where classified as chain aggregates.</a:t>
            </a:r>
          </a:p>
        </p:txBody>
      </p:sp>
    </p:spTree>
    <p:extLst>
      <p:ext uri="{BB962C8B-B14F-4D97-AF65-F5344CB8AC3E}">
        <p14:creationId xmlns:p14="http://schemas.microsoft.com/office/powerpoint/2010/main" val="3948270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1AB0C-EA3A-904E-B548-DE203C1373CC}"/>
              </a:ext>
            </a:extLst>
          </p:cNvPr>
          <p:cNvSpPr>
            <a:spLocks noGrp="1"/>
          </p:cNvSpPr>
          <p:nvPr>
            <p:ph type="title"/>
          </p:nvPr>
        </p:nvSpPr>
        <p:spPr>
          <a:xfrm>
            <a:off x="0" y="320675"/>
            <a:ext cx="10515600" cy="1325563"/>
          </a:xfrm>
        </p:spPr>
        <p:txBody>
          <a:bodyPr/>
          <a:lstStyle/>
          <a:p>
            <a:r>
              <a:rPr lang="en-US" dirty="0">
                <a:cs typeface="Calibri" panose="020F0502020204030204" pitchFamily="34" charset="0"/>
              </a:rPr>
              <a:t>Latest Results</a:t>
            </a:r>
            <a:br>
              <a:rPr lang="en-US" dirty="0">
                <a:cs typeface="Calibri" panose="020F0502020204030204" pitchFamily="34" charset="0"/>
              </a:rPr>
            </a:br>
            <a:r>
              <a:rPr lang="en-US" dirty="0">
                <a:cs typeface="Calibri" panose="020F0502020204030204" pitchFamily="34" charset="0"/>
              </a:rPr>
              <a:t>Introduction/Background</a:t>
            </a:r>
          </a:p>
        </p:txBody>
      </p:sp>
      <p:sp>
        <p:nvSpPr>
          <p:cNvPr id="3" name="Content Placeholder 2">
            <a:extLst>
              <a:ext uri="{FF2B5EF4-FFF2-40B4-BE49-F238E27FC236}">
                <a16:creationId xmlns:a16="http://schemas.microsoft.com/office/drawing/2014/main" id="{1921FCD4-91C8-D54C-9B2C-7104C5F74B36}"/>
              </a:ext>
            </a:extLst>
          </p:cNvPr>
          <p:cNvSpPr>
            <a:spLocks noGrp="1"/>
          </p:cNvSpPr>
          <p:nvPr>
            <p:ph idx="1"/>
          </p:nvPr>
        </p:nvSpPr>
        <p:spPr/>
        <p:txBody>
          <a:bodyPr>
            <a:normAutofit fontScale="77500" lnSpcReduction="20000"/>
          </a:bodyPr>
          <a:lstStyle/>
          <a:p>
            <a:pPr>
              <a:lnSpc>
                <a:spcPct val="150000"/>
              </a:lnSpc>
            </a:pPr>
            <a:r>
              <a:rPr lang="en-US" dirty="0">
                <a:latin typeface="Calibri" panose="020F0502020204030204" pitchFamily="34" charset="0"/>
                <a:cs typeface="Calibri" panose="020F0502020204030204" pitchFamily="34" charset="0"/>
              </a:rPr>
              <a:t>Multiple airborne field projects have been performed to obtain in-situ measurements within Florida thunderstorms</a:t>
            </a:r>
            <a:r>
              <a:rPr lang="en-US" baseline="3000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Bringi</a:t>
            </a:r>
            <a:r>
              <a:rPr lang="en-US" dirty="0">
                <a:latin typeface="Calibri" panose="020F0502020204030204" pitchFamily="34" charset="0"/>
                <a:cs typeface="Calibri" panose="020F0502020204030204" pitchFamily="34" charset="0"/>
              </a:rPr>
              <a:t> et al., 1997, Schmidt et al., </a:t>
            </a:r>
            <a:r>
              <a:rPr lang="en-US">
                <a:latin typeface="Calibri" panose="020F0502020204030204" pitchFamily="34" charset="0"/>
                <a:cs typeface="Calibri" panose="020F0502020204030204" pitchFamily="34" charset="0"/>
              </a:rPr>
              <a:t>2012).</a:t>
            </a:r>
            <a:endParaRPr lang="en-US" dirty="0">
              <a:latin typeface="Calibri" panose="020F0502020204030204" pitchFamily="34" charset="0"/>
              <a:cs typeface="Calibri" panose="020F0502020204030204" pitchFamily="34" charset="0"/>
            </a:endParaRPr>
          </a:p>
          <a:p>
            <a:pPr>
              <a:lnSpc>
                <a:spcPct val="150000"/>
              </a:lnSpc>
            </a:pPr>
            <a:r>
              <a:rPr lang="en-US" dirty="0">
                <a:latin typeface="Calibri" panose="020F0502020204030204" pitchFamily="34" charset="0"/>
                <a:cs typeface="Calibri" panose="020F0502020204030204" pitchFamily="34" charset="0"/>
              </a:rPr>
              <a:t>Aircraft/balloon sampling of continental and maritime convection show differences in electrical structure (Connolly et al., 2005).</a:t>
            </a:r>
          </a:p>
          <a:p>
            <a:pPr lvl="1">
              <a:lnSpc>
                <a:spcPct val="150000"/>
              </a:lnSpc>
            </a:pPr>
            <a:r>
              <a:rPr lang="en-US" dirty="0">
                <a:latin typeface="Calibri" panose="020F0502020204030204" pitchFamily="34" charset="0"/>
                <a:cs typeface="Calibri" panose="020F0502020204030204" pitchFamily="34" charset="0"/>
              </a:rPr>
              <a:t>As well as microphysical properties.</a:t>
            </a:r>
          </a:p>
          <a:p>
            <a:pPr>
              <a:lnSpc>
                <a:spcPct val="150000"/>
              </a:lnSpc>
            </a:pPr>
            <a:r>
              <a:rPr lang="en-US" dirty="0">
                <a:latin typeface="Calibri" panose="020F0502020204030204" pitchFamily="34" charset="0"/>
                <a:cs typeface="Calibri" panose="020F0502020204030204" pitchFamily="34" charset="0"/>
              </a:rPr>
              <a:t> Aircraft sampling from Florida cirrus anvils (Connolly et al., 2005) mostly agree with past lab experiments (Saunders &amp; Wahab, 1975) where electric fields can alter microphysical processes.</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5" name="Slide Number Placeholder 4">
            <a:extLst>
              <a:ext uri="{FF2B5EF4-FFF2-40B4-BE49-F238E27FC236}">
                <a16:creationId xmlns:a16="http://schemas.microsoft.com/office/drawing/2014/main" id="{B44EED8C-BFCE-BD49-B30F-7654DD89F51E}"/>
              </a:ext>
            </a:extLst>
          </p:cNvPr>
          <p:cNvSpPr>
            <a:spLocks noGrp="1"/>
          </p:cNvSpPr>
          <p:nvPr>
            <p:ph type="sldNum" sz="quarter" idx="12"/>
          </p:nvPr>
        </p:nvSpPr>
        <p:spPr/>
        <p:txBody>
          <a:bodyPr/>
          <a:lstStyle/>
          <a:p>
            <a:fld id="{91653871-24CD-054C-815D-2D173F4A6F76}" type="slidenum">
              <a:rPr lang="en-US" smtClean="0"/>
              <a:t>8</a:t>
            </a:fld>
            <a:endParaRPr lang="en-US"/>
          </a:p>
        </p:txBody>
      </p:sp>
      <p:pic>
        <p:nvPicPr>
          <p:cNvPr id="6" name="Picture 5" descr="A picture containing sky, plane, outdoor, ground&#10;&#10;Description automatically generated">
            <a:extLst>
              <a:ext uri="{FF2B5EF4-FFF2-40B4-BE49-F238E27FC236}">
                <a16:creationId xmlns:a16="http://schemas.microsoft.com/office/drawing/2014/main" id="{6339C2F2-2649-A143-8ABF-140F614C1254}"/>
              </a:ext>
            </a:extLst>
          </p:cNvPr>
          <p:cNvPicPr>
            <a:picLocks noChangeAspect="1"/>
          </p:cNvPicPr>
          <p:nvPr/>
        </p:nvPicPr>
        <p:blipFill>
          <a:blip r:embed="rId2"/>
          <a:stretch>
            <a:fillRect/>
          </a:stretch>
        </p:blipFill>
        <p:spPr>
          <a:xfrm>
            <a:off x="8783782" y="0"/>
            <a:ext cx="3408218" cy="1917123"/>
          </a:xfrm>
          <a:prstGeom prst="rect">
            <a:avLst/>
          </a:prstGeom>
        </p:spPr>
      </p:pic>
    </p:spTree>
    <p:extLst>
      <p:ext uri="{BB962C8B-B14F-4D97-AF65-F5344CB8AC3E}">
        <p14:creationId xmlns:p14="http://schemas.microsoft.com/office/powerpoint/2010/main" val="2304212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FD08D-2E06-4144-AC9B-E35A77FBC6D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Motivation</a:t>
            </a:r>
          </a:p>
        </p:txBody>
      </p:sp>
      <p:sp>
        <p:nvSpPr>
          <p:cNvPr id="3" name="Content Placeholder 2">
            <a:extLst>
              <a:ext uri="{FF2B5EF4-FFF2-40B4-BE49-F238E27FC236}">
                <a16:creationId xmlns:a16="http://schemas.microsoft.com/office/drawing/2014/main" id="{5AA787B8-6681-D942-A3C4-93B77BB14A85}"/>
              </a:ext>
            </a:extLst>
          </p:cNvPr>
          <p:cNvSpPr>
            <a:spLocks noGrp="1"/>
          </p:cNvSpPr>
          <p:nvPr>
            <p:ph idx="1"/>
          </p:nvPr>
        </p:nvSpPr>
        <p:spPr/>
        <p:txBody>
          <a:bodyPr>
            <a:normAutofit fontScale="92500" lnSpcReduction="10000"/>
          </a:bodyPr>
          <a:lstStyle/>
          <a:p>
            <a:pPr>
              <a:lnSpc>
                <a:spcPct val="150000"/>
              </a:lnSpc>
            </a:pPr>
            <a:r>
              <a:rPr lang="en-US" sz="2100" dirty="0">
                <a:latin typeface="Calibri" panose="020F0502020204030204" pitchFamily="34" charset="0"/>
                <a:cs typeface="Calibri" panose="020F0502020204030204" pitchFamily="34" charset="0"/>
              </a:rPr>
              <a:t>State-of-the-art in-situ observations of electric fields, radar, particle, microphysical, and environmental observations by aircraft through Florida cirrus anvils were obtained during the CapeEx19 Field Campaign.</a:t>
            </a:r>
          </a:p>
          <a:p>
            <a:pPr>
              <a:lnSpc>
                <a:spcPct val="150000"/>
              </a:lnSpc>
            </a:pPr>
            <a:r>
              <a:rPr lang="en-US" sz="2100" dirty="0">
                <a:latin typeface="Calibri" panose="020F0502020204030204" pitchFamily="34" charset="0"/>
                <a:cs typeface="Calibri" panose="020F0502020204030204" pitchFamily="34" charset="0"/>
              </a:rPr>
              <a:t>Newly obtained data may provide further insight in the electrical structure and microphysical characteristics in the upper-levels of Florida Thunderstorms.</a:t>
            </a:r>
          </a:p>
          <a:p>
            <a:pPr>
              <a:lnSpc>
                <a:spcPct val="150000"/>
              </a:lnSpc>
            </a:pPr>
            <a:r>
              <a:rPr lang="en-US" sz="2100" dirty="0">
                <a:latin typeface="Calibri" panose="020F0502020204030204" pitchFamily="34" charset="0"/>
                <a:cs typeface="Calibri" panose="020F0502020204030204" pitchFamily="34" charset="0"/>
              </a:rPr>
              <a:t>Determining the process which generate these large chain aggregates in cirrus cloud anvils should enable models to predict their occurrence.</a:t>
            </a:r>
          </a:p>
          <a:p>
            <a:pPr>
              <a:lnSpc>
                <a:spcPct val="150000"/>
              </a:lnSpc>
            </a:pPr>
            <a:r>
              <a:rPr lang="en-US" sz="2100" dirty="0">
                <a:latin typeface="Calibri" panose="020F0502020204030204" pitchFamily="34" charset="0"/>
                <a:cs typeface="Calibri" panose="020F0502020204030204" pitchFamily="34" charset="0"/>
              </a:rPr>
              <a:t>implementing chain aggregates in models should provide increased knowledge for the radiative impacts of cirrus anvils</a:t>
            </a:r>
            <a:r>
              <a:rPr lang="en-US" sz="2100" baseline="30000" dirty="0">
                <a:latin typeface="Calibri" panose="020F0502020204030204" pitchFamily="34" charset="0"/>
                <a:cs typeface="Calibri" panose="020F0502020204030204" pitchFamily="34" charset="0"/>
              </a:rPr>
              <a:t> </a:t>
            </a:r>
            <a:r>
              <a:rPr lang="en-US" sz="2100" dirty="0">
                <a:latin typeface="Calibri" panose="020F0502020204030204" pitchFamily="34" charset="0"/>
                <a:cs typeface="Calibri" panose="020F0502020204030204" pitchFamily="34" charset="0"/>
              </a:rPr>
              <a:t>as well as for militaristic applications such as projectile re-entry impacts. </a:t>
            </a:r>
          </a:p>
          <a:p>
            <a:pPr>
              <a:lnSpc>
                <a:spcPct val="150000"/>
              </a:lnSpc>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3305B1BA-6CDA-044E-9B97-60D59DE64E02}"/>
              </a:ext>
            </a:extLst>
          </p:cNvPr>
          <p:cNvSpPr>
            <a:spLocks noGrp="1"/>
          </p:cNvSpPr>
          <p:nvPr>
            <p:ph type="sldNum" sz="quarter" idx="12"/>
          </p:nvPr>
        </p:nvSpPr>
        <p:spPr/>
        <p:txBody>
          <a:bodyPr/>
          <a:lstStyle/>
          <a:p>
            <a:fld id="{91653871-24CD-054C-815D-2D173F4A6F76}" type="slidenum">
              <a:rPr lang="en-US" smtClean="0"/>
              <a:t>9</a:t>
            </a:fld>
            <a:endParaRPr lang="en-US"/>
          </a:p>
        </p:txBody>
      </p:sp>
      <p:pic>
        <p:nvPicPr>
          <p:cNvPr id="6" name="Picture 5">
            <a:extLst>
              <a:ext uri="{FF2B5EF4-FFF2-40B4-BE49-F238E27FC236}">
                <a16:creationId xmlns:a16="http://schemas.microsoft.com/office/drawing/2014/main" id="{BC207F54-1808-1140-8392-C49175F19850}"/>
              </a:ext>
            </a:extLst>
          </p:cNvPr>
          <p:cNvPicPr>
            <a:picLocks noChangeAspect="1"/>
          </p:cNvPicPr>
          <p:nvPr/>
        </p:nvPicPr>
        <p:blipFill>
          <a:blip r:embed="rId2"/>
          <a:stretch>
            <a:fillRect/>
          </a:stretch>
        </p:blipFill>
        <p:spPr>
          <a:xfrm>
            <a:off x="8610600" y="0"/>
            <a:ext cx="3578431" cy="2012867"/>
          </a:xfrm>
          <a:prstGeom prst="rect">
            <a:avLst/>
          </a:prstGeom>
        </p:spPr>
      </p:pic>
    </p:spTree>
    <p:extLst>
      <p:ext uri="{BB962C8B-B14F-4D97-AF65-F5344CB8AC3E}">
        <p14:creationId xmlns:p14="http://schemas.microsoft.com/office/powerpoint/2010/main" val="23923849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2709</TotalTime>
  <Words>1990</Words>
  <Application>Microsoft Macintosh PowerPoint</Application>
  <PresentationFormat>Widescreen</PresentationFormat>
  <Paragraphs>225</Paragraphs>
  <Slides>31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Arial</vt:lpstr>
      <vt:lpstr>Calibri</vt:lpstr>
      <vt:lpstr>Calibri Light</vt:lpstr>
      <vt:lpstr>Liberation Sans</vt:lpstr>
      <vt:lpstr>Times New Roman</vt:lpstr>
      <vt:lpstr>Office Theme</vt:lpstr>
      <vt:lpstr>Committee Meeting #2</vt:lpstr>
      <vt:lpstr>Overview</vt:lpstr>
      <vt:lpstr>Work Done Since Last Meeting - Possible Thesis Topics (discussed last meeting)</vt:lpstr>
      <vt:lpstr>Work Done Since Last Meeting  - PHIPS Particle Classifications</vt:lpstr>
      <vt:lpstr>Work Done Since Last Meeting  - LROSE-TITAN Analysis</vt:lpstr>
      <vt:lpstr>Work Done Since Last Meeting  - Electric Field &amp; NLDN Lightning Analysis</vt:lpstr>
      <vt:lpstr>Latest Results - Introduction</vt:lpstr>
      <vt:lpstr>Latest Results Introduction/Background</vt:lpstr>
      <vt:lpstr>Motivation</vt:lpstr>
      <vt:lpstr>Latest Results - Methodology &amp; Data</vt:lpstr>
      <vt:lpstr>Latest Results - Methodology &amp; Data</vt:lpstr>
      <vt:lpstr>2019/08/03 </vt:lpstr>
      <vt:lpstr>NLDN Data5</vt:lpstr>
      <vt:lpstr>Latest Results</vt:lpstr>
      <vt:lpstr>Latest Results</vt:lpstr>
      <vt:lpstr>Latest Results</vt:lpstr>
      <vt:lpstr>Latest Results</vt:lpstr>
      <vt:lpstr>Latest Results</vt:lpstr>
      <vt:lpstr>Flight Leg 1 (FL1) 15:50:00 – 16:01:00 </vt:lpstr>
      <vt:lpstr>PowerPoint Presentation</vt:lpstr>
      <vt:lpstr>Microphysical Data Flight Leg 1 15:50:00 – 16:01:00 </vt:lpstr>
      <vt:lpstr>Flight Leg 3 (FL3) 16:09:00 – 16:17:00 </vt:lpstr>
      <vt:lpstr>PowerPoint Presentation</vt:lpstr>
      <vt:lpstr>Microphysical Data Flight Leg 3 16:09:00 – 16:17:00 </vt:lpstr>
      <vt:lpstr>PowerPoint Presentation</vt:lpstr>
      <vt:lpstr>PowerPoint Presentation</vt:lpstr>
      <vt:lpstr>Remarks</vt:lpstr>
      <vt:lpstr>Future Work</vt:lpstr>
      <vt:lpstr>References</vt:lpstr>
      <vt:lpstr>Thesis Topic Proposal</vt:lpstr>
      <vt:lpstr>Plan of study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Committee Meeting #2</dc:title>
  <dc:creator>Nairy, Christian</dc:creator>
  <cp:lastModifiedBy>Nairy, Christian</cp:lastModifiedBy>
  <cp:revision>27</cp:revision>
  <dcterms:created xsi:type="dcterms:W3CDTF">2020-11-11T20:10:42Z</dcterms:created>
  <dcterms:modified xsi:type="dcterms:W3CDTF">2020-11-13T17:19:43Z</dcterms:modified>
</cp:coreProperties>
</file>